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theme/themeOverride1.xml" ContentType="application/vnd.openxmlformats-officedocument.themeOverride+xml"/>
  <Override PartName="/ppt/notesSlides/notesSlide9.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0.xml" ContentType="application/vnd.openxmlformats-officedocument.presentationml.notesSlide+xml"/>
  <Override PartName="/ppt/comments/comment6.xml" ContentType="application/vnd.openxmlformats-officedocument.presentationml.comments+xml"/>
  <Override PartName="/ppt/notesSlides/notesSlide11.xml" ContentType="application/vnd.openxmlformats-officedocument.presentationml.notesSlide+xml"/>
  <Override PartName="/ppt/comments/comment7.xml" ContentType="application/vnd.openxmlformats-officedocument.presentationml.comments+xml"/>
  <Override PartName="/ppt/notesSlides/notesSlide12.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13.xml" ContentType="application/vnd.openxmlformats-officedocument.presentationml.notesSlide+xml"/>
  <Override PartName="/ppt/comments/comment11.xml" ContentType="application/vnd.openxmlformats-officedocument.presentationml.comments+xml"/>
  <Override PartName="/ppt/notesSlides/notesSlide14.xml" ContentType="application/vnd.openxmlformats-officedocument.presentationml.notesSlide+xml"/>
  <Override PartName="/ppt/comments/comment12.xml" ContentType="application/vnd.openxmlformats-officedocument.presentationml.comments+xml"/>
  <Override PartName="/ppt/notesSlides/notesSlide15.xml" ContentType="application/vnd.openxmlformats-officedocument.presentationml.notesSlide+xml"/>
  <Override PartName="/ppt/comments/comment13.xml" ContentType="application/vnd.openxmlformats-officedocument.presentationml.comments+xml"/>
  <Override PartName="/ppt/comments/comment14.xml" ContentType="application/vnd.openxmlformats-officedocument.presentationml.comments+xml"/>
  <Override PartName="/ppt/theme/themeOverride2.xml" ContentType="application/vnd.openxmlformats-officedocument.themeOverride+xml"/>
  <Override PartName="/ppt/comments/comment15.xml" ContentType="application/vnd.openxmlformats-officedocument.presentationml.comments+xml"/>
  <Override PartName="/ppt/notesSlides/notesSlide16.xml" ContentType="application/vnd.openxmlformats-officedocument.presentationml.notesSlide+xml"/>
  <Override PartName="/ppt/comments/comment16.xml" ContentType="application/vnd.openxmlformats-officedocument.presentationml.comments+xml"/>
  <Override PartName="/ppt/theme/themeOverride3.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7.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8.xml" ContentType="application/vnd.openxmlformats-officedocument.presentationml.comments+xml"/>
  <Override PartName="/ppt/notesSlides/notesSlide22.xml" ContentType="application/vnd.openxmlformats-officedocument.presentationml.notesSlide+xml"/>
  <Override PartName="/ppt/comments/comment19.xml" ContentType="application/vnd.openxmlformats-officedocument.presentationml.comments+xml"/>
  <Override PartName="/ppt/notesSlides/notesSlide23.xml" ContentType="application/vnd.openxmlformats-officedocument.presentationml.notesSlide+xml"/>
  <Override PartName="/ppt/comments/comment20.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8" r:id="rId4"/>
  </p:sldMasterIdLst>
  <p:notesMasterIdLst>
    <p:notesMasterId r:id="rId116"/>
  </p:notesMasterIdLst>
  <p:handoutMasterIdLst>
    <p:handoutMasterId r:id="rId117"/>
  </p:handoutMasterIdLst>
  <p:sldIdLst>
    <p:sldId id="3478" r:id="rId5"/>
    <p:sldId id="3917" r:id="rId6"/>
    <p:sldId id="3550" r:id="rId7"/>
    <p:sldId id="3566" r:id="rId8"/>
    <p:sldId id="3712" r:id="rId9"/>
    <p:sldId id="3896" r:id="rId10"/>
    <p:sldId id="3928" r:id="rId11"/>
    <p:sldId id="3864" r:id="rId12"/>
    <p:sldId id="3950" r:id="rId13"/>
    <p:sldId id="3887" r:id="rId14"/>
    <p:sldId id="3930" r:id="rId15"/>
    <p:sldId id="3710" r:id="rId16"/>
    <p:sldId id="3933" r:id="rId17"/>
    <p:sldId id="3943" r:id="rId18"/>
    <p:sldId id="3952" r:id="rId19"/>
    <p:sldId id="3953" r:id="rId20"/>
    <p:sldId id="3873" r:id="rId21"/>
    <p:sldId id="3938" r:id="rId22"/>
    <p:sldId id="3929" r:id="rId23"/>
    <p:sldId id="3954" r:id="rId24"/>
    <p:sldId id="3946" r:id="rId25"/>
    <p:sldId id="3955" r:id="rId26"/>
    <p:sldId id="3947" r:id="rId27"/>
    <p:sldId id="3942" r:id="rId28"/>
    <p:sldId id="3948" r:id="rId29"/>
    <p:sldId id="3936" r:id="rId30"/>
    <p:sldId id="3714" r:id="rId31"/>
    <p:sldId id="3951" r:id="rId32"/>
    <p:sldId id="3874" r:id="rId33"/>
    <p:sldId id="3877" r:id="rId34"/>
    <p:sldId id="3893" r:id="rId35"/>
    <p:sldId id="3876" r:id="rId36"/>
    <p:sldId id="3895" r:id="rId37"/>
    <p:sldId id="3923" r:id="rId38"/>
    <p:sldId id="3931" r:id="rId39"/>
    <p:sldId id="3920" r:id="rId40"/>
    <p:sldId id="3916" r:id="rId41"/>
    <p:sldId id="3878" r:id="rId42"/>
    <p:sldId id="3921" r:id="rId43"/>
    <p:sldId id="3867" r:id="rId44"/>
    <p:sldId id="3868" r:id="rId45"/>
    <p:sldId id="3905" r:id="rId46"/>
    <p:sldId id="3908" r:id="rId47"/>
    <p:sldId id="3907" r:id="rId48"/>
    <p:sldId id="3882" r:id="rId49"/>
    <p:sldId id="3918" r:id="rId50"/>
    <p:sldId id="3909" r:id="rId51"/>
    <p:sldId id="3713" r:id="rId52"/>
    <p:sldId id="3684" r:id="rId53"/>
    <p:sldId id="3722" r:id="rId54"/>
    <p:sldId id="3934" r:id="rId55"/>
    <p:sldId id="3869" r:id="rId56"/>
    <p:sldId id="3872" r:id="rId57"/>
    <p:sldId id="3719" r:id="rId58"/>
    <p:sldId id="3911" r:id="rId59"/>
    <p:sldId id="3671" r:id="rId60"/>
    <p:sldId id="3693" r:id="rId61"/>
    <p:sldId id="3695" r:id="rId62"/>
    <p:sldId id="3870" r:id="rId63"/>
    <p:sldId id="3913" r:id="rId64"/>
    <p:sldId id="3941" r:id="rId65"/>
    <p:sldId id="3904" r:id="rId66"/>
    <p:sldId id="3703" r:id="rId67"/>
    <p:sldId id="3890" r:id="rId68"/>
    <p:sldId id="3704" r:id="rId69"/>
    <p:sldId id="3707" r:id="rId70"/>
    <p:sldId id="3660" r:id="rId71"/>
    <p:sldId id="3659" r:id="rId72"/>
    <p:sldId id="3914" r:id="rId73"/>
    <p:sldId id="3672" r:id="rId74"/>
    <p:sldId id="3661" r:id="rId75"/>
    <p:sldId id="3708" r:id="rId76"/>
    <p:sldId id="3664" r:id="rId77"/>
    <p:sldId id="3518" r:id="rId78"/>
    <p:sldId id="3666" r:id="rId79"/>
    <p:sldId id="3701" r:id="rId80"/>
    <p:sldId id="3711" r:id="rId81"/>
    <p:sldId id="3556" r:id="rId82"/>
    <p:sldId id="3910" r:id="rId83"/>
    <p:sldId id="3866" r:id="rId84"/>
    <p:sldId id="3871" r:id="rId85"/>
    <p:sldId id="3690" r:id="rId86"/>
    <p:sldId id="3915" r:id="rId87"/>
    <p:sldId id="3680" r:id="rId88"/>
    <p:sldId id="3683" r:id="rId89"/>
    <p:sldId id="3682" r:id="rId90"/>
    <p:sldId id="3681" r:id="rId91"/>
    <p:sldId id="3673" r:id="rId92"/>
    <p:sldId id="3674" r:id="rId93"/>
    <p:sldId id="3675" r:id="rId94"/>
    <p:sldId id="3676" r:id="rId95"/>
    <p:sldId id="3702" r:id="rId96"/>
    <p:sldId id="3885" r:id="rId97"/>
    <p:sldId id="3888" r:id="rId98"/>
    <p:sldId id="3889" r:id="rId99"/>
    <p:sldId id="3697" r:id="rId100"/>
    <p:sldId id="3698" r:id="rId101"/>
    <p:sldId id="3715" r:id="rId102"/>
    <p:sldId id="3678" r:id="rId103"/>
    <p:sldId id="3679" r:id="rId104"/>
    <p:sldId id="3692" r:id="rId105"/>
    <p:sldId id="3686" r:id="rId106"/>
    <p:sldId id="3688" r:id="rId107"/>
    <p:sldId id="3689" r:id="rId108"/>
    <p:sldId id="3694" r:id="rId109"/>
    <p:sldId id="3696" r:id="rId110"/>
    <p:sldId id="3687" r:id="rId111"/>
    <p:sldId id="3691" r:id="rId112"/>
    <p:sldId id="3717" r:id="rId113"/>
    <p:sldId id="3716" r:id="rId114"/>
    <p:sldId id="3932" r:id="rId115"/>
  </p:sldIdLst>
  <p:sldSz cx="12192000" cy="6858000"/>
  <p:notesSz cx="7104063" cy="102346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D3025F8-225A-46B6-8A15-DD4EC2C0A5C3}">
          <p14:sldIdLst>
            <p14:sldId id="3478"/>
            <p14:sldId id="3917"/>
            <p14:sldId id="3550"/>
            <p14:sldId id="3566"/>
          </p14:sldIdLst>
        </p14:section>
        <p14:section name="Conexão ao negócio e requisitos" id="{825C9E6F-6D5F-413C-A8F0-7DDD5C439CD3}">
          <p14:sldIdLst>
            <p14:sldId id="3712"/>
            <p14:sldId id="3896"/>
            <p14:sldId id="3928"/>
            <p14:sldId id="3864"/>
            <p14:sldId id="3950"/>
            <p14:sldId id="3887"/>
            <p14:sldId id="3930"/>
          </p14:sldIdLst>
        </p14:section>
        <p14:section name="Proposição Arquitetural" id="{696DDE40-2F13-4BD3-9F93-D771FB6D69AC}">
          <p14:sldIdLst>
            <p14:sldId id="3710"/>
            <p14:sldId id="3933"/>
            <p14:sldId id="3943"/>
            <p14:sldId id="3952"/>
            <p14:sldId id="3953"/>
            <p14:sldId id="3873"/>
            <p14:sldId id="3938"/>
            <p14:sldId id="3929"/>
            <p14:sldId id="3954"/>
            <p14:sldId id="3946"/>
            <p14:sldId id="3955"/>
            <p14:sldId id="3947"/>
            <p14:sldId id="3942"/>
            <p14:sldId id="3948"/>
            <p14:sldId id="3936"/>
            <p14:sldId id="3714"/>
            <p14:sldId id="3951"/>
            <p14:sldId id="3874"/>
            <p14:sldId id="3877"/>
            <p14:sldId id="3893"/>
            <p14:sldId id="3876"/>
            <p14:sldId id="3895"/>
            <p14:sldId id="3923"/>
            <p14:sldId id="3931"/>
            <p14:sldId id="3920"/>
            <p14:sldId id="3916"/>
            <p14:sldId id="3878"/>
            <p14:sldId id="3921"/>
          </p14:sldIdLst>
        </p14:section>
        <p14:section name="Decisões Arquiteturais" id="{EDDB3452-ABF3-401F-B967-3A5FE001D2CA}">
          <p14:sldIdLst>
            <p14:sldId id="3867"/>
            <p14:sldId id="3868"/>
            <p14:sldId id="3905"/>
            <p14:sldId id="3908"/>
            <p14:sldId id="3907"/>
            <p14:sldId id="3882"/>
            <p14:sldId id="3918"/>
          </p14:sldIdLst>
        </p14:section>
        <p14:section name="Comparativos Tecnológicos" id="{195A48B6-4B96-4378-BD9F-9341833C5899}">
          <p14:sldIdLst>
            <p14:sldId id="3909"/>
            <p14:sldId id="3713"/>
            <p14:sldId id="3684"/>
            <p14:sldId id="3722"/>
            <p14:sldId id="3934"/>
            <p14:sldId id="3869"/>
            <p14:sldId id="3872"/>
            <p14:sldId id="3719"/>
            <p14:sldId id="3911"/>
            <p14:sldId id="3671"/>
            <p14:sldId id="3693"/>
            <p14:sldId id="3695"/>
            <p14:sldId id="3870"/>
            <p14:sldId id="3913"/>
            <p14:sldId id="3941"/>
            <p14:sldId id="3904"/>
          </p14:sldIdLst>
        </p14:section>
        <p14:section name="Cenário atual levantado" id="{8D95AF0F-076A-4CFB-AEB3-B05E60E3C87C}">
          <p14:sldIdLst>
            <p14:sldId id="3703"/>
            <p14:sldId id="3890"/>
            <p14:sldId id="3704"/>
            <p14:sldId id="3707"/>
            <p14:sldId id="3660"/>
            <p14:sldId id="3659"/>
            <p14:sldId id="3914"/>
            <p14:sldId id="3672"/>
            <p14:sldId id="3661"/>
            <p14:sldId id="3708"/>
            <p14:sldId id="3664"/>
            <p14:sldId id="3518"/>
          </p14:sldIdLst>
        </p14:section>
        <p14:section name="Síntese do Trabalho" id="{521D85D6-3D11-4647-B872-05DBD3455862}">
          <p14:sldIdLst>
            <p14:sldId id="3666"/>
            <p14:sldId id="3701"/>
            <p14:sldId id="3711"/>
          </p14:sldIdLst>
        </p14:section>
        <p14:section name="Fechamento" id="{AA503AC0-E351-495D-B14D-BD36709F7D83}">
          <p14:sldIdLst>
            <p14:sldId id="3556"/>
          </p14:sldIdLst>
        </p14:section>
        <p14:section name="Slides antigos" id="{E581E658-77B0-4906-8B4F-D197CEE1D254}">
          <p14:sldIdLst>
            <p14:sldId id="3910"/>
            <p14:sldId id="3866"/>
            <p14:sldId id="3871"/>
            <p14:sldId id="3690"/>
            <p14:sldId id="3915"/>
            <p14:sldId id="3680"/>
            <p14:sldId id="3683"/>
            <p14:sldId id="3682"/>
            <p14:sldId id="3681"/>
            <p14:sldId id="3673"/>
            <p14:sldId id="3674"/>
            <p14:sldId id="3675"/>
            <p14:sldId id="3676"/>
            <p14:sldId id="3702"/>
            <p14:sldId id="3885"/>
            <p14:sldId id="3888"/>
            <p14:sldId id="3889"/>
            <p14:sldId id="3697"/>
            <p14:sldId id="3698"/>
            <p14:sldId id="3715"/>
            <p14:sldId id="3678"/>
            <p14:sldId id="3679"/>
          </p14:sldIdLst>
        </p14:section>
        <p14:section name="Análise - Detalhamento" id="{E0F15E8B-C3F1-4FB1-B208-BECD95755935}">
          <p14:sldIdLst>
            <p14:sldId id="3692"/>
            <p14:sldId id="3686"/>
            <p14:sldId id="3688"/>
            <p14:sldId id="3689"/>
            <p14:sldId id="3694"/>
            <p14:sldId id="3696"/>
            <p14:sldId id="3687"/>
            <p14:sldId id="3691"/>
            <p14:sldId id="3717"/>
            <p14:sldId id="3716"/>
            <p14:sldId id="3932"/>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00AA13"/>
    <a:srgbClr val="F2F2F2"/>
    <a:srgbClr val="B4BBC3"/>
    <a:srgbClr val="666666"/>
    <a:srgbClr val="B4C7E7"/>
    <a:srgbClr val="5F3214"/>
    <a:srgbClr val="111111"/>
    <a:srgbClr val="A6A6A6"/>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550B4-D693-4739-A3B5-BE03AFB65C6F}" v="543" dt="2021-09-02T12:20:48.235"/>
    <p1510:client id="{84C61446-CE65-AFC7-914C-A9BCB1D0C225}" v="1268" dt="2021-09-01T18:33:33.538"/>
    <p1510:client id="{CA1069AB-1ECD-42D2-901B-AA4D16F85891}" v="25964" dt="2021-09-02T12:20:02.94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com Tema 1 - Ênfas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Estilo com Tema 2 - Ênfas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Estilo Escuro 2 - Ênfase 3/Ênfas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12" autoAdjust="0"/>
    <p:restoredTop sz="90353" autoAdjust="0"/>
  </p:normalViewPr>
  <p:slideViewPr>
    <p:cSldViewPr snapToGrid="0">
      <p:cViewPr varScale="1">
        <p:scale>
          <a:sx n="72" d="100"/>
          <a:sy n="72" d="100"/>
        </p:scale>
        <p:origin x="480" y="78"/>
      </p:cViewPr>
      <p:guideLst>
        <p:guide orient="horz" pos="2137"/>
        <p:guide pos="3840"/>
      </p:guideLst>
    </p:cSldViewPr>
  </p:slideViewPr>
  <p:notesTextViewPr>
    <p:cViewPr>
      <p:scale>
        <a:sx n="3" d="2"/>
        <a:sy n="3" d="2"/>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09-01T22:23:30.756" idx="56">
    <p:pos x="7839" y="2685"/>
    <p:text>Adicionar tópico de segurança com foco em produtos bancários.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21-08-31T09:47:47.790" idx="32">
    <p:pos x="10" y="10"/>
    <p:text>Colocar o Gatewaty de pagamento como módulo.</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21-08-31T20:26:47.671" idx="42">
    <p:pos x="10" y="10"/>
    <p:text>O ecossistema a ser conectado está em react.</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4" dt="2021-08-31T09:49:41.342" idx="33">
    <p:pos x="10" y="10"/>
    <p:text>Destacar que a abstração reforça a camada de segurança.</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4" dt="2021-08-31T10:23:24.564" idx="35">
    <p:pos x="10" y="10"/>
    <p:text>Citar objetivos do módulo.
Captura de consentimento e ofuscação de informações.</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4" dt="2021-08-31T10:27:55.656" idx="36">
    <p:pos x="10" y="10"/>
    <p:text>Tornar mais claro as diferenças entre SaaS e On-premises</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4" dt="2021-08-31T20:08:44.019" idx="40">
    <p:pos x="10" y="10"/>
    <p:text>Itens / Critérios que precisam ser endereçados:
experiência nativa, qual a experiência entregue ao usuário? trade-offs para entregar experiência nativa.
Estratégia da companhia</p:text>
    <p:extLst>
      <p:ext uri="{C676402C-5697-4E1C-873F-D02D1690AC5C}">
        <p15:threadingInfo xmlns:p15="http://schemas.microsoft.com/office/powerpoint/2012/main" timeZoneBias="180"/>
      </p:ext>
    </p:extLst>
  </p:cm>
  <p:cm authorId="4" dt="2021-08-31T20:17:37.548" idx="41">
    <p:pos x="106" y="106"/>
    <p:text>Alterar para comparar nativo x cross.</p:text>
    <p:extLst>
      <p:ext uri="{C676402C-5697-4E1C-873F-D02D1690AC5C}">
        <p15:threadingInfo xmlns:p15="http://schemas.microsoft.com/office/powerpoint/2012/main" timeZoneBias="1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4" dt="2021-08-24T01:36:19.271" idx="16">
    <p:pos x="3386" y="3306"/>
    <p:text>acesso irrestrito é uma aformação forte. ela é precisa?</p:text>
    <p:extLst>
      <p:ext uri="{C676402C-5697-4E1C-873F-D02D1690AC5C}">
        <p15:threadingInfo xmlns:p15="http://schemas.microsoft.com/office/powerpoint/2012/main" timeZoneBias="1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4" dt="2021-08-20T12:02:00.799" idx="6">
    <p:pos x="10" y="10"/>
    <p:text>End of Life dos componentes</p:text>
    <p:extLst>
      <p:ext uri="{C676402C-5697-4E1C-873F-D02D1690AC5C}">
        <p15:threadingInfo xmlns:p15="http://schemas.microsoft.com/office/powerpoint/2012/main" timeZoneBias="180"/>
      </p:ext>
    </p:extLst>
  </p:cm>
  <p:cm authorId="4" dt="2021-08-24T04:07:51.744" idx="27">
    <p:pos x="10" y="106"/>
    <p:text>não achei do flutter.</p:text>
    <p:extLst>
      <p:ext uri="{C676402C-5697-4E1C-873F-D02D1690AC5C}">
        <p15:threadingInfo xmlns:p15="http://schemas.microsoft.com/office/powerpoint/2012/main" timeZoneBias="180">
          <p15:parentCm authorId="4" idx="6"/>
        </p15:threadingInfo>
      </p:ext>
    </p:extLst>
  </p:cm>
  <p:cm authorId="4" dt="2021-08-24T10:18:28.341" idx="29">
    <p:pos x="10" y="202"/>
    <p:text>citar política de break changes</p:text>
    <p:extLst>
      <p:ext uri="{C676402C-5697-4E1C-873F-D02D1690AC5C}">
        <p15:threadingInfo xmlns:p15="http://schemas.microsoft.com/office/powerpoint/2012/main" timeZoneBias="180">
          <p15:parentCm authorId="4" idx="6"/>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4" dt="2021-08-24T02:48:13.835" idx="21">
    <p:pos x="4939" y="1463"/>
    <p:text>não entendi esta frase</p:text>
    <p:extLst>
      <p:ext uri="{C676402C-5697-4E1C-873F-D02D1690AC5C}">
        <p15:threadingInfo xmlns:p15="http://schemas.microsoft.com/office/powerpoint/2012/main" timeZoneBias="1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4" dt="2021-08-24T03:02:21.135" idx="22">
    <p:pos x="5058" y="2377"/>
    <p:text>não consegui entender justificativa para as notas.</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09-01T16:53:40.509" idx="49">
    <p:pos x="10" y="10"/>
    <p:text>Verificar com Regis entre este e o próximo.</p:text>
    <p:extLst>
      <p:ext uri="{C676402C-5697-4E1C-873F-D02D1690AC5C}">
        <p15:threadingInfo xmlns:p15="http://schemas.microsoft.com/office/powerpoint/2012/main" timeZoneBias="1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4" dt="2021-09-01T17:28:10.510" idx="51">
    <p:pos x="10" y="10"/>
    <p:text>trocar custo de transição por esforço de implementação da arquitetura.
2. esforço de reconstrução.
3. Novas competências para desenvolver neste novo stack tecnológico.
4. combinar com os russos. como fazer que os demais atores do ecossistema consegam se integrar.</p:text>
    <p:extLst>
      <p:ext uri="{C676402C-5697-4E1C-873F-D02D1690AC5C}">
        <p15:threadingInfo xmlns:p15="http://schemas.microsoft.com/office/powerpoint/2012/main" timeZoneBias="180"/>
      </p:ext>
    </p:extLst>
  </p:cm>
  <p:cm authorId="4" dt="2021-09-01T17:42:28.729" idx="52">
    <p:pos x="10" y="106"/>
    <p:text>Este slide tem que ir para o lado dos alertas pois não é seamless. fazemos hooks e procedimentos para facilitar as itegrações.</p:text>
    <p:extLst>
      <p:ext uri="{C676402C-5697-4E1C-873F-D02D1690AC5C}">
        <p15:threadingInfo xmlns:p15="http://schemas.microsoft.com/office/powerpoint/2012/main" timeZoneBias="180">
          <p15:parentCm authorId="4" idx="51"/>
        </p15:threadingInfo>
      </p:ext>
    </p:extLst>
  </p:cm>
  <p:cm authorId="4" dt="2021-09-01T17:42:55.010" idx="53">
    <p:pos x="10" y="202"/>
    <p:text>alertar para os tempos de adequação dos demais atores e a necessidade de ensinar os terceiros no como se integrar.</p:text>
    <p:extLst>
      <p:ext uri="{C676402C-5697-4E1C-873F-D02D1690AC5C}">
        <p15:threadingInfo xmlns:p15="http://schemas.microsoft.com/office/powerpoint/2012/main" timeZoneBias="180">
          <p15:parentCm authorId="4" idx="51"/>
        </p15:threadingInfo>
      </p:ext>
    </p:extLst>
  </p:cm>
  <p:cm authorId="4" dt="2021-09-01T17:52:36.176" idx="54">
    <p:pos x="10" y="298"/>
    <p:text>Arq: precisa ser construida, novos pontos de integração.
Dev: nova stack e ajustes no processo CI/CD, novos modelos de testes, 
Ops: Um elemento novo implica em capacidade operativa no dia a dia, incluindo novos pontos de monitoramento.
Data: uma nova classe de dados vai chegar e impoe adequações de LGPD.</p:text>
    <p:extLst>
      <p:ext uri="{C676402C-5697-4E1C-873F-D02D1690AC5C}">
        <p15:threadingInfo xmlns:p15="http://schemas.microsoft.com/office/powerpoint/2012/main" timeZoneBias="180">
          <p15:parentCm authorId="4" idx="5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1-09-02T08:32:50.162" idx="59">
    <p:pos x="10" y="10"/>
    <p:text>Aplicação host.</p:text>
    <p:extLst>
      <p:ext uri="{C676402C-5697-4E1C-873F-D02D1690AC5C}">
        <p15:threadingInfo xmlns:p15="http://schemas.microsoft.com/office/powerpoint/2012/main" timeZoneBias="180"/>
      </p:ext>
    </p:extLst>
  </p:cm>
  <p:cm authorId="4" dt="2021-09-02T08:46:53.785" idx="60">
    <p:pos x="10" y="106"/>
    <p:text>SDK é uma estrutura para permitir a conexão ao Super App.</p:text>
    <p:extLst>
      <p:ext uri="{C676402C-5697-4E1C-873F-D02D1690AC5C}">
        <p15:threadingInfo xmlns:p15="http://schemas.microsoft.com/office/powerpoint/2012/main" timeZoneBias="180">
          <p15:parentCm authorId="4" idx="59"/>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1-08-31T09:45:53.797" idx="30">
    <p:pos x="10" y="10"/>
    <p:text>agrupar os blocos da aplicação host</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1-09-02T08:55:37.746" idx="61">
    <p:pos x="10" y="10"/>
    <p:text>Tirar do executivo. ficou over, segundo Renato.</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1-09-02T01:34:32.836" idx="58">
    <p:pos x="10" y="10"/>
    <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21-08-31T20:08:44.019" idx="44">
    <p:pos x="10" y="10"/>
    <p:text>Itens / Critérios que precisam ser endereçados:
experiência nativa, qual a experiência entregue ao usuário? trade-offs para entregar experiência nativa.
Estratégia da companhia</p:text>
    <p:extLst>
      <p:ext uri="{C676402C-5697-4E1C-873F-D02D1690AC5C}">
        <p15:threadingInfo xmlns:p15="http://schemas.microsoft.com/office/powerpoint/2012/main" timeZoneBias="180"/>
      </p:ext>
    </p:extLst>
  </p:cm>
  <p:cm authorId="4" dt="2021-08-31T20:17:37.548" idx="45">
    <p:pos x="106" y="106"/>
    <p:text>Alterar para comparar nativo x cross.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21-08-31T09:45:53.797" idx="57">
    <p:pos x="10" y="10"/>
    <p:text>agrupar os blocos da aplicação host</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4" dt="2021-08-31T09:46:31.876" idx="31">
    <p:pos x="10" y="10"/>
    <p:text>bullets com as responsabilidades da aplicação host.
melhorar o texto na caixa cinza.</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4768" tIns="47384" rIns="94768" bIns="47384" rtlCol="0"/>
          <a:lstStyle>
            <a:lvl1pPr algn="l">
              <a:defRPr sz="1200"/>
            </a:lvl1pPr>
          </a:lstStyle>
          <a:p>
            <a:endParaRPr lang="pt-BR"/>
          </a:p>
        </p:txBody>
      </p:sp>
      <p:sp>
        <p:nvSpPr>
          <p:cNvPr id="3" name="Date Placeholder 2"/>
          <p:cNvSpPr>
            <a:spLocks noGrp="1"/>
          </p:cNvSpPr>
          <p:nvPr>
            <p:ph type="dt" sz="quarter" idx="1"/>
          </p:nvPr>
        </p:nvSpPr>
        <p:spPr>
          <a:xfrm>
            <a:off x="4023992" y="0"/>
            <a:ext cx="3078427" cy="513508"/>
          </a:xfrm>
          <a:prstGeom prst="rect">
            <a:avLst/>
          </a:prstGeom>
        </p:spPr>
        <p:txBody>
          <a:bodyPr vert="horz" lIns="94768" tIns="47384" rIns="94768" bIns="47384" rtlCol="0"/>
          <a:lstStyle>
            <a:lvl1pPr algn="r">
              <a:defRPr sz="1200"/>
            </a:lvl1pPr>
          </a:lstStyle>
          <a:p>
            <a:fld id="{BB24ECD7-DA3C-0A40-9644-CC65169245AA}" type="datetimeFigureOut">
              <a:rPr lang="pt-BR" smtClean="0"/>
              <a:t>02/09/2021</a:t>
            </a:fld>
            <a:endParaRPr lang="pt-BR"/>
          </a:p>
        </p:txBody>
      </p:sp>
      <p:sp>
        <p:nvSpPr>
          <p:cNvPr id="4" name="Footer Placeholder 3"/>
          <p:cNvSpPr>
            <a:spLocks noGrp="1"/>
          </p:cNvSpPr>
          <p:nvPr>
            <p:ph type="ftr" sz="quarter" idx="2"/>
          </p:nvPr>
        </p:nvSpPr>
        <p:spPr>
          <a:xfrm>
            <a:off x="1" y="9721107"/>
            <a:ext cx="3078427" cy="513507"/>
          </a:xfrm>
          <a:prstGeom prst="rect">
            <a:avLst/>
          </a:prstGeom>
        </p:spPr>
        <p:txBody>
          <a:bodyPr vert="horz" lIns="94768" tIns="47384" rIns="94768" bIns="47384" rtlCol="0" anchor="b"/>
          <a:lstStyle>
            <a:lvl1pPr algn="l">
              <a:defRPr sz="1200"/>
            </a:lvl1pPr>
          </a:lstStyle>
          <a:p>
            <a:endParaRPr lang="pt-BR"/>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4768" tIns="47384" rIns="94768" bIns="47384" rtlCol="0" anchor="b"/>
          <a:lstStyle>
            <a:lvl1pPr algn="r">
              <a:defRPr sz="1200"/>
            </a:lvl1pPr>
          </a:lstStyle>
          <a:p>
            <a:fld id="{045F1B70-A826-0E49-9E8E-7D076D47961A}" type="slidenum">
              <a:rPr lang="pt-BR" smtClean="0"/>
              <a:t>‹nº›</a:t>
            </a:fld>
            <a:endParaRPr lang="pt-BR"/>
          </a:p>
        </p:txBody>
      </p:sp>
    </p:spTree>
    <p:extLst>
      <p:ext uri="{BB962C8B-B14F-4D97-AF65-F5344CB8AC3E}">
        <p14:creationId xmlns:p14="http://schemas.microsoft.com/office/powerpoint/2010/main" val="1655004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4768" tIns="47384" rIns="94768" bIns="47384" rtlCol="0"/>
          <a:lstStyle>
            <a:lvl1pPr algn="l">
              <a:defRPr sz="12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4768" tIns="47384" rIns="94768" bIns="47384" rtlCol="0"/>
          <a:lstStyle>
            <a:lvl1pPr algn="r">
              <a:defRPr sz="1200"/>
            </a:lvl1pPr>
          </a:lstStyle>
          <a:p>
            <a:fld id="{3EFD42F7-718C-4B98-AAEC-167E6DDD60A7}" type="datetimeFigureOut">
              <a:rPr lang="en-US" smtClean="0"/>
              <a:t>9/2/2021</a:t>
            </a:fld>
            <a:endParaRPr lang="en-US"/>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4768" tIns="47384" rIns="94768" bIns="47384"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4768" tIns="47384" rIns="94768" bIns="473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721107"/>
            <a:ext cx="3078427" cy="513507"/>
          </a:xfrm>
          <a:prstGeom prst="rect">
            <a:avLst/>
          </a:prstGeom>
        </p:spPr>
        <p:txBody>
          <a:bodyPr vert="horz" lIns="94768" tIns="47384" rIns="94768" bIns="47384" rtlCol="0" anchor="b"/>
          <a:lstStyle>
            <a:lvl1pPr algn="l">
              <a:defRPr sz="12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4768" tIns="47384" rIns="94768" bIns="47384" rtlCol="0" anchor="b"/>
          <a:lstStyle>
            <a:lvl1pPr algn="r">
              <a:defRPr sz="1200"/>
            </a:lvl1pPr>
          </a:lstStyle>
          <a:p>
            <a:fld id="{21B2AA4F-B828-4D7C-AFD3-893933DAFCB4}"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1</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913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Menor custo </a:t>
            </a:r>
            <a:r>
              <a:rPr lang="pt-BR"/>
              <a:t>por </a:t>
            </a:r>
            <a:r>
              <a:rPr lang="pt-BR" dirty="0"/>
              <a:t>conta do modelo </a:t>
            </a:r>
            <a:r>
              <a:rPr lang="pt-BR" dirty="0" err="1"/>
              <a:t>multi</a:t>
            </a:r>
            <a:r>
              <a:rPr lang="pt-BR" dirty="0"/>
              <a:t> </a:t>
            </a:r>
            <a:r>
              <a:rPr lang="pt-BR" dirty="0" err="1"/>
              <a:t>tenancy</a:t>
            </a:r>
            <a:r>
              <a:rPr lang="pt-BR" dirty="0"/>
              <a:t>.</a:t>
            </a:r>
            <a:endParaRPr lang="pt-B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1833989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pt-BR" dirty="0"/>
              <a:t>Custo de integração com as outras empresas. ALERTA </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176626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28</a:t>
            </a:fld>
            <a:endParaRPr lang="en-US"/>
          </a:p>
        </p:txBody>
      </p:sp>
    </p:spTree>
    <p:extLst>
      <p:ext uri="{BB962C8B-B14F-4D97-AF65-F5344CB8AC3E}">
        <p14:creationId xmlns:p14="http://schemas.microsoft.com/office/powerpoint/2010/main" val="2453048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32</a:t>
            </a:fld>
            <a:endParaRPr lang="en-US"/>
          </a:p>
        </p:txBody>
      </p:sp>
    </p:spTree>
    <p:extLst>
      <p:ext uri="{BB962C8B-B14F-4D97-AF65-F5344CB8AC3E}">
        <p14:creationId xmlns:p14="http://schemas.microsoft.com/office/powerpoint/2010/main" val="2646172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33</a:t>
            </a:fld>
            <a:endParaRPr lang="en-US"/>
          </a:p>
        </p:txBody>
      </p:sp>
    </p:spTree>
    <p:extLst>
      <p:ext uri="{BB962C8B-B14F-4D97-AF65-F5344CB8AC3E}">
        <p14:creationId xmlns:p14="http://schemas.microsoft.com/office/powerpoint/2010/main" val="95108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34</a:t>
            </a:fld>
            <a:endParaRPr lang="en-US"/>
          </a:p>
        </p:txBody>
      </p:sp>
    </p:spTree>
    <p:extLst>
      <p:ext uri="{BB962C8B-B14F-4D97-AF65-F5344CB8AC3E}">
        <p14:creationId xmlns:p14="http://schemas.microsoft.com/office/powerpoint/2010/main" val="2286485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67</a:t>
            </a:fld>
            <a:endParaRPr lang="en-US"/>
          </a:p>
        </p:txBody>
      </p:sp>
    </p:spTree>
    <p:extLst>
      <p:ext uri="{BB962C8B-B14F-4D97-AF65-F5344CB8AC3E}">
        <p14:creationId xmlns:p14="http://schemas.microsoft.com/office/powerpoint/2010/main" val="807436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75</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46482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78</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0315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82</a:t>
            </a:fld>
            <a:endParaRPr lang="en-US"/>
          </a:p>
        </p:txBody>
      </p:sp>
    </p:spTree>
    <p:extLst>
      <p:ext uri="{BB962C8B-B14F-4D97-AF65-F5344CB8AC3E}">
        <p14:creationId xmlns:p14="http://schemas.microsoft.com/office/powerpoint/2010/main" val="43044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3</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301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104</a:t>
            </a:fld>
            <a:endParaRPr lang="en-US"/>
          </a:p>
        </p:txBody>
      </p:sp>
    </p:spTree>
    <p:extLst>
      <p:ext uri="{BB962C8B-B14F-4D97-AF65-F5344CB8AC3E}">
        <p14:creationId xmlns:p14="http://schemas.microsoft.com/office/powerpoint/2010/main" val="337343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105</a:t>
            </a:fld>
            <a:endParaRPr lang="en-US"/>
          </a:p>
        </p:txBody>
      </p:sp>
    </p:spTree>
    <p:extLst>
      <p:ext uri="{BB962C8B-B14F-4D97-AF65-F5344CB8AC3E}">
        <p14:creationId xmlns:p14="http://schemas.microsoft.com/office/powerpoint/2010/main" val="2187007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106</a:t>
            </a:fld>
            <a:endParaRPr lang="en-US"/>
          </a:p>
        </p:txBody>
      </p:sp>
    </p:spTree>
    <p:extLst>
      <p:ext uri="{BB962C8B-B14F-4D97-AF65-F5344CB8AC3E}">
        <p14:creationId xmlns:p14="http://schemas.microsoft.com/office/powerpoint/2010/main" val="2408719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pt-BR" dirty="0"/>
              <a:t>Custo de implementação da arquitetura (custo da transição)</a:t>
            </a:r>
          </a:p>
          <a:p>
            <a:pPr marL="171450" indent="-171450">
              <a:buFontTx/>
              <a:buChar char="-"/>
            </a:pPr>
            <a:r>
              <a:rPr lang="pt-BR" dirty="0"/>
              <a:t>Reconstrução de funcionalidades atuais</a:t>
            </a:r>
          </a:p>
          <a:p>
            <a:pPr marL="171450" indent="-171450">
              <a:buFontTx/>
              <a:buChar char="-"/>
            </a:pPr>
            <a:r>
              <a:rPr lang="pt-BR" dirty="0"/>
              <a:t>Reaproveitamento de skills do time (novas competências tecnológicas)</a:t>
            </a:r>
          </a:p>
          <a:p>
            <a:pPr marL="171450" indent="-171450">
              <a:buFontTx/>
              <a:buChar char="-"/>
            </a:pPr>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111</a:t>
            </a:fld>
            <a:endParaRPr lang="en-US"/>
          </a:p>
        </p:txBody>
      </p:sp>
    </p:spTree>
    <p:extLst>
      <p:ext uri="{BB962C8B-B14F-4D97-AF65-F5344CB8AC3E}">
        <p14:creationId xmlns:p14="http://schemas.microsoft.com/office/powerpoint/2010/main" val="752532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VR como um </a:t>
            </a:r>
            <a:r>
              <a:rPr lang="pt-BR" dirty="0" err="1"/>
              <a:t>marketplace</a:t>
            </a:r>
            <a:r>
              <a:rPr lang="pt-BR" dirty="0"/>
              <a:t> de distribuição de produtos e serviços dentro de sua base de clientes.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247526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Garantir equilíbrio entre produtividade, custos e qualidade. A arquitetura precisa entregar os comportamentos desejados pelo negócio e uma estrutura resiliente para suportar os desafios que lhe serão impostos.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147931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141271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237252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Verificar o nome do titulo “Jornadas”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2187875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538347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2187426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 VR">
    <p:spTree>
      <p:nvGrpSpPr>
        <p:cNvPr id="1" name=""/>
        <p:cNvGrpSpPr/>
        <p:nvPr/>
      </p:nvGrpSpPr>
      <p:grpSpPr>
        <a:xfrm>
          <a:off x="0" y="0"/>
          <a:ext cx="0" cy="0"/>
          <a:chOff x="0" y="0"/>
          <a:chExt cx="0" cy="0"/>
        </a:xfrm>
      </p:grpSpPr>
      <p:sp>
        <p:nvSpPr>
          <p:cNvPr id="21" name="Forma Livre: Forma 20">
            <a:extLst>
              <a:ext uri="{FF2B5EF4-FFF2-40B4-BE49-F238E27FC236}">
                <a16:creationId xmlns:a16="http://schemas.microsoft.com/office/drawing/2014/main" id="{335A32D7-3939-40A4-B6F5-E85B38D5DC07}"/>
              </a:ext>
            </a:extLst>
          </p:cNvPr>
          <p:cNvSpPr/>
          <p:nvPr userDrawn="1"/>
        </p:nvSpPr>
        <p:spPr>
          <a:xfrm>
            <a:off x="0" y="817000"/>
            <a:ext cx="12192000" cy="6042775"/>
          </a:xfrm>
          <a:custGeom>
            <a:avLst/>
            <a:gdLst>
              <a:gd name="connsiteX0" fmla="*/ 10651364 w 12192000"/>
              <a:gd name="connsiteY0" fmla="*/ 105 h 5904475"/>
              <a:gd name="connsiteX1" fmla="*/ 12165798 w 12192000"/>
              <a:gd name="connsiteY1" fmla="*/ 105777 h 5904475"/>
              <a:gd name="connsiteX2" fmla="*/ 12192000 w 12192000"/>
              <a:gd name="connsiteY2" fmla="*/ 110819 h 5904475"/>
              <a:gd name="connsiteX3" fmla="*/ 12192000 w 12192000"/>
              <a:gd name="connsiteY3" fmla="*/ 5904475 h 5904475"/>
              <a:gd name="connsiteX4" fmla="*/ 0 w 12192000"/>
              <a:gd name="connsiteY4" fmla="*/ 5904475 h 5904475"/>
              <a:gd name="connsiteX5" fmla="*/ 0 w 12192000"/>
              <a:gd name="connsiteY5" fmla="*/ 4100935 h 5904475"/>
              <a:gd name="connsiteX6" fmla="*/ 317998 w 12192000"/>
              <a:gd name="connsiteY6" fmla="*/ 4022316 h 5904475"/>
              <a:gd name="connsiteX7" fmla="*/ 3302936 w 12192000"/>
              <a:gd name="connsiteY7" fmla="*/ 3773506 h 5904475"/>
              <a:gd name="connsiteX8" fmla="*/ 5167543 w 12192000"/>
              <a:gd name="connsiteY8" fmla="*/ 2156218 h 5904475"/>
              <a:gd name="connsiteX9" fmla="*/ 6769348 w 12192000"/>
              <a:gd name="connsiteY9" fmla="*/ 2075524 h 5904475"/>
              <a:gd name="connsiteX10" fmla="*/ 8408186 w 12192000"/>
              <a:gd name="connsiteY10" fmla="*/ 249897 h 5904475"/>
              <a:gd name="connsiteX11" fmla="*/ 10372827 w 12192000"/>
              <a:gd name="connsiteY11" fmla="*/ 1799 h 5904475"/>
              <a:gd name="connsiteX12" fmla="*/ 10651364 w 12192000"/>
              <a:gd name="connsiteY12" fmla="*/ 105 h 590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904475">
                <a:moveTo>
                  <a:pt x="10651364" y="105"/>
                </a:moveTo>
                <a:cubicBezTo>
                  <a:pt x="11250547" y="2407"/>
                  <a:pt x="11812851" y="42734"/>
                  <a:pt x="12165798" y="105777"/>
                </a:cubicBezTo>
                <a:lnTo>
                  <a:pt x="12192000" y="110819"/>
                </a:lnTo>
                <a:lnTo>
                  <a:pt x="12192000" y="5904475"/>
                </a:lnTo>
                <a:lnTo>
                  <a:pt x="0" y="5904475"/>
                </a:lnTo>
                <a:lnTo>
                  <a:pt x="0" y="4100935"/>
                </a:lnTo>
                <a:lnTo>
                  <a:pt x="317998" y="4022316"/>
                </a:lnTo>
                <a:cubicBezTo>
                  <a:pt x="1228559" y="3812059"/>
                  <a:pt x="2494679" y="4084523"/>
                  <a:pt x="3302936" y="3773506"/>
                </a:cubicBezTo>
                <a:cubicBezTo>
                  <a:pt x="4111192" y="3462490"/>
                  <a:pt x="4589807" y="2439215"/>
                  <a:pt x="5167543" y="2156218"/>
                </a:cubicBezTo>
                <a:cubicBezTo>
                  <a:pt x="5745279" y="1873221"/>
                  <a:pt x="6229241" y="2393244"/>
                  <a:pt x="6769348" y="2075524"/>
                </a:cubicBezTo>
                <a:cubicBezTo>
                  <a:pt x="7309455" y="1757804"/>
                  <a:pt x="7495836" y="575697"/>
                  <a:pt x="8408186" y="249897"/>
                </a:cubicBezTo>
                <a:cubicBezTo>
                  <a:pt x="8864361" y="86997"/>
                  <a:pt x="9626429" y="13813"/>
                  <a:pt x="10372827" y="1799"/>
                </a:cubicBezTo>
                <a:cubicBezTo>
                  <a:pt x="10466127" y="297"/>
                  <a:pt x="10559182" y="-249"/>
                  <a:pt x="10651364" y="105"/>
                </a:cubicBezTo>
                <a:close/>
              </a:path>
            </a:pathLst>
          </a:custGeom>
          <a:gradFill flip="none" rotWithShape="1">
            <a:gsLst>
              <a:gs pos="0">
                <a:srgbClr val="00AA13"/>
              </a:gs>
              <a:gs pos="100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sp>
        <p:nvSpPr>
          <p:cNvPr id="2" name="Title 1">
            <a:extLst>
              <a:ext uri="{FF2B5EF4-FFF2-40B4-BE49-F238E27FC236}">
                <a16:creationId xmlns:a16="http://schemas.microsoft.com/office/drawing/2014/main" id="{866CAF40-B3CC-3F44-9AFF-9A42E69E73D2}"/>
              </a:ext>
            </a:extLst>
          </p:cNvPr>
          <p:cNvSpPr>
            <a:spLocks noGrp="1"/>
          </p:cNvSpPr>
          <p:nvPr>
            <p:ph type="title" hasCustomPrompt="1"/>
          </p:nvPr>
        </p:nvSpPr>
        <p:spPr>
          <a:xfrm>
            <a:off x="236765" y="561254"/>
            <a:ext cx="6860722" cy="2007775"/>
          </a:xfrm>
        </p:spPr>
        <p:txBody>
          <a:bodyPr anchor="ctr"/>
          <a:lstStyle>
            <a:lvl1pPr algn="l">
              <a:defRPr sz="6000">
                <a:solidFill>
                  <a:srgbClr val="0070C0"/>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Text Placeholder 2">
            <a:extLst>
              <a:ext uri="{FF2B5EF4-FFF2-40B4-BE49-F238E27FC236}">
                <a16:creationId xmlns:a16="http://schemas.microsoft.com/office/drawing/2014/main" id="{E98BA914-8B4A-534A-9FEE-3F1A0750C8D6}"/>
              </a:ext>
            </a:extLst>
          </p:cNvPr>
          <p:cNvSpPr>
            <a:spLocks noGrp="1"/>
          </p:cNvSpPr>
          <p:nvPr>
            <p:ph type="body" idx="1" hasCustomPrompt="1"/>
          </p:nvPr>
        </p:nvSpPr>
        <p:spPr>
          <a:xfrm>
            <a:off x="4644571" y="3700421"/>
            <a:ext cx="7311210" cy="2758436"/>
          </a:xfrm>
        </p:spPr>
        <p:txBody>
          <a:bodyPr anchor="ct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endParaRPr lang="pt-BR" noProof="0" dirty="0"/>
          </a:p>
        </p:txBody>
      </p:sp>
      <p:pic>
        <p:nvPicPr>
          <p:cNvPr id="10" name="Google Shape;102;p1">
            <a:extLst>
              <a:ext uri="{FF2B5EF4-FFF2-40B4-BE49-F238E27FC236}">
                <a16:creationId xmlns:a16="http://schemas.microsoft.com/office/drawing/2014/main" id="{9E99DB6C-3965-4404-A4F5-DE1D45B199FF}"/>
              </a:ext>
            </a:extLst>
          </p:cNvPr>
          <p:cNvPicPr preferRelativeResize="0"/>
          <p:nvPr userDrawn="1"/>
        </p:nvPicPr>
        <p:blipFill rotWithShape="1">
          <a:blip r:embed="rId2">
            <a:alphaModFix/>
          </a:blip>
          <a:srcRect/>
          <a:stretch/>
        </p:blipFill>
        <p:spPr>
          <a:xfrm>
            <a:off x="374580" y="5184646"/>
            <a:ext cx="1246635" cy="1490474"/>
          </a:xfrm>
          <a:prstGeom prst="rect">
            <a:avLst/>
          </a:prstGeom>
          <a:noFill/>
          <a:ln>
            <a:noFill/>
          </a:ln>
        </p:spPr>
      </p:pic>
      <p:pic>
        <p:nvPicPr>
          <p:cNvPr id="5" name="Gráfico 4">
            <a:extLst>
              <a:ext uri="{FF2B5EF4-FFF2-40B4-BE49-F238E27FC236}">
                <a16:creationId xmlns:a16="http://schemas.microsoft.com/office/drawing/2014/main" id="{9E94AF87-BAF8-4435-B8B3-9720BE17150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80" y="62730"/>
            <a:ext cx="666750" cy="666750"/>
          </a:xfrm>
          <a:prstGeom prst="rect">
            <a:avLst/>
          </a:prstGeom>
        </p:spPr>
      </p:pic>
    </p:spTree>
    <p:extLst>
      <p:ext uri="{BB962C8B-B14F-4D97-AF65-F5344CB8AC3E}">
        <p14:creationId xmlns:p14="http://schemas.microsoft.com/office/powerpoint/2010/main" val="3902271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D7F9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227714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chemeClr val="bg1"/>
                </a:solidFill>
              </a:defRPr>
            </a:lvl1pPr>
          </a:lstStyle>
          <a:p>
            <a:r>
              <a:rPr lang="pt-BR" noProof="0"/>
              <a:t>Click </a:t>
            </a:r>
            <a:r>
              <a:rPr lang="pt-BR" noProof="0" err="1"/>
              <a:t>to</a:t>
            </a:r>
            <a:r>
              <a:rPr lang="pt-BR" noProof="0"/>
              <a:t> </a:t>
            </a:r>
            <a:r>
              <a:rPr lang="pt-BR" noProof="0" err="1"/>
              <a:t>edit</a:t>
            </a:r>
            <a:r>
              <a:rPr lang="pt-BR" noProof="0"/>
              <a:t> Master </a:t>
            </a:r>
            <a:r>
              <a:rPr lang="pt-BR" noProof="0" err="1"/>
              <a:t>title</a:t>
            </a:r>
            <a:r>
              <a:rPr lang="pt-BR" noProof="0"/>
              <a:t> </a:t>
            </a:r>
            <a:r>
              <a:rPr lang="pt-BR" noProof="0" err="1"/>
              <a:t>style</a:t>
            </a:r>
            <a:endParaRPr lang="pt-BR" noProof="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DF8809"/>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a:t>
            </a:r>
            <a:r>
              <a:rPr lang="pt-BR" noProof="0" err="1"/>
              <a:t>to</a:t>
            </a:r>
            <a:r>
              <a:rPr lang="pt-BR" noProof="0"/>
              <a:t> </a:t>
            </a:r>
            <a:r>
              <a:rPr lang="pt-BR" noProof="0" err="1"/>
              <a:t>edit</a:t>
            </a:r>
            <a:r>
              <a:rPr lang="pt-BR" noProof="0"/>
              <a:t> Master </a:t>
            </a:r>
            <a:r>
              <a:rPr lang="pt-BR" noProof="0" err="1"/>
              <a:t>subtitle</a:t>
            </a:r>
            <a:r>
              <a:rPr lang="pt-BR" noProof="0"/>
              <a:t> </a:t>
            </a:r>
            <a:r>
              <a:rPr lang="pt-BR" noProof="0" err="1"/>
              <a:t>style</a:t>
            </a:r>
            <a:endParaRPr lang="pt-BR" noProof="0"/>
          </a:p>
        </p:txBody>
      </p:sp>
    </p:spTree>
    <p:extLst>
      <p:ext uri="{BB962C8B-B14F-4D97-AF65-F5344CB8AC3E}">
        <p14:creationId xmlns:p14="http://schemas.microsoft.com/office/powerpoint/2010/main" val="88135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ACDA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latin typeface="Quicksand Light" pitchFamily="2" charset="0"/>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70C0"/>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3873402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B8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0"/>
            </a:lvl1pPr>
          </a:lstStyle>
          <a:p>
            <a:pPr lvl="0"/>
            <a:r>
              <a:rPr lang="pt-BR" noProof="0" dirty="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0"/>
            </a:lvl1pPr>
          </a:lstStyle>
          <a:p>
            <a:pPr lvl="0"/>
            <a:r>
              <a:rPr lang="pt-BR" noProof="0" dirty="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025516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63C11A80-D6B1-4D8D-A55C-6FDCAC560EBC}"/>
              </a:ext>
            </a:extLst>
          </p:cNvPr>
          <p:cNvSpPr/>
          <p:nvPr userDrawn="1"/>
        </p:nvSpPr>
        <p:spPr>
          <a:xfrm>
            <a:off x="3718817" y="-5356"/>
            <a:ext cx="4783040" cy="6863356"/>
          </a:xfrm>
          <a:prstGeom prst="rect">
            <a:avLst/>
          </a:prstGeom>
          <a:solidFill>
            <a:srgbClr val="B8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3714751" cy="6863356"/>
          </a:xfrm>
          <a:prstGeom prst="rect">
            <a:avLst/>
          </a:prstGeom>
          <a:solidFill>
            <a:srgbClr val="8F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3098031" cy="365125"/>
          </a:xfrm>
        </p:spPr>
        <p:txBody>
          <a:bodyPr anchor="ctr">
            <a:noAutofit/>
          </a:bodyPr>
          <a:lstStyle>
            <a:lvl1pPr marL="0" indent="0" algn="l">
              <a:buNone/>
              <a:defRPr sz="2000" b="0"/>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8944768" y="1058861"/>
            <a:ext cx="3094832" cy="365125"/>
          </a:xfrm>
        </p:spPr>
        <p:txBody>
          <a:bodyPr anchor="ctr">
            <a:noAutofit/>
          </a:bodyPr>
          <a:lstStyle>
            <a:lvl1pPr marL="0" indent="0" algn="l">
              <a:buNone/>
              <a:defRPr sz="2000" b="0"/>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354094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8527335" y="1549399"/>
            <a:ext cx="3506105"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501857" y="1028700"/>
            <a:ext cx="442911" cy="442911"/>
          </a:xfrm>
          <a:prstGeom prst="rect">
            <a:avLst/>
          </a:prstGeom>
        </p:spPr>
      </p:pic>
      <p:sp>
        <p:nvSpPr>
          <p:cNvPr id="26" name="Espaço Reservado para Texto 8">
            <a:extLst>
              <a:ext uri="{FF2B5EF4-FFF2-40B4-BE49-F238E27FC236}">
                <a16:creationId xmlns:a16="http://schemas.microsoft.com/office/drawing/2014/main" id="{3C931603-CC78-4A17-A23A-3814675DBD6C}"/>
              </a:ext>
            </a:extLst>
          </p:cNvPr>
          <p:cNvSpPr>
            <a:spLocks noGrp="1"/>
          </p:cNvSpPr>
          <p:nvPr>
            <p:ph type="body" sz="quarter" idx="18"/>
          </p:nvPr>
        </p:nvSpPr>
        <p:spPr>
          <a:xfrm>
            <a:off x="4711337" y="1058861"/>
            <a:ext cx="3442063" cy="365125"/>
          </a:xfrm>
        </p:spPr>
        <p:txBody>
          <a:bodyPr anchor="ctr">
            <a:noAutofit/>
          </a:bodyPr>
          <a:lstStyle>
            <a:lvl1pPr marL="0" indent="0" algn="l">
              <a:buNone/>
              <a:defRPr sz="2000" b="0"/>
            </a:lvl1pPr>
          </a:lstStyle>
          <a:p>
            <a:pPr lvl="0"/>
            <a:r>
              <a:rPr lang="pt-BR" noProof="0"/>
              <a:t>Clique para editar os estilos de texto Mestres</a:t>
            </a:r>
          </a:p>
        </p:txBody>
      </p:sp>
    </p:spTree>
    <p:extLst>
      <p:ext uri="{BB962C8B-B14F-4D97-AF65-F5344CB8AC3E}">
        <p14:creationId xmlns:p14="http://schemas.microsoft.com/office/powerpoint/2010/main" val="3433340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4409955" cy="6863356"/>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B2D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771056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FFE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FFDE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accent2">
                    <a:lumMod val="75000"/>
                  </a:schemeClr>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782733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EB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C8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lang="en-BR" sz="3100" b="1" kern="1200" dirty="0">
                <a:solidFill>
                  <a:srgbClr val="EBEEFF"/>
                </a:solidFill>
                <a:latin typeface="Quicksand" pitchFamily="2" charset="0"/>
                <a:ea typeface="+mj-ea"/>
                <a:cs typeface="+mj-cs"/>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noAutofit/>
          </a:bodyPr>
          <a:lstStyle>
            <a:lvl1pPr marL="0" indent="0" algn="l">
              <a:buNone/>
              <a:defRPr lang="en-BR" sz="2400" kern="1200" dirty="0">
                <a:solidFill>
                  <a:srgbClr val="7030A0"/>
                </a:solidFill>
                <a:latin typeface="Quicksand"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524842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E4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76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70C0"/>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2629997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3581401" cy="6863356"/>
          </a:xfrm>
          <a:prstGeom prst="rect">
            <a:avLst/>
          </a:prstGeom>
          <a:solidFill>
            <a:srgbClr val="D8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B2D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370892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 VR">
    <p:spTree>
      <p:nvGrpSpPr>
        <p:cNvPr id="1" name=""/>
        <p:cNvGrpSpPr/>
        <p:nvPr/>
      </p:nvGrpSpPr>
      <p:grpSpPr>
        <a:xfrm>
          <a:off x="0" y="0"/>
          <a:ext cx="0" cy="0"/>
          <a:chOff x="0" y="0"/>
          <a:chExt cx="0" cy="0"/>
        </a:xfrm>
      </p:grpSpPr>
      <p:sp>
        <p:nvSpPr>
          <p:cNvPr id="7" name="Forma Livre: Forma 6">
            <a:extLst>
              <a:ext uri="{FF2B5EF4-FFF2-40B4-BE49-F238E27FC236}">
                <a16:creationId xmlns:a16="http://schemas.microsoft.com/office/drawing/2014/main" id="{18C1D13D-9EB8-41F7-A045-6496AD160818}"/>
              </a:ext>
            </a:extLst>
          </p:cNvPr>
          <p:cNvSpPr/>
          <p:nvPr userDrawn="1"/>
        </p:nvSpPr>
        <p:spPr>
          <a:xfrm>
            <a:off x="0" y="4819650"/>
            <a:ext cx="12192000" cy="2040125"/>
          </a:xfrm>
          <a:custGeom>
            <a:avLst/>
            <a:gdLst>
              <a:gd name="connsiteX0" fmla="*/ 1051346 w 12192000"/>
              <a:gd name="connsiteY0" fmla="*/ 24 h 3595899"/>
              <a:gd name="connsiteX1" fmla="*/ 3776547 w 12192000"/>
              <a:gd name="connsiteY1" fmla="*/ 1308124 h 3595899"/>
              <a:gd name="connsiteX2" fmla="*/ 8535272 w 12192000"/>
              <a:gd name="connsiteY2" fmla="*/ 101624 h 3595899"/>
              <a:gd name="connsiteX3" fmla="*/ 11384974 w 12192000"/>
              <a:gd name="connsiteY3" fmla="*/ 1562124 h 3595899"/>
              <a:gd name="connsiteX4" fmla="*/ 12055958 w 12192000"/>
              <a:gd name="connsiteY4" fmla="*/ 1444639 h 3595899"/>
              <a:gd name="connsiteX5" fmla="*/ 12192000 w 12192000"/>
              <a:gd name="connsiteY5" fmla="*/ 1381527 h 3595899"/>
              <a:gd name="connsiteX6" fmla="*/ 12192000 w 12192000"/>
              <a:gd name="connsiteY6" fmla="*/ 3595899 h 3595899"/>
              <a:gd name="connsiteX7" fmla="*/ 0 w 12192000"/>
              <a:gd name="connsiteY7" fmla="*/ 3595899 h 3595899"/>
              <a:gd name="connsiteX8" fmla="*/ 0 w 12192000"/>
              <a:gd name="connsiteY8" fmla="*/ 271762 h 3595899"/>
              <a:gd name="connsiteX9" fmla="*/ 26032 w 12192000"/>
              <a:gd name="connsiteY9" fmla="*/ 259096 h 3595899"/>
              <a:gd name="connsiteX10" fmla="*/ 1051346 w 12192000"/>
              <a:gd name="connsiteY10" fmla="*/ 24 h 359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95899">
                <a:moveTo>
                  <a:pt x="1051346" y="24"/>
                </a:moveTo>
                <a:cubicBezTo>
                  <a:pt x="1950524" y="-6326"/>
                  <a:pt x="2529225" y="1291191"/>
                  <a:pt x="3776547" y="1308124"/>
                </a:cubicBezTo>
                <a:cubicBezTo>
                  <a:pt x="5023868" y="1325057"/>
                  <a:pt x="7267201" y="59291"/>
                  <a:pt x="8535272" y="101624"/>
                </a:cubicBezTo>
                <a:cubicBezTo>
                  <a:pt x="9803344" y="143957"/>
                  <a:pt x="10446602" y="1430891"/>
                  <a:pt x="11384974" y="1562124"/>
                </a:cubicBezTo>
                <a:cubicBezTo>
                  <a:pt x="11604905" y="1592882"/>
                  <a:pt x="11829902" y="1538296"/>
                  <a:pt x="12055958" y="1444639"/>
                </a:cubicBezTo>
                <a:lnTo>
                  <a:pt x="12192000" y="1381527"/>
                </a:lnTo>
                <a:lnTo>
                  <a:pt x="12192000" y="3595899"/>
                </a:lnTo>
                <a:lnTo>
                  <a:pt x="0" y="3595899"/>
                </a:lnTo>
                <a:lnTo>
                  <a:pt x="0" y="271762"/>
                </a:lnTo>
                <a:lnTo>
                  <a:pt x="26032" y="259096"/>
                </a:lnTo>
                <a:cubicBezTo>
                  <a:pt x="368858" y="101823"/>
                  <a:pt x="714155" y="2405"/>
                  <a:pt x="1051346" y="24"/>
                </a:cubicBezTo>
                <a:close/>
              </a:path>
            </a:pathLst>
          </a:custGeom>
          <a:gradFill flip="none" rotWithShape="1">
            <a:gsLst>
              <a:gs pos="0">
                <a:srgbClr val="00AA13"/>
              </a:gs>
              <a:gs pos="100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noProof="0"/>
          </a:p>
        </p:txBody>
      </p:sp>
      <p:sp>
        <p:nvSpPr>
          <p:cNvPr id="2" name="Title 1">
            <a:extLst>
              <a:ext uri="{FF2B5EF4-FFF2-40B4-BE49-F238E27FC236}">
                <a16:creationId xmlns:a16="http://schemas.microsoft.com/office/drawing/2014/main" id="{866CAF40-B3CC-3F44-9AFF-9A42E69E73D2}"/>
              </a:ext>
            </a:extLst>
          </p:cNvPr>
          <p:cNvSpPr>
            <a:spLocks noGrp="1"/>
          </p:cNvSpPr>
          <p:nvPr>
            <p:ph type="title"/>
          </p:nvPr>
        </p:nvSpPr>
        <p:spPr>
          <a:xfrm>
            <a:off x="831850" y="1192942"/>
            <a:ext cx="10515600" cy="1500187"/>
          </a:xfrm>
        </p:spPr>
        <p:txBody>
          <a:bodyPr anchor="b"/>
          <a:lstStyle>
            <a:lvl1pPr algn="ctr">
              <a:defRPr sz="6000">
                <a:solidFill>
                  <a:srgbClr val="0070C0"/>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Text Placeholder 2">
            <a:extLst>
              <a:ext uri="{FF2B5EF4-FFF2-40B4-BE49-F238E27FC236}">
                <a16:creationId xmlns:a16="http://schemas.microsoft.com/office/drawing/2014/main" id="{E98BA914-8B4A-534A-9FEE-3F1A0750C8D6}"/>
              </a:ext>
            </a:extLst>
          </p:cNvPr>
          <p:cNvSpPr>
            <a:spLocks noGrp="1"/>
          </p:cNvSpPr>
          <p:nvPr>
            <p:ph type="body" idx="1" hasCustomPrompt="1"/>
          </p:nvPr>
        </p:nvSpPr>
        <p:spPr>
          <a:xfrm>
            <a:off x="831850" y="2720117"/>
            <a:ext cx="10515600" cy="1500187"/>
          </a:xfrm>
        </p:spPr>
        <p:txBody>
          <a:bodyPr anchor="ctr"/>
          <a:lstStyle>
            <a:lvl1pPr marL="0" indent="0" algn="ctr">
              <a:buNone/>
              <a:defRPr sz="240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endParaRPr lang="pt-BR" noProof="0" dirty="0"/>
          </a:p>
        </p:txBody>
      </p:sp>
      <p:sp>
        <p:nvSpPr>
          <p:cNvPr id="4" name="Date Placeholder 3">
            <a:extLst>
              <a:ext uri="{FF2B5EF4-FFF2-40B4-BE49-F238E27FC236}">
                <a16:creationId xmlns:a16="http://schemas.microsoft.com/office/drawing/2014/main" id="{7F7D751D-5D6B-1140-B968-3CDCC640D64B}"/>
              </a:ext>
            </a:extLst>
          </p:cNvPr>
          <p:cNvSpPr>
            <a:spLocks noGrp="1"/>
          </p:cNvSpPr>
          <p:nvPr>
            <p:ph type="dt" sz="half" idx="10"/>
          </p:nvPr>
        </p:nvSpPr>
        <p:spPr>
          <a:xfrm>
            <a:off x="1724025" y="6356350"/>
            <a:ext cx="1857374" cy="365125"/>
          </a:xfrm>
        </p:spPr>
        <p:txBody>
          <a:bodyPr/>
          <a:lstStyle>
            <a:lvl1pPr>
              <a:defRPr>
                <a:solidFill>
                  <a:schemeClr val="accent6">
                    <a:lumMod val="20000"/>
                    <a:lumOff val="80000"/>
                  </a:schemeClr>
                </a:solidFill>
              </a:defRPr>
            </a:lvl1pPr>
          </a:lstStyle>
          <a:p>
            <a:fld id="{4DAC91E8-C203-A94E-B80D-5E5809A534B4}" type="datetimeFigureOut">
              <a:rPr lang="pt-BR" noProof="0" smtClean="0"/>
              <a:pPr/>
              <a:t>02/09/2021</a:t>
            </a:fld>
            <a:endParaRPr lang="pt-BR" noProof="0"/>
          </a:p>
        </p:txBody>
      </p:sp>
      <p:sp>
        <p:nvSpPr>
          <p:cNvPr id="5" name="Footer Placeholder 4">
            <a:extLst>
              <a:ext uri="{FF2B5EF4-FFF2-40B4-BE49-F238E27FC236}">
                <a16:creationId xmlns:a16="http://schemas.microsoft.com/office/drawing/2014/main" id="{4F339D91-A8E5-E44C-952E-E32B2C488D67}"/>
              </a:ext>
            </a:extLst>
          </p:cNvPr>
          <p:cNvSpPr>
            <a:spLocks noGrp="1"/>
          </p:cNvSpPr>
          <p:nvPr>
            <p:ph type="ftr" sz="quarter" idx="11"/>
          </p:nvPr>
        </p:nvSpPr>
        <p:spPr>
          <a:xfrm>
            <a:off x="5367338" y="6356350"/>
            <a:ext cx="2786061" cy="365125"/>
          </a:xfrm>
        </p:spPr>
        <p:txBody>
          <a:bodyPr/>
          <a:lstStyle>
            <a:lvl1pPr>
              <a:defRPr>
                <a:solidFill>
                  <a:schemeClr val="accent6">
                    <a:lumMod val="20000"/>
                    <a:lumOff val="80000"/>
                  </a:schemeClr>
                </a:solidFill>
              </a:defRPr>
            </a:lvl1pPr>
          </a:lstStyle>
          <a:p>
            <a:endParaRPr lang="pt-BR" noProof="0"/>
          </a:p>
        </p:txBody>
      </p:sp>
      <p:sp>
        <p:nvSpPr>
          <p:cNvPr id="6" name="Slide Number Placeholder 5">
            <a:extLst>
              <a:ext uri="{FF2B5EF4-FFF2-40B4-BE49-F238E27FC236}">
                <a16:creationId xmlns:a16="http://schemas.microsoft.com/office/drawing/2014/main" id="{616B7685-5CF0-9A48-9C7E-138B8D3772C5}"/>
              </a:ext>
            </a:extLst>
          </p:cNvPr>
          <p:cNvSpPr>
            <a:spLocks noGrp="1"/>
          </p:cNvSpPr>
          <p:nvPr>
            <p:ph type="sldNum" sz="quarter" idx="12"/>
          </p:nvPr>
        </p:nvSpPr>
        <p:spPr>
          <a:xfrm>
            <a:off x="9496425" y="6356350"/>
            <a:ext cx="1857374" cy="365125"/>
          </a:xfrm>
        </p:spPr>
        <p:txBody>
          <a:bodyPr/>
          <a:lstStyle>
            <a:lvl1pPr>
              <a:defRPr>
                <a:solidFill>
                  <a:schemeClr val="accent6">
                    <a:lumMod val="20000"/>
                    <a:lumOff val="80000"/>
                  </a:schemeClr>
                </a:solidFill>
              </a:defRPr>
            </a:lvl1pPr>
          </a:lstStyle>
          <a:p>
            <a:fld id="{11C29AE2-8F77-1B45-AEF2-52E9D75733AA}" type="slidenum">
              <a:rPr lang="pt-BR" noProof="0" smtClean="0"/>
              <a:pPr/>
              <a:t>‹nº›</a:t>
            </a:fld>
            <a:endParaRPr lang="pt-BR" noProof="0"/>
          </a:p>
        </p:txBody>
      </p:sp>
      <p:pic>
        <p:nvPicPr>
          <p:cNvPr id="10" name="Google Shape;102;p1">
            <a:extLst>
              <a:ext uri="{FF2B5EF4-FFF2-40B4-BE49-F238E27FC236}">
                <a16:creationId xmlns:a16="http://schemas.microsoft.com/office/drawing/2014/main" id="{9E99DB6C-3965-4404-A4F5-DE1D45B199FF}"/>
              </a:ext>
            </a:extLst>
          </p:cNvPr>
          <p:cNvPicPr preferRelativeResize="0"/>
          <p:nvPr userDrawn="1"/>
        </p:nvPicPr>
        <p:blipFill rotWithShape="1">
          <a:blip r:embed="rId2">
            <a:alphaModFix/>
          </a:blip>
          <a:srcRect/>
          <a:stretch/>
        </p:blipFill>
        <p:spPr>
          <a:xfrm>
            <a:off x="374580" y="5184646"/>
            <a:ext cx="1246635" cy="1490474"/>
          </a:xfrm>
          <a:prstGeom prst="rect">
            <a:avLst/>
          </a:prstGeom>
          <a:noFill/>
          <a:ln>
            <a:noFill/>
          </a:ln>
        </p:spPr>
      </p:pic>
      <p:pic>
        <p:nvPicPr>
          <p:cNvPr id="11" name="Gráfico 10">
            <a:extLst>
              <a:ext uri="{FF2B5EF4-FFF2-40B4-BE49-F238E27FC236}">
                <a16:creationId xmlns:a16="http://schemas.microsoft.com/office/drawing/2014/main" id="{F3E6F145-F222-4C5B-8AF4-143A381F80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80" y="62730"/>
            <a:ext cx="666750" cy="666750"/>
          </a:xfrm>
          <a:prstGeom prst="rect">
            <a:avLst/>
          </a:prstGeom>
        </p:spPr>
      </p:pic>
    </p:spTree>
    <p:extLst>
      <p:ext uri="{BB962C8B-B14F-4D97-AF65-F5344CB8AC3E}">
        <p14:creationId xmlns:p14="http://schemas.microsoft.com/office/powerpoint/2010/main" val="2765793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6A91B-FAB0-8148-AFF3-D0A705C47B7F}"/>
              </a:ext>
            </a:extLst>
          </p:cNvPr>
          <p:cNvSpPr>
            <a:spLocks noGrp="1"/>
          </p:cNvSpPr>
          <p:nvPr>
            <p:ph type="dt" sz="half" idx="10"/>
          </p:nvPr>
        </p:nvSpPr>
        <p:spPr/>
        <p:txBody>
          <a:bodyPr/>
          <a:lstStyle/>
          <a:p>
            <a:fld id="{4DAC91E8-C203-A94E-B80D-5E5809A534B4}" type="datetimeFigureOut">
              <a:rPr lang="en-BR" smtClean="0"/>
              <a:t>09/02/2021</a:t>
            </a:fld>
            <a:endParaRPr lang="en-BR"/>
          </a:p>
        </p:txBody>
      </p:sp>
      <p:sp>
        <p:nvSpPr>
          <p:cNvPr id="3" name="Footer Placeholder 2">
            <a:extLst>
              <a:ext uri="{FF2B5EF4-FFF2-40B4-BE49-F238E27FC236}">
                <a16:creationId xmlns:a16="http://schemas.microsoft.com/office/drawing/2014/main" id="{B05A31D3-E754-E94C-B803-6C4FF2BAB12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AAE6B337-8FCE-A54F-8596-6BEF5375AEDC}"/>
              </a:ext>
            </a:extLst>
          </p:cNvPr>
          <p:cNvSpPr>
            <a:spLocks noGrp="1"/>
          </p:cNvSpPr>
          <p:nvPr>
            <p:ph type="sldNum" sz="quarter" idx="12"/>
          </p:nvPr>
        </p:nvSpPr>
        <p:spPr/>
        <p:txBody>
          <a:bodyPr/>
          <a:lstStyle/>
          <a:p>
            <a:fld id="{11C29AE2-8F77-1B45-AEF2-52E9D75733AA}" type="slidenum">
              <a:rPr lang="en-BR" smtClean="0"/>
              <a:t>‹nº›</a:t>
            </a:fld>
            <a:endParaRPr lang="en-BR"/>
          </a:p>
        </p:txBody>
      </p:sp>
    </p:spTree>
    <p:extLst>
      <p:ext uri="{BB962C8B-B14F-4D97-AF65-F5344CB8AC3E}">
        <p14:creationId xmlns:p14="http://schemas.microsoft.com/office/powerpoint/2010/main" val="397196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gradFill flip="none" rotWithShape="1">
            <a:gsLst>
              <a:gs pos="29000">
                <a:srgbClr val="00AA13"/>
              </a:gs>
              <a:gs pos="100000">
                <a:srgbClr val="0070C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03919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12" name="Forma Livre: Forma 11">
            <a:extLst>
              <a:ext uri="{FF2B5EF4-FFF2-40B4-BE49-F238E27FC236}">
                <a16:creationId xmlns:a16="http://schemas.microsoft.com/office/drawing/2014/main" id="{825E39D3-BBE7-436D-A72B-4D0BBC1069C9}"/>
              </a:ext>
            </a:extLst>
          </p:cNvPr>
          <p:cNvSpPr/>
          <p:nvPr userDrawn="1"/>
        </p:nvSpPr>
        <p:spPr>
          <a:xfrm>
            <a:off x="-12035" y="0"/>
            <a:ext cx="12204035" cy="1141626"/>
          </a:xfrm>
          <a:custGeom>
            <a:avLst/>
            <a:gdLst>
              <a:gd name="connsiteX0" fmla="*/ 0 w 12204035"/>
              <a:gd name="connsiteY0" fmla="*/ 0 h 1141626"/>
              <a:gd name="connsiteX1" fmla="*/ 12204035 w 12204035"/>
              <a:gd name="connsiteY1" fmla="*/ 0 h 1141626"/>
              <a:gd name="connsiteX2" fmla="*/ 12204035 w 12204035"/>
              <a:gd name="connsiteY2" fmla="*/ 754517 h 1141626"/>
              <a:gd name="connsiteX3" fmla="*/ 11851720 w 12204035"/>
              <a:gd name="connsiteY3" fmla="*/ 806247 h 1141626"/>
              <a:gd name="connsiteX4" fmla="*/ 7773802 w 12204035"/>
              <a:gd name="connsiteY4" fmla="*/ 1137684 h 1141626"/>
              <a:gd name="connsiteX5" fmla="*/ 1309207 w 12204035"/>
              <a:gd name="connsiteY5" fmla="*/ 925033 h 1141626"/>
              <a:gd name="connsiteX6" fmla="*/ 57390 w 12204035"/>
              <a:gd name="connsiteY6" fmla="*/ 1109608 h 1141626"/>
              <a:gd name="connsiteX7" fmla="*/ 0 w 12204035"/>
              <a:gd name="connsiteY7" fmla="*/ 1124145 h 11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035" h="1141626">
                <a:moveTo>
                  <a:pt x="0" y="0"/>
                </a:moveTo>
                <a:lnTo>
                  <a:pt x="12204035" y="0"/>
                </a:lnTo>
                <a:lnTo>
                  <a:pt x="12204035" y="754517"/>
                </a:lnTo>
                <a:lnTo>
                  <a:pt x="11851720" y="806247"/>
                </a:lnTo>
                <a:cubicBezTo>
                  <a:pt x="10752579" y="956599"/>
                  <a:pt x="9207868" y="1104458"/>
                  <a:pt x="7773802" y="1137684"/>
                </a:cubicBezTo>
                <a:cubicBezTo>
                  <a:pt x="5861714" y="1181986"/>
                  <a:pt x="3017505" y="836428"/>
                  <a:pt x="1309207" y="925033"/>
                </a:cubicBezTo>
                <a:cubicBezTo>
                  <a:pt x="882133" y="947184"/>
                  <a:pt x="458824" y="1018511"/>
                  <a:pt x="57390" y="1109608"/>
                </a:cubicBezTo>
                <a:lnTo>
                  <a:pt x="0" y="1124145"/>
                </a:lnTo>
                <a:close/>
              </a:path>
            </a:pathLst>
          </a:custGeom>
          <a:gradFill flip="none" rotWithShape="1">
            <a:gsLst>
              <a:gs pos="29000">
                <a:srgbClr val="00AA13"/>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059806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gradFill flip="none" rotWithShape="1">
            <a:gsLst>
              <a:gs pos="29000">
                <a:srgbClr val="00AA13"/>
              </a:gs>
              <a:gs pos="100000">
                <a:srgbClr val="0070C0"/>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772367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chemeClr val="bg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1">
                    <a:lumMod val="95000"/>
                  </a:schemeClr>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71996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18749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59152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02/09/2021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501214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A76C23-F949-A34C-9F4C-B8F952643A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noProof="0"/>
              <a:t>Click to edit Master title style</a:t>
            </a:r>
          </a:p>
        </p:txBody>
      </p:sp>
      <p:sp>
        <p:nvSpPr>
          <p:cNvPr id="3" name="Text Placeholder 2">
            <a:extLst>
              <a:ext uri="{FF2B5EF4-FFF2-40B4-BE49-F238E27FC236}">
                <a16:creationId xmlns:a16="http://schemas.microsoft.com/office/drawing/2014/main" id="{EB385C8D-3DE7-0F4D-9C0A-99A1049B6D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noProof="0"/>
              <a:t>Click to edit Master text styles</a:t>
            </a:r>
          </a:p>
          <a:p>
            <a:pPr lvl="1"/>
            <a:r>
              <a:rPr lang="pt-BR" noProof="0"/>
              <a:t>Second level</a:t>
            </a:r>
          </a:p>
          <a:p>
            <a:pPr lvl="2"/>
            <a:r>
              <a:rPr lang="pt-BR" noProof="0"/>
              <a:t>Third level</a:t>
            </a:r>
          </a:p>
          <a:p>
            <a:pPr lvl="3"/>
            <a:r>
              <a:rPr lang="pt-BR" noProof="0"/>
              <a:t>Fourth level</a:t>
            </a:r>
          </a:p>
          <a:p>
            <a:pPr lvl="4"/>
            <a:r>
              <a:rPr lang="pt-BR" noProof="0"/>
              <a:t>Fifth level</a:t>
            </a:r>
          </a:p>
        </p:txBody>
      </p:sp>
      <p:sp>
        <p:nvSpPr>
          <p:cNvPr id="4" name="Date Placeholder 3">
            <a:extLst>
              <a:ext uri="{FF2B5EF4-FFF2-40B4-BE49-F238E27FC236}">
                <a16:creationId xmlns:a16="http://schemas.microsoft.com/office/drawing/2014/main" id="{7C035659-E0D7-3345-9D38-C85FD3C172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Quicksand" pitchFamily="2" charset="0"/>
              </a:defRPr>
            </a:lvl1pPr>
          </a:lstStyle>
          <a:p>
            <a:fld id="{4DAC91E8-C203-A94E-B80D-5E5809A534B4}" type="datetimeFigureOut">
              <a:rPr lang="pt-BR" noProof="0" smtClean="0"/>
              <a:pPr/>
              <a:t>02/09/2021</a:t>
            </a:fld>
            <a:endParaRPr lang="pt-BR" noProof="0"/>
          </a:p>
        </p:txBody>
      </p:sp>
      <p:sp>
        <p:nvSpPr>
          <p:cNvPr id="5" name="Footer Placeholder 4">
            <a:extLst>
              <a:ext uri="{FF2B5EF4-FFF2-40B4-BE49-F238E27FC236}">
                <a16:creationId xmlns:a16="http://schemas.microsoft.com/office/drawing/2014/main" id="{589D3D66-DB74-B049-81E2-7A18985E0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icksand" pitchFamily="2" charset="0"/>
              </a:defRPr>
            </a:lvl1pPr>
          </a:lstStyle>
          <a:p>
            <a:endParaRPr lang="pt-BR" noProof="0"/>
          </a:p>
        </p:txBody>
      </p:sp>
      <p:sp>
        <p:nvSpPr>
          <p:cNvPr id="6" name="Slide Number Placeholder 5">
            <a:extLst>
              <a:ext uri="{FF2B5EF4-FFF2-40B4-BE49-F238E27FC236}">
                <a16:creationId xmlns:a16="http://schemas.microsoft.com/office/drawing/2014/main" id="{65390A62-CE35-A04A-BFD2-CBCA6F630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Quicksand" pitchFamily="2" charset="0"/>
              </a:defRPr>
            </a:lvl1pPr>
          </a:lstStyle>
          <a:p>
            <a:fld id="{11C29AE2-8F77-1B45-AEF2-52E9D75733AA}" type="slidenum">
              <a:rPr lang="pt-BR" noProof="0" smtClean="0"/>
              <a:pPr/>
              <a:t>‹nº›</a:t>
            </a:fld>
            <a:endParaRPr lang="pt-BR" noProof="0"/>
          </a:p>
        </p:txBody>
      </p:sp>
    </p:spTree>
    <p:extLst>
      <p:ext uri="{BB962C8B-B14F-4D97-AF65-F5344CB8AC3E}">
        <p14:creationId xmlns:p14="http://schemas.microsoft.com/office/powerpoint/2010/main" val="2986157990"/>
      </p:ext>
    </p:extLst>
  </p:cSld>
  <p:clrMap bg1="lt1" tx1="dk1" bg2="lt2" tx2="dk2" accent1="accent1" accent2="accent2" accent3="accent3" accent4="accent4" accent5="accent5" accent6="accent6" hlink="hlink" folHlink="folHlink"/>
  <p:sldLayoutIdLst>
    <p:sldLayoutId id="2147483733" r:id="rId1"/>
    <p:sldLayoutId id="2147483732" r:id="rId2"/>
    <p:sldLayoutId id="2147483737" r:id="rId3"/>
    <p:sldLayoutId id="2147483756" r:id="rId4"/>
    <p:sldLayoutId id="2147483755" r:id="rId5"/>
    <p:sldLayoutId id="2147483736" r:id="rId6"/>
    <p:sldLayoutId id="2147483752" r:id="rId7"/>
    <p:sldLayoutId id="2147483738" r:id="rId8"/>
    <p:sldLayoutId id="2147483754"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50" r:id="rId20"/>
  </p:sldLayoutIdLst>
  <p:txStyles>
    <p:titleStyle>
      <a:lvl1pPr algn="l" defTabSz="914400" rtl="0" eaLnBrk="1" latinLnBrk="0" hangingPunct="1">
        <a:lnSpc>
          <a:spcPct val="90000"/>
        </a:lnSpc>
        <a:spcBef>
          <a:spcPct val="0"/>
        </a:spcBef>
        <a:buNone/>
        <a:defRPr sz="4400" kern="1200">
          <a:solidFill>
            <a:schemeClr val="tx1"/>
          </a:solidFill>
          <a:latin typeface="Quicksan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omments" Target="../comments/comment2.xml"/><Relationship Id="rId3" Type="http://schemas.openxmlformats.org/officeDocument/2006/relationships/image" Target="../media/image57.png"/><Relationship Id="rId7" Type="http://schemas.openxmlformats.org/officeDocument/2006/relationships/image" Target="../media/image61.sv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00.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5" Type="http://schemas.openxmlformats.org/officeDocument/2006/relationships/comments" Target="../comments/comment17.xml"/><Relationship Id="rId4" Type="http://schemas.openxmlformats.org/officeDocument/2006/relationships/image" Target="../media/image216.png"/></Relationships>
</file>

<file path=ppt/slides/_rels/slide103.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217.png"/></Relationships>
</file>

<file path=ppt/slides/_rels/slide1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18.png"/><Relationship Id="rId4" Type="http://schemas.openxmlformats.org/officeDocument/2006/relationships/image" Target="../media/image215.svg"/></Relationships>
</file>

<file path=ppt/slides/_rels/slide1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comments" Target="../comments/comment18.xml"/><Relationship Id="rId4" Type="http://schemas.openxmlformats.org/officeDocument/2006/relationships/image" Target="../media/image215.svg"/></Relationships>
</file>

<file path=ppt/slides/_rels/slide10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15.svg"/></Relationships>
</file>

<file path=ppt/slides/_rels/slide107.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comments" Target="../comments/commen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29.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3.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9.svg"/><Relationship Id="rId11" Type="http://schemas.openxmlformats.org/officeDocument/2006/relationships/image" Target="../media/image62.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23.svg"/><Relationship Id="rId9" Type="http://schemas.openxmlformats.org/officeDocument/2006/relationships/comments" Target="../comments/commen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80.sv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comments" Target="../comments/comment4.xml"/></Relationships>
</file>

<file path=ppt/slides/_rels/slide18.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comments" Target="../comments/comment5.xml"/><Relationship Id="rId2"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3" Type="http://schemas.openxmlformats.org/officeDocument/2006/relationships/image" Target="../media/image29.png"/><Relationship Id="rId7" Type="http://schemas.openxmlformats.org/officeDocument/2006/relationships/image" Target="../media/image89.svg"/><Relationship Id="rId12"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5" Type="http://schemas.openxmlformats.org/officeDocument/2006/relationships/image" Target="../media/image9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 Id="rId14"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comments" Target="../comments/comment11.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7.png"/><Relationship Id="rId1" Type="http://schemas.openxmlformats.org/officeDocument/2006/relationships/slideLayout" Target="../slideLayouts/slideLayout9.xml"/><Relationship Id="rId4" Type="http://schemas.openxmlformats.org/officeDocument/2006/relationships/comments" Target="../comments/commen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30.png"/><Relationship Id="rId3" Type="http://schemas.openxmlformats.org/officeDocument/2006/relationships/image" Target="../media/image109.png"/><Relationship Id="rId21" Type="http://schemas.openxmlformats.org/officeDocument/2006/relationships/image" Target="../media/image126.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openxmlformats.org/officeDocument/2006/relationships/image" Target="../media/image129.png"/><Relationship Id="rId2" Type="http://schemas.openxmlformats.org/officeDocument/2006/relationships/image" Target="../media/image108.png"/><Relationship Id="rId16" Type="http://schemas.openxmlformats.org/officeDocument/2006/relationships/image" Target="../media/image122.png"/><Relationship Id="rId20" Type="http://schemas.openxmlformats.org/officeDocument/2006/relationships/image" Target="../media/image83.png"/><Relationship Id="rId29" Type="http://schemas.openxmlformats.org/officeDocument/2006/relationships/image" Target="../media/image133.png"/><Relationship Id="rId1" Type="http://schemas.openxmlformats.org/officeDocument/2006/relationships/slideLayout" Target="../slideLayouts/slideLayout9.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28.png"/><Relationship Id="rId5" Type="http://schemas.openxmlformats.org/officeDocument/2006/relationships/image" Target="../media/image111.png"/><Relationship Id="rId15" Type="http://schemas.openxmlformats.org/officeDocument/2006/relationships/image" Target="../media/image121.png"/><Relationship Id="rId23" Type="http://schemas.openxmlformats.org/officeDocument/2006/relationships/image" Target="../media/image127.png"/><Relationship Id="rId28" Type="http://schemas.openxmlformats.org/officeDocument/2006/relationships/image" Target="../media/image132.png"/><Relationship Id="rId10" Type="http://schemas.openxmlformats.org/officeDocument/2006/relationships/image" Target="../media/image116.png"/><Relationship Id="rId19" Type="http://schemas.openxmlformats.org/officeDocument/2006/relationships/image" Target="../media/image125.png"/><Relationship Id="rId31" Type="http://schemas.openxmlformats.org/officeDocument/2006/relationships/image" Target="../media/image13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104.png"/><Relationship Id="rId27" Type="http://schemas.openxmlformats.org/officeDocument/2006/relationships/image" Target="../media/image131.png"/><Relationship Id="rId30" Type="http://schemas.openxmlformats.org/officeDocument/2006/relationships/image" Target="../media/image134.png"/></Relationships>
</file>

<file path=ppt/slides/_rels/slide38.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149.png"/><Relationship Id="rId26" Type="http://schemas.openxmlformats.org/officeDocument/2006/relationships/image" Target="../media/image155.png"/><Relationship Id="rId3" Type="http://schemas.openxmlformats.org/officeDocument/2006/relationships/image" Target="../media/image137.png"/><Relationship Id="rId21" Type="http://schemas.openxmlformats.org/officeDocument/2006/relationships/image" Target="../media/image124.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48.png"/><Relationship Id="rId25" Type="http://schemas.openxmlformats.org/officeDocument/2006/relationships/image" Target="../media/image154.png"/><Relationship Id="rId33" Type="http://schemas.openxmlformats.org/officeDocument/2006/relationships/image" Target="../media/image162.png"/><Relationship Id="rId2" Type="http://schemas.openxmlformats.org/officeDocument/2006/relationships/image" Target="../media/image136.png"/><Relationship Id="rId16" Type="http://schemas.openxmlformats.org/officeDocument/2006/relationships/image" Target="../media/image147.png"/><Relationship Id="rId20" Type="http://schemas.openxmlformats.org/officeDocument/2006/relationships/image" Target="../media/image122.png"/><Relationship Id="rId29" Type="http://schemas.openxmlformats.org/officeDocument/2006/relationships/image" Target="../media/image158.png"/><Relationship Id="rId1" Type="http://schemas.openxmlformats.org/officeDocument/2006/relationships/slideLayout" Target="../slideLayouts/slideLayout9.xml"/><Relationship Id="rId6" Type="http://schemas.openxmlformats.org/officeDocument/2006/relationships/image" Target="../media/image140.png"/><Relationship Id="rId11" Type="http://schemas.openxmlformats.org/officeDocument/2006/relationships/image" Target="../media/image145.png"/><Relationship Id="rId24" Type="http://schemas.openxmlformats.org/officeDocument/2006/relationships/image" Target="../media/image153.png"/><Relationship Id="rId32" Type="http://schemas.openxmlformats.org/officeDocument/2006/relationships/image" Target="../media/image161.png"/><Relationship Id="rId5" Type="http://schemas.openxmlformats.org/officeDocument/2006/relationships/image" Target="../media/image139.png"/><Relationship Id="rId15" Type="http://schemas.openxmlformats.org/officeDocument/2006/relationships/image" Target="../media/image111.png"/><Relationship Id="rId23" Type="http://schemas.openxmlformats.org/officeDocument/2006/relationships/image" Target="../media/image152.png"/><Relationship Id="rId28" Type="http://schemas.openxmlformats.org/officeDocument/2006/relationships/image" Target="../media/image157.png"/><Relationship Id="rId10" Type="http://schemas.openxmlformats.org/officeDocument/2006/relationships/image" Target="../media/image144.png"/><Relationship Id="rId19" Type="http://schemas.openxmlformats.org/officeDocument/2006/relationships/image" Target="../media/image150.png"/><Relationship Id="rId31" Type="http://schemas.openxmlformats.org/officeDocument/2006/relationships/image" Target="../media/image160.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10.png"/><Relationship Id="rId22" Type="http://schemas.openxmlformats.org/officeDocument/2006/relationships/image" Target="../media/image151.png"/><Relationship Id="rId27" Type="http://schemas.openxmlformats.org/officeDocument/2006/relationships/image" Target="../media/image156.png"/><Relationship Id="rId30" Type="http://schemas.openxmlformats.org/officeDocument/2006/relationships/image" Target="../media/image159.png"/><Relationship Id="rId8" Type="http://schemas.openxmlformats.org/officeDocument/2006/relationships/image" Target="../media/image142.png"/></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6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svg"/><Relationship Id="rId3" Type="http://schemas.openxmlformats.org/officeDocument/2006/relationships/image" Target="../media/image172.svg"/><Relationship Id="rId7" Type="http://schemas.openxmlformats.org/officeDocument/2006/relationships/image" Target="../media/image176.svg"/><Relationship Id="rId12" Type="http://schemas.openxmlformats.org/officeDocument/2006/relationships/image" Target="../media/image181.png"/><Relationship Id="rId2" Type="http://schemas.openxmlformats.org/officeDocument/2006/relationships/image" Target="../media/image171.png"/><Relationship Id="rId1" Type="http://schemas.openxmlformats.org/officeDocument/2006/relationships/slideLayout" Target="../slideLayouts/slideLayout8.xml"/><Relationship Id="rId6" Type="http://schemas.openxmlformats.org/officeDocument/2006/relationships/image" Target="../media/image175.png"/><Relationship Id="rId11" Type="http://schemas.openxmlformats.org/officeDocument/2006/relationships/image" Target="../media/image180.svg"/><Relationship Id="rId5" Type="http://schemas.openxmlformats.org/officeDocument/2006/relationships/image" Target="../media/image174.sv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svg"/><Relationship Id="rId1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188.jpeg"/><Relationship Id="rId3" Type="http://schemas.openxmlformats.org/officeDocument/2006/relationships/image" Target="../media/image183.png"/><Relationship Id="rId7" Type="http://schemas.openxmlformats.org/officeDocument/2006/relationships/image" Target="../media/image187.svg"/><Relationship Id="rId12" Type="http://schemas.openxmlformats.org/officeDocument/2006/relationships/image" Target="../media/image192.pn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jpeg"/><Relationship Id="rId4" Type="http://schemas.openxmlformats.org/officeDocument/2006/relationships/image" Target="../media/image184.jpeg"/><Relationship Id="rId9" Type="http://schemas.openxmlformats.org/officeDocument/2006/relationships/image" Target="../media/image189.png"/></Relationships>
</file>

<file path=ppt/slides/_rels/slide58.xml.rels><?xml version="1.0" encoding="UTF-8" standalone="yes"?>
<Relationships xmlns="http://schemas.openxmlformats.org/package/2006/relationships"><Relationship Id="rId8" Type="http://schemas.openxmlformats.org/officeDocument/2006/relationships/image" Target="../media/image198.jpe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svg"/><Relationship Id="rId9" Type="http://schemas.openxmlformats.org/officeDocument/2006/relationships/image" Target="../media/image199.png"/></Relationships>
</file>

<file path=ppt/slides/_rels/slide5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00.png"/><Relationship Id="rId1" Type="http://schemas.openxmlformats.org/officeDocument/2006/relationships/slideLayout" Target="../slideLayouts/slideLayout12.xml"/><Relationship Id="rId5" Type="http://schemas.openxmlformats.org/officeDocument/2006/relationships/image" Target="../media/image194.svg"/><Relationship Id="rId4" Type="http://schemas.openxmlformats.org/officeDocument/2006/relationships/image" Target="../media/image193.pn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svg"/><Relationship Id="rId7" Type="http://schemas.openxmlformats.org/officeDocument/2006/relationships/image" Target="../media/image206.svg"/><Relationship Id="rId2" Type="http://schemas.openxmlformats.org/officeDocument/2006/relationships/image" Target="../media/image201.png"/><Relationship Id="rId1" Type="http://schemas.openxmlformats.org/officeDocument/2006/relationships/slideLayout" Target="../slideLayouts/slideLayout9.xml"/><Relationship Id="rId6" Type="http://schemas.openxmlformats.org/officeDocument/2006/relationships/image" Target="../media/image205.png"/><Relationship Id="rId11" Type="http://schemas.openxmlformats.org/officeDocument/2006/relationships/image" Target="../media/image210.svg"/><Relationship Id="rId5" Type="http://schemas.openxmlformats.org/officeDocument/2006/relationships/image" Target="../media/image204.sv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12.svg"/></Relationships>
</file>

<file path=ppt/slides/_rels/slide68.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70.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9.xml"/><Relationship Id="rId4" Type="http://schemas.openxmlformats.org/officeDocument/2006/relationships/comments" Target="../comments/comment16.xml"/></Relationships>
</file>

<file path=ppt/slides/_rels/slide7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9.xml"/><Relationship Id="rId1" Type="http://schemas.openxmlformats.org/officeDocument/2006/relationships/themeOverride" Target="../theme/themeOverride3.xml"/><Relationship Id="rId4" Type="http://schemas.openxmlformats.org/officeDocument/2006/relationships/image" Target="../media/image215.svg"/></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5.svg"/></Relationships>
</file>

<file path=ppt/slides/_rels/slide83.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8.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84.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29.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19" Type="http://schemas.openxmlformats.org/officeDocument/2006/relationships/comments" Target="../comments/comment1.xml"/><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90.xml.rels><?xml version="1.0" encoding="UTF-8" standalone="yes"?>
<Relationships xmlns="http://schemas.openxmlformats.org/package/2006/relationships"><Relationship Id="rId3" Type="http://schemas.openxmlformats.org/officeDocument/2006/relationships/image" Target="../media/image215.svg"/><Relationship Id="rId7" Type="http://schemas.openxmlformats.org/officeDocument/2006/relationships/hyperlink" Target="https://medium.com/@mydogtom/modularization-part-1-application-structure-overview-9e465909a9bc" TargetMode="External"/><Relationship Id="rId2" Type="http://schemas.openxmlformats.org/officeDocument/2006/relationships/image" Target="../media/image214.png"/><Relationship Id="rId1" Type="http://schemas.openxmlformats.org/officeDocument/2006/relationships/slideLayout" Target="../slideLayouts/slideLayout11.xml"/><Relationship Id="rId6" Type="http://schemas.openxmlformats.org/officeDocument/2006/relationships/hyperlink" Target="https://medium.com/google-developer-experts/modularizing-android-applications-9e2d18f244a0" TargetMode="External"/><Relationship Id="rId5" Type="http://schemas.openxmlformats.org/officeDocument/2006/relationships/hyperlink" Target="https://proandroiddev.com/build-a-modular-android-app-architecture-25342d99de82" TargetMode="External"/><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3.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7.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9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AF444D75-B9F3-F34D-B8BD-ADC964D95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 y="182880"/>
            <a:ext cx="1115853" cy="1328801"/>
          </a:xfrm>
          <a:prstGeom prst="rect">
            <a:avLst/>
          </a:prstGeom>
        </p:spPr>
      </p:pic>
      <p:grpSp>
        <p:nvGrpSpPr>
          <p:cNvPr id="3" name="Agrupar 2">
            <a:extLst>
              <a:ext uri="{FF2B5EF4-FFF2-40B4-BE49-F238E27FC236}">
                <a16:creationId xmlns:a16="http://schemas.microsoft.com/office/drawing/2014/main" id="{3556B743-2A95-4842-928B-7F6F7A8D3732}"/>
              </a:ext>
            </a:extLst>
          </p:cNvPr>
          <p:cNvGrpSpPr/>
          <p:nvPr/>
        </p:nvGrpSpPr>
        <p:grpSpPr>
          <a:xfrm>
            <a:off x="0" y="2392864"/>
            <a:ext cx="12192000" cy="2857500"/>
            <a:chOff x="0" y="2194560"/>
            <a:chExt cx="12192000" cy="2857500"/>
          </a:xfrm>
        </p:grpSpPr>
        <p:sp>
          <p:nvSpPr>
            <p:cNvPr id="7" name="Rectangle 1">
              <a:extLst>
                <a:ext uri="{FF2B5EF4-FFF2-40B4-BE49-F238E27FC236}">
                  <a16:creationId xmlns:a16="http://schemas.microsoft.com/office/drawing/2014/main" id="{9142ACAC-C3CB-428E-B93D-BF72DE57D54B}"/>
                </a:ext>
              </a:extLst>
            </p:cNvPr>
            <p:cNvSpPr/>
            <p:nvPr/>
          </p:nvSpPr>
          <p:spPr>
            <a:xfrm>
              <a:off x="0" y="2194560"/>
              <a:ext cx="6096000" cy="2857500"/>
            </a:xfrm>
            <a:prstGeom prst="rect">
              <a:avLst/>
            </a:prstGeom>
            <a:gradFill>
              <a:gsLst>
                <a:gs pos="0">
                  <a:srgbClr val="00AA13"/>
                </a:gs>
                <a:gs pos="100000">
                  <a:srgbClr val="0070C0"/>
                </a:gs>
              </a:gsLst>
              <a:lin ang="81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 name="Rectangle 1">
              <a:extLst>
                <a:ext uri="{FF2B5EF4-FFF2-40B4-BE49-F238E27FC236}">
                  <a16:creationId xmlns:a16="http://schemas.microsoft.com/office/drawing/2014/main" id="{8FBCD067-E8F6-AB4B-B7AB-469C47E67819}"/>
                </a:ext>
              </a:extLst>
            </p:cNvPr>
            <p:cNvSpPr/>
            <p:nvPr/>
          </p:nvSpPr>
          <p:spPr>
            <a:xfrm>
              <a:off x="6096000" y="2194560"/>
              <a:ext cx="6096000" cy="28575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CaixaDeTexto 6">
              <a:extLst>
                <a:ext uri="{FF2B5EF4-FFF2-40B4-BE49-F238E27FC236}">
                  <a16:creationId xmlns:a16="http://schemas.microsoft.com/office/drawing/2014/main" id="{DF641435-B811-BC46-B18D-2511BE8F525E}"/>
                </a:ext>
              </a:extLst>
            </p:cNvPr>
            <p:cNvSpPr txBox="1"/>
            <p:nvPr/>
          </p:nvSpPr>
          <p:spPr>
            <a:xfrm>
              <a:off x="6096000" y="3300145"/>
              <a:ext cx="5606175" cy="646331"/>
            </a:xfrm>
            <a:prstGeom prst="rect">
              <a:avLst/>
            </a:prstGeom>
            <a:noFill/>
          </p:spPr>
          <p:txBody>
            <a:bodyPr wrap="square" anchor="t">
              <a:spAutoFit/>
            </a:bodyPr>
            <a:lstStyle>
              <a:defPPr>
                <a:defRPr lang="en-US"/>
              </a:defPPr>
              <a:lvl1pPr>
                <a:defRPr sz="3200">
                  <a:solidFill>
                    <a:srgbClr val="0D62C5"/>
                  </a:solidFill>
                  <a:latin typeface="Avenir Next" panose="020B0503020202020204" pitchFamily="34" charset="0"/>
                </a:defRPr>
              </a:lvl1pPr>
            </a:lstStyle>
            <a:p>
              <a:pPr algn="r"/>
              <a:r>
                <a:rPr lang="pt-BR" sz="3600" dirty="0">
                  <a:solidFill>
                    <a:schemeClr val="tx1">
                      <a:lumMod val="65000"/>
                      <a:lumOff val="35000"/>
                    </a:schemeClr>
                  </a:solidFill>
                  <a:latin typeface="Quicksand" pitchFamily="2" charset="77"/>
                </a:rPr>
                <a:t>SUPER APP</a:t>
              </a:r>
            </a:p>
          </p:txBody>
        </p:sp>
      </p:grpSp>
      <p:pic>
        <p:nvPicPr>
          <p:cNvPr id="13" name="Picture 12" descr="Text&#10;&#10;Description automatically generated">
            <a:extLst>
              <a:ext uri="{FF2B5EF4-FFF2-40B4-BE49-F238E27FC236}">
                <a16:creationId xmlns:a16="http://schemas.microsoft.com/office/drawing/2014/main" id="{D0B86D56-A657-7747-B3E7-027525A4B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430" y="5845275"/>
            <a:ext cx="1667394" cy="772695"/>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E2213DB3-FAA0-094B-9A88-347A3053D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8430" y="-110857"/>
            <a:ext cx="1908810" cy="19088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748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tângulo 33">
            <a:extLst>
              <a:ext uri="{FF2B5EF4-FFF2-40B4-BE49-F238E27FC236}">
                <a16:creationId xmlns:a16="http://schemas.microsoft.com/office/drawing/2014/main" id="{6DC1401F-68DB-44AB-BD0B-7AB10C1B2331}"/>
              </a:ext>
            </a:extLst>
          </p:cNvPr>
          <p:cNvSpPr/>
          <p:nvPr/>
        </p:nvSpPr>
        <p:spPr>
          <a:xfrm>
            <a:off x="1" y="3189633"/>
            <a:ext cx="7212084" cy="3662774"/>
          </a:xfrm>
          <a:prstGeom prst="rect">
            <a:avLst/>
          </a:prstGeom>
          <a:gradFill flip="none" rotWithShape="1">
            <a:gsLst>
              <a:gs pos="36000">
                <a:schemeClr val="bg1"/>
              </a:gs>
              <a:gs pos="48000">
                <a:schemeClr val="accent1">
                  <a:lumMod val="5000"/>
                  <a:lumOff val="95000"/>
                </a:schemeClr>
              </a:gs>
              <a:gs pos="77000">
                <a:schemeClr val="accent1">
                  <a:lumMod val="45000"/>
                  <a:lumOff val="55000"/>
                </a:schemeClr>
              </a:gs>
              <a:gs pos="90000">
                <a:schemeClr val="accent1">
                  <a:lumMod val="45000"/>
                  <a:lumOff val="5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Cantos Arredondados 37">
            <a:extLst>
              <a:ext uri="{FF2B5EF4-FFF2-40B4-BE49-F238E27FC236}">
                <a16:creationId xmlns:a16="http://schemas.microsoft.com/office/drawing/2014/main" id="{1CE8E7FF-E30B-4732-AADB-4A80481B2986}"/>
              </a:ext>
            </a:extLst>
          </p:cNvPr>
          <p:cNvSpPr/>
          <p:nvPr/>
        </p:nvSpPr>
        <p:spPr>
          <a:xfrm>
            <a:off x="4553276" y="2265327"/>
            <a:ext cx="3027838" cy="325917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9C25CA3C-0C56-4F96-B688-03EA36CB41C3}"/>
              </a:ext>
            </a:extLst>
          </p:cNvPr>
          <p:cNvSpPr>
            <a:spLocks noGrp="1"/>
          </p:cNvSpPr>
          <p:nvPr>
            <p:ph type="title"/>
          </p:nvPr>
        </p:nvSpPr>
        <p:spPr/>
        <p:txBody>
          <a:bodyPr/>
          <a:lstStyle/>
          <a:p>
            <a:r>
              <a:rPr lang="pt-BR" dirty="0"/>
              <a:t>Jornadas iniciais</a:t>
            </a:r>
          </a:p>
        </p:txBody>
      </p:sp>
      <p:sp>
        <p:nvSpPr>
          <p:cNvPr id="3" name="Subtítulo 2">
            <a:extLst>
              <a:ext uri="{FF2B5EF4-FFF2-40B4-BE49-F238E27FC236}">
                <a16:creationId xmlns:a16="http://schemas.microsoft.com/office/drawing/2014/main" id="{829D958C-4EBF-43A4-8FF9-B34E54871889}"/>
              </a:ext>
            </a:extLst>
          </p:cNvPr>
          <p:cNvSpPr>
            <a:spLocks noGrp="1"/>
          </p:cNvSpPr>
          <p:nvPr>
            <p:ph type="subTitle" idx="1"/>
          </p:nvPr>
        </p:nvSpPr>
        <p:spPr/>
        <p:txBody>
          <a:bodyPr>
            <a:normAutofit fontScale="92500" lnSpcReduction="20000"/>
          </a:bodyPr>
          <a:lstStyle/>
          <a:p>
            <a:r>
              <a:rPr lang="pt-BR" dirty="0"/>
              <a:t>Ponto de partida para o projeto</a:t>
            </a:r>
          </a:p>
        </p:txBody>
      </p:sp>
      <p:grpSp>
        <p:nvGrpSpPr>
          <p:cNvPr id="37" name="Agrupar 36">
            <a:extLst>
              <a:ext uri="{FF2B5EF4-FFF2-40B4-BE49-F238E27FC236}">
                <a16:creationId xmlns:a16="http://schemas.microsoft.com/office/drawing/2014/main" id="{C8E93CA5-4968-4049-A782-4882AD0F2D33}"/>
              </a:ext>
            </a:extLst>
          </p:cNvPr>
          <p:cNvGrpSpPr/>
          <p:nvPr/>
        </p:nvGrpSpPr>
        <p:grpSpPr>
          <a:xfrm>
            <a:off x="4619853" y="2344194"/>
            <a:ext cx="2952296" cy="3086230"/>
            <a:chOff x="4358610" y="2071099"/>
            <a:chExt cx="3474782" cy="3632419"/>
          </a:xfrm>
        </p:grpSpPr>
        <p:sp>
          <p:nvSpPr>
            <p:cNvPr id="4" name="Shape">
              <a:extLst>
                <a:ext uri="{FF2B5EF4-FFF2-40B4-BE49-F238E27FC236}">
                  <a16:creationId xmlns:a16="http://schemas.microsoft.com/office/drawing/2014/main" id="{FA87DFB0-8FBE-48F8-9888-54737BF9B038}"/>
                </a:ext>
              </a:extLst>
            </p:cNvPr>
            <p:cNvSpPr/>
            <p:nvPr/>
          </p:nvSpPr>
          <p:spPr>
            <a:xfrm>
              <a:off x="5062916" y="2378296"/>
              <a:ext cx="715544" cy="1756356"/>
            </a:xfrm>
            <a:custGeom>
              <a:avLst/>
              <a:gdLst/>
              <a:ahLst/>
              <a:cxnLst>
                <a:cxn ang="0">
                  <a:pos x="wd2" y="hd2"/>
                </a:cxn>
                <a:cxn ang="5400000">
                  <a:pos x="wd2" y="hd2"/>
                </a:cxn>
                <a:cxn ang="10800000">
                  <a:pos x="wd2" y="hd2"/>
                </a:cxn>
                <a:cxn ang="16200000">
                  <a:pos x="wd2" y="hd2"/>
                </a:cxn>
              </a:cxnLst>
              <a:rect l="0" t="0" r="r" b="b"/>
              <a:pathLst>
                <a:path w="21600" h="21537" extrusionOk="0">
                  <a:moveTo>
                    <a:pt x="16850" y="1929"/>
                  </a:moveTo>
                  <a:lnTo>
                    <a:pt x="11648" y="4043"/>
                  </a:lnTo>
                  <a:cubicBezTo>
                    <a:pt x="10721" y="4419"/>
                    <a:pt x="11377" y="5062"/>
                    <a:pt x="12689" y="5062"/>
                  </a:cubicBezTo>
                  <a:lnTo>
                    <a:pt x="16850" y="5062"/>
                  </a:lnTo>
                  <a:lnTo>
                    <a:pt x="16850" y="15913"/>
                  </a:lnTo>
                  <a:cubicBezTo>
                    <a:pt x="16850" y="17273"/>
                    <a:pt x="14136" y="18366"/>
                    <a:pt x="10811" y="18366"/>
                  </a:cubicBezTo>
                  <a:lnTo>
                    <a:pt x="6107" y="18366"/>
                  </a:lnTo>
                  <a:lnTo>
                    <a:pt x="6107" y="17319"/>
                  </a:lnTo>
                  <a:cubicBezTo>
                    <a:pt x="6107" y="17144"/>
                    <a:pt x="5587" y="17061"/>
                    <a:pt x="5293" y="17181"/>
                  </a:cubicBezTo>
                  <a:lnTo>
                    <a:pt x="0" y="19331"/>
                  </a:lnTo>
                  <a:lnTo>
                    <a:pt x="5293" y="21481"/>
                  </a:lnTo>
                  <a:cubicBezTo>
                    <a:pt x="5587" y="21600"/>
                    <a:pt x="6107" y="21517"/>
                    <a:pt x="6107" y="21343"/>
                  </a:cubicBezTo>
                  <a:lnTo>
                    <a:pt x="6107" y="20295"/>
                  </a:lnTo>
                  <a:lnTo>
                    <a:pt x="10811" y="20295"/>
                  </a:lnTo>
                  <a:cubicBezTo>
                    <a:pt x="16782" y="20295"/>
                    <a:pt x="21600" y="18329"/>
                    <a:pt x="21600" y="15913"/>
                  </a:cubicBezTo>
                  <a:lnTo>
                    <a:pt x="21600" y="5062"/>
                  </a:lnTo>
                  <a:lnTo>
                    <a:pt x="21600" y="0"/>
                  </a:lnTo>
                  <a:lnTo>
                    <a:pt x="16850" y="1929"/>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5" name="Shape">
              <a:extLst>
                <a:ext uri="{FF2B5EF4-FFF2-40B4-BE49-F238E27FC236}">
                  <a16:creationId xmlns:a16="http://schemas.microsoft.com/office/drawing/2014/main" id="{D3EB4D5D-5DA0-4661-A587-CD7781E9E2F7}"/>
                </a:ext>
              </a:extLst>
            </p:cNvPr>
            <p:cNvSpPr/>
            <p:nvPr/>
          </p:nvSpPr>
          <p:spPr>
            <a:xfrm>
              <a:off x="5325157" y="2190980"/>
              <a:ext cx="640618" cy="2443476"/>
            </a:xfrm>
            <a:custGeom>
              <a:avLst/>
              <a:gdLst/>
              <a:ahLst/>
              <a:cxnLst>
                <a:cxn ang="0">
                  <a:pos x="wd2" y="hd2"/>
                </a:cxn>
                <a:cxn ang="5400000">
                  <a:pos x="wd2" y="hd2"/>
                </a:cxn>
                <a:cxn ang="10800000">
                  <a:pos x="wd2" y="hd2"/>
                </a:cxn>
                <a:cxn ang="16200000">
                  <a:pos x="wd2" y="hd2"/>
                </a:cxn>
              </a:cxnLst>
              <a:rect l="0" t="0" r="r" b="b"/>
              <a:pathLst>
                <a:path w="21600" h="21568" extrusionOk="0">
                  <a:moveTo>
                    <a:pt x="16295" y="1382"/>
                  </a:moveTo>
                  <a:lnTo>
                    <a:pt x="16295" y="5317"/>
                  </a:lnTo>
                  <a:lnTo>
                    <a:pt x="16295" y="16825"/>
                  </a:lnTo>
                  <a:cubicBezTo>
                    <a:pt x="16295" y="17506"/>
                    <a:pt x="14855" y="18115"/>
                    <a:pt x="12531" y="18412"/>
                  </a:cubicBezTo>
                  <a:lnTo>
                    <a:pt x="4977" y="19384"/>
                  </a:lnTo>
                  <a:lnTo>
                    <a:pt x="3815" y="18743"/>
                  </a:lnTo>
                  <a:cubicBezTo>
                    <a:pt x="3613" y="18631"/>
                    <a:pt x="2981" y="18637"/>
                    <a:pt x="2829" y="18756"/>
                  </a:cubicBezTo>
                  <a:lnTo>
                    <a:pt x="0" y="20820"/>
                  </a:lnTo>
                  <a:lnTo>
                    <a:pt x="7882" y="21560"/>
                  </a:lnTo>
                  <a:cubicBezTo>
                    <a:pt x="8337" y="21600"/>
                    <a:pt x="8741" y="21481"/>
                    <a:pt x="8539" y="21369"/>
                  </a:cubicBezTo>
                  <a:lnTo>
                    <a:pt x="7225" y="20641"/>
                  </a:lnTo>
                  <a:lnTo>
                    <a:pt x="14855" y="19662"/>
                  </a:lnTo>
                  <a:cubicBezTo>
                    <a:pt x="19023" y="19127"/>
                    <a:pt x="21600" y="18042"/>
                    <a:pt x="21600" y="16832"/>
                  </a:cubicBezTo>
                  <a:lnTo>
                    <a:pt x="21600" y="5324"/>
                  </a:lnTo>
                  <a:lnTo>
                    <a:pt x="21600" y="0"/>
                  </a:lnTo>
                  <a:lnTo>
                    <a:pt x="16295" y="1382"/>
                  </a:ln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 name="Shape">
              <a:extLst>
                <a:ext uri="{FF2B5EF4-FFF2-40B4-BE49-F238E27FC236}">
                  <a16:creationId xmlns:a16="http://schemas.microsoft.com/office/drawing/2014/main" id="{4C4ABB37-D4A3-4C03-B3D2-3F649BC0D03D}"/>
                </a:ext>
              </a:extLst>
            </p:cNvPr>
            <p:cNvSpPr/>
            <p:nvPr/>
          </p:nvSpPr>
          <p:spPr>
            <a:xfrm>
              <a:off x="6389108" y="2378296"/>
              <a:ext cx="715544" cy="1754856"/>
            </a:xfrm>
            <a:custGeom>
              <a:avLst/>
              <a:gdLst/>
              <a:ahLst/>
              <a:cxnLst>
                <a:cxn ang="0">
                  <a:pos x="wd2" y="hd2"/>
                </a:cxn>
                <a:cxn ang="5400000">
                  <a:pos x="wd2" y="hd2"/>
                </a:cxn>
                <a:cxn ang="10800000">
                  <a:pos x="wd2" y="hd2"/>
                </a:cxn>
                <a:cxn ang="16200000">
                  <a:pos x="wd2" y="hd2"/>
                </a:cxn>
              </a:cxnLst>
              <a:rect l="0" t="0" r="r" b="b"/>
              <a:pathLst>
                <a:path w="21600" h="21537" extrusionOk="0">
                  <a:moveTo>
                    <a:pt x="16307" y="17186"/>
                  </a:moveTo>
                  <a:cubicBezTo>
                    <a:pt x="16013" y="17067"/>
                    <a:pt x="15493" y="17149"/>
                    <a:pt x="15493" y="17324"/>
                  </a:cubicBezTo>
                  <a:lnTo>
                    <a:pt x="15493" y="18372"/>
                  </a:lnTo>
                  <a:lnTo>
                    <a:pt x="10789" y="18372"/>
                  </a:lnTo>
                  <a:cubicBezTo>
                    <a:pt x="7441" y="18372"/>
                    <a:pt x="4750" y="17269"/>
                    <a:pt x="4750" y="15917"/>
                  </a:cubicBezTo>
                  <a:lnTo>
                    <a:pt x="4750" y="5048"/>
                  </a:lnTo>
                  <a:lnTo>
                    <a:pt x="8866" y="5048"/>
                  </a:lnTo>
                  <a:cubicBezTo>
                    <a:pt x="10178" y="5048"/>
                    <a:pt x="10834" y="4405"/>
                    <a:pt x="9907" y="4028"/>
                  </a:cubicBezTo>
                  <a:lnTo>
                    <a:pt x="4750" y="1931"/>
                  </a:lnTo>
                  <a:lnTo>
                    <a:pt x="0" y="0"/>
                  </a:lnTo>
                  <a:lnTo>
                    <a:pt x="0" y="5048"/>
                  </a:lnTo>
                  <a:lnTo>
                    <a:pt x="0" y="15908"/>
                  </a:lnTo>
                  <a:cubicBezTo>
                    <a:pt x="0" y="18336"/>
                    <a:pt x="4840" y="20294"/>
                    <a:pt x="10789" y="20294"/>
                  </a:cubicBezTo>
                  <a:lnTo>
                    <a:pt x="15493" y="20294"/>
                  </a:lnTo>
                  <a:lnTo>
                    <a:pt x="15493" y="21343"/>
                  </a:lnTo>
                  <a:cubicBezTo>
                    <a:pt x="15493" y="21517"/>
                    <a:pt x="16013" y="21600"/>
                    <a:pt x="16307" y="21480"/>
                  </a:cubicBezTo>
                  <a:lnTo>
                    <a:pt x="21600" y="19329"/>
                  </a:lnTo>
                  <a:lnTo>
                    <a:pt x="16307" y="17186"/>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 name="Shape">
              <a:extLst>
                <a:ext uri="{FF2B5EF4-FFF2-40B4-BE49-F238E27FC236}">
                  <a16:creationId xmlns:a16="http://schemas.microsoft.com/office/drawing/2014/main" id="{84025A44-1BE3-4231-9881-9BA051D189F3}"/>
                </a:ext>
              </a:extLst>
            </p:cNvPr>
            <p:cNvSpPr/>
            <p:nvPr/>
          </p:nvSpPr>
          <p:spPr>
            <a:xfrm>
              <a:off x="6194300" y="2190980"/>
              <a:ext cx="640618" cy="2441977"/>
            </a:xfrm>
            <a:custGeom>
              <a:avLst/>
              <a:gdLst/>
              <a:ahLst/>
              <a:cxnLst>
                <a:cxn ang="0">
                  <a:pos x="wd2" y="hd2"/>
                </a:cxn>
                <a:cxn ang="5400000">
                  <a:pos x="wd2" y="hd2"/>
                </a:cxn>
                <a:cxn ang="10800000">
                  <a:pos x="wd2" y="hd2"/>
                </a:cxn>
                <a:cxn ang="16200000">
                  <a:pos x="wd2" y="hd2"/>
                </a:cxn>
              </a:cxnLst>
              <a:rect l="0" t="0" r="r" b="b"/>
              <a:pathLst>
                <a:path w="21600" h="21568" extrusionOk="0">
                  <a:moveTo>
                    <a:pt x="18771" y="18761"/>
                  </a:moveTo>
                  <a:cubicBezTo>
                    <a:pt x="18619" y="18642"/>
                    <a:pt x="17987" y="18635"/>
                    <a:pt x="17785" y="18748"/>
                  </a:cubicBezTo>
                  <a:lnTo>
                    <a:pt x="16623" y="19390"/>
                  </a:lnTo>
                  <a:lnTo>
                    <a:pt x="9069" y="18417"/>
                  </a:lnTo>
                  <a:cubicBezTo>
                    <a:pt x="6745" y="18119"/>
                    <a:pt x="5305" y="17510"/>
                    <a:pt x="5305" y="16829"/>
                  </a:cubicBezTo>
                  <a:lnTo>
                    <a:pt x="5305" y="5314"/>
                  </a:lnTo>
                  <a:lnTo>
                    <a:pt x="5305" y="1390"/>
                  </a:lnTo>
                  <a:lnTo>
                    <a:pt x="0" y="0"/>
                  </a:lnTo>
                  <a:lnTo>
                    <a:pt x="0" y="5314"/>
                  </a:lnTo>
                  <a:lnTo>
                    <a:pt x="0" y="16829"/>
                  </a:lnTo>
                  <a:cubicBezTo>
                    <a:pt x="0" y="18040"/>
                    <a:pt x="2577" y="19132"/>
                    <a:pt x="6745" y="19661"/>
                  </a:cubicBezTo>
                  <a:lnTo>
                    <a:pt x="14375" y="20640"/>
                  </a:lnTo>
                  <a:lnTo>
                    <a:pt x="13061" y="21368"/>
                  </a:lnTo>
                  <a:cubicBezTo>
                    <a:pt x="12859" y="21481"/>
                    <a:pt x="13288" y="21600"/>
                    <a:pt x="13718" y="21560"/>
                  </a:cubicBezTo>
                  <a:lnTo>
                    <a:pt x="21600" y="20819"/>
                  </a:lnTo>
                  <a:lnTo>
                    <a:pt x="18771" y="18761"/>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8" name="Shape">
              <a:extLst>
                <a:ext uri="{FF2B5EF4-FFF2-40B4-BE49-F238E27FC236}">
                  <a16:creationId xmlns:a16="http://schemas.microsoft.com/office/drawing/2014/main" id="{BC765BA5-01C5-414B-9B13-666D363C93A2}"/>
                </a:ext>
              </a:extLst>
            </p:cNvPr>
            <p:cNvSpPr/>
            <p:nvPr/>
          </p:nvSpPr>
          <p:spPr>
            <a:xfrm>
              <a:off x="5902088" y="2071099"/>
              <a:ext cx="360152" cy="2937855"/>
            </a:xfrm>
            <a:custGeom>
              <a:avLst/>
              <a:gdLst/>
              <a:ahLst/>
              <a:cxnLst>
                <a:cxn ang="0">
                  <a:pos x="wd2" y="hd2"/>
                </a:cxn>
                <a:cxn ang="5400000">
                  <a:pos x="wd2" y="hd2"/>
                </a:cxn>
                <a:cxn ang="10800000">
                  <a:pos x="wd2" y="hd2"/>
                </a:cxn>
                <a:cxn ang="16200000">
                  <a:pos x="wd2" y="hd2"/>
                </a:cxn>
              </a:cxnLst>
              <a:rect l="0" t="0" r="r" b="b"/>
              <a:pathLst>
                <a:path w="20975" h="21600" extrusionOk="0">
                  <a:moveTo>
                    <a:pt x="20035" y="20113"/>
                  </a:moveTo>
                  <a:lnTo>
                    <a:pt x="15060" y="20113"/>
                  </a:lnTo>
                  <a:lnTo>
                    <a:pt x="15060" y="5288"/>
                  </a:lnTo>
                  <a:lnTo>
                    <a:pt x="15060" y="4980"/>
                  </a:lnTo>
                  <a:lnTo>
                    <a:pt x="15060" y="578"/>
                  </a:lnTo>
                  <a:lnTo>
                    <a:pt x="10478" y="0"/>
                  </a:lnTo>
                  <a:lnTo>
                    <a:pt x="5896" y="578"/>
                  </a:lnTo>
                  <a:lnTo>
                    <a:pt x="5896" y="4980"/>
                  </a:lnTo>
                  <a:lnTo>
                    <a:pt x="5896" y="5288"/>
                  </a:lnTo>
                  <a:lnTo>
                    <a:pt x="5896" y="20113"/>
                  </a:lnTo>
                  <a:lnTo>
                    <a:pt x="922" y="20113"/>
                  </a:lnTo>
                  <a:cubicBezTo>
                    <a:pt x="93" y="20113"/>
                    <a:pt x="-300" y="20239"/>
                    <a:pt x="267" y="20311"/>
                  </a:cubicBezTo>
                  <a:lnTo>
                    <a:pt x="10478" y="21600"/>
                  </a:lnTo>
                  <a:lnTo>
                    <a:pt x="20689" y="20311"/>
                  </a:lnTo>
                  <a:cubicBezTo>
                    <a:pt x="21300" y="20239"/>
                    <a:pt x="20864" y="20113"/>
                    <a:pt x="20035" y="2011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9" name="Shape">
              <a:extLst>
                <a:ext uri="{FF2B5EF4-FFF2-40B4-BE49-F238E27FC236}">
                  <a16:creationId xmlns:a16="http://schemas.microsoft.com/office/drawing/2014/main" id="{2B0D972B-B818-4C5C-B11D-2F9BFAE055A9}"/>
                </a:ext>
              </a:extLst>
            </p:cNvPr>
            <p:cNvSpPr/>
            <p:nvPr/>
          </p:nvSpPr>
          <p:spPr>
            <a:xfrm>
              <a:off x="6988516" y="3682011"/>
              <a:ext cx="844876" cy="543965"/>
            </a:xfrm>
            <a:custGeom>
              <a:avLst/>
              <a:gdLst/>
              <a:ahLst/>
              <a:cxnLst>
                <a:cxn ang="0">
                  <a:pos x="wd2" y="hd2"/>
                </a:cxn>
                <a:cxn ang="5400000">
                  <a:pos x="wd2" y="hd2"/>
                </a:cxn>
                <a:cxn ang="10800000">
                  <a:pos x="wd2" y="hd2"/>
                </a:cxn>
                <a:cxn ang="16200000">
                  <a:pos x="wd2" y="hd2"/>
                </a:cxn>
              </a:cxnLst>
              <a:rect l="0" t="0" r="r" b="b"/>
              <a:pathLst>
                <a:path w="21347" h="21600" extrusionOk="0">
                  <a:moveTo>
                    <a:pt x="14475" y="0"/>
                  </a:moveTo>
                  <a:lnTo>
                    <a:pt x="769" y="0"/>
                  </a:lnTo>
                  <a:cubicBezTo>
                    <a:pt x="88" y="0"/>
                    <a:pt x="-253" y="1279"/>
                    <a:pt x="220" y="2053"/>
                  </a:cubicBezTo>
                  <a:lnTo>
                    <a:pt x="4783" y="9372"/>
                  </a:lnTo>
                  <a:cubicBezTo>
                    <a:pt x="5275" y="10175"/>
                    <a:pt x="5275" y="11425"/>
                    <a:pt x="4783" y="12228"/>
                  </a:cubicBezTo>
                  <a:lnTo>
                    <a:pt x="220" y="19547"/>
                  </a:lnTo>
                  <a:cubicBezTo>
                    <a:pt x="-253" y="20321"/>
                    <a:pt x="88" y="21600"/>
                    <a:pt x="769" y="21600"/>
                  </a:cubicBezTo>
                  <a:lnTo>
                    <a:pt x="14475" y="21600"/>
                  </a:lnTo>
                  <a:cubicBezTo>
                    <a:pt x="18261" y="21600"/>
                    <a:pt x="21347" y="16780"/>
                    <a:pt x="21347" y="10800"/>
                  </a:cubicBezTo>
                  <a:cubicBezTo>
                    <a:pt x="21347" y="4820"/>
                    <a:pt x="18261" y="0"/>
                    <a:pt x="14475" y="0"/>
                  </a:cubicBezTo>
                </a:path>
              </a:pathLst>
            </a:custGeom>
            <a:solidFill>
              <a:schemeClr val="accent5">
                <a:lumMod val="40000"/>
                <a:lumOff val="6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0" name="Shape">
              <a:extLst>
                <a:ext uri="{FF2B5EF4-FFF2-40B4-BE49-F238E27FC236}">
                  <a16:creationId xmlns:a16="http://schemas.microsoft.com/office/drawing/2014/main" id="{0C2429D0-2899-4F9E-8D5C-A5F64A4F7416}"/>
                </a:ext>
              </a:extLst>
            </p:cNvPr>
            <p:cNvSpPr/>
            <p:nvPr/>
          </p:nvSpPr>
          <p:spPr>
            <a:xfrm>
              <a:off x="5812177" y="4858351"/>
              <a:ext cx="543965" cy="845167"/>
            </a:xfrm>
            <a:custGeom>
              <a:avLst/>
              <a:gdLst/>
              <a:ahLst/>
              <a:cxnLst>
                <a:cxn ang="0">
                  <a:pos x="wd2" y="hd2"/>
                </a:cxn>
                <a:cxn ang="5400000">
                  <a:pos x="wd2" y="hd2"/>
                </a:cxn>
                <a:cxn ang="10800000">
                  <a:pos x="wd2" y="hd2"/>
                </a:cxn>
                <a:cxn ang="16200000">
                  <a:pos x="wd2" y="hd2"/>
                </a:cxn>
              </a:cxnLst>
              <a:rect l="0" t="0" r="r" b="b"/>
              <a:pathLst>
                <a:path w="21600" h="21600" extrusionOk="0">
                  <a:moveTo>
                    <a:pt x="20380" y="0"/>
                  </a:moveTo>
                  <a:cubicBezTo>
                    <a:pt x="20083" y="0"/>
                    <a:pt x="19785" y="77"/>
                    <a:pt x="19547" y="230"/>
                  </a:cubicBezTo>
                  <a:lnTo>
                    <a:pt x="12228" y="4845"/>
                  </a:lnTo>
                  <a:cubicBezTo>
                    <a:pt x="11841" y="5094"/>
                    <a:pt x="11306" y="5228"/>
                    <a:pt x="10800" y="5228"/>
                  </a:cubicBezTo>
                  <a:cubicBezTo>
                    <a:pt x="10294" y="5228"/>
                    <a:pt x="9759" y="5094"/>
                    <a:pt x="9372" y="4845"/>
                  </a:cubicBezTo>
                  <a:lnTo>
                    <a:pt x="2053" y="230"/>
                  </a:lnTo>
                  <a:cubicBezTo>
                    <a:pt x="1815" y="77"/>
                    <a:pt x="1517" y="0"/>
                    <a:pt x="1220" y="0"/>
                  </a:cubicBezTo>
                  <a:cubicBezTo>
                    <a:pt x="595" y="0"/>
                    <a:pt x="0" y="306"/>
                    <a:pt x="0" y="785"/>
                  </a:cubicBezTo>
                  <a:lnTo>
                    <a:pt x="0" y="14649"/>
                  </a:lnTo>
                  <a:cubicBezTo>
                    <a:pt x="0" y="18479"/>
                    <a:pt x="4820" y="21600"/>
                    <a:pt x="10800" y="21600"/>
                  </a:cubicBezTo>
                  <a:cubicBezTo>
                    <a:pt x="16750" y="21600"/>
                    <a:pt x="21600" y="18498"/>
                    <a:pt x="21600" y="14649"/>
                  </a:cubicBezTo>
                  <a:lnTo>
                    <a:pt x="21600" y="785"/>
                  </a:lnTo>
                  <a:cubicBezTo>
                    <a:pt x="21600" y="306"/>
                    <a:pt x="21005" y="0"/>
                    <a:pt x="20380" y="0"/>
                  </a:cubicBezTo>
                </a:path>
              </a:pathLst>
            </a:custGeom>
            <a:solidFill>
              <a:schemeClr val="accent4">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1" name="Shape">
              <a:extLst>
                <a:ext uri="{FF2B5EF4-FFF2-40B4-BE49-F238E27FC236}">
                  <a16:creationId xmlns:a16="http://schemas.microsoft.com/office/drawing/2014/main" id="{D47D3403-F1E1-49B7-ACB1-3B3272C55A69}"/>
                </a:ext>
              </a:extLst>
            </p:cNvPr>
            <p:cNvSpPr/>
            <p:nvPr/>
          </p:nvSpPr>
          <p:spPr>
            <a:xfrm>
              <a:off x="4358610" y="3682011"/>
              <a:ext cx="844875" cy="543965"/>
            </a:xfrm>
            <a:custGeom>
              <a:avLst/>
              <a:gdLst/>
              <a:ahLst/>
              <a:cxnLst>
                <a:cxn ang="0">
                  <a:pos x="wd2" y="hd2"/>
                </a:cxn>
                <a:cxn ang="5400000">
                  <a:pos x="wd2" y="hd2"/>
                </a:cxn>
                <a:cxn ang="10800000">
                  <a:pos x="wd2" y="hd2"/>
                </a:cxn>
                <a:cxn ang="16200000">
                  <a:pos x="wd2" y="hd2"/>
                </a:cxn>
              </a:cxnLst>
              <a:rect l="0" t="0" r="r" b="b"/>
              <a:pathLst>
                <a:path w="21347" h="21600" extrusionOk="0">
                  <a:moveTo>
                    <a:pt x="20578" y="0"/>
                  </a:moveTo>
                  <a:lnTo>
                    <a:pt x="6872" y="0"/>
                  </a:lnTo>
                  <a:cubicBezTo>
                    <a:pt x="3086" y="0"/>
                    <a:pt x="0" y="4820"/>
                    <a:pt x="0" y="10800"/>
                  </a:cubicBezTo>
                  <a:cubicBezTo>
                    <a:pt x="0" y="16750"/>
                    <a:pt x="3067" y="21600"/>
                    <a:pt x="6872" y="21600"/>
                  </a:cubicBezTo>
                  <a:lnTo>
                    <a:pt x="20578" y="21600"/>
                  </a:lnTo>
                  <a:cubicBezTo>
                    <a:pt x="21259" y="21600"/>
                    <a:pt x="21600" y="20321"/>
                    <a:pt x="21127" y="19547"/>
                  </a:cubicBezTo>
                  <a:lnTo>
                    <a:pt x="16564" y="12228"/>
                  </a:lnTo>
                  <a:cubicBezTo>
                    <a:pt x="16072" y="11425"/>
                    <a:pt x="16072" y="10175"/>
                    <a:pt x="16564" y="9372"/>
                  </a:cubicBezTo>
                  <a:lnTo>
                    <a:pt x="21127" y="2053"/>
                  </a:lnTo>
                  <a:cubicBezTo>
                    <a:pt x="21600" y="1279"/>
                    <a:pt x="21259" y="0"/>
                    <a:pt x="20578" y="0"/>
                  </a:cubicBezTo>
                </a:path>
              </a:pathLst>
            </a:custGeom>
            <a:solidFill>
              <a:schemeClr val="accent3">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2" name="Shape">
              <a:extLst>
                <a:ext uri="{FF2B5EF4-FFF2-40B4-BE49-F238E27FC236}">
                  <a16:creationId xmlns:a16="http://schemas.microsoft.com/office/drawing/2014/main" id="{DF2E9752-CFF3-4E79-BA48-497CB22BB485}"/>
                </a:ext>
              </a:extLst>
            </p:cNvPr>
            <p:cNvSpPr/>
            <p:nvPr/>
          </p:nvSpPr>
          <p:spPr>
            <a:xfrm>
              <a:off x="4658315" y="4243956"/>
              <a:ext cx="896959" cy="745514"/>
            </a:xfrm>
            <a:custGeom>
              <a:avLst/>
              <a:gdLst/>
              <a:ahLst/>
              <a:cxnLst>
                <a:cxn ang="0">
                  <a:pos x="wd2" y="hd2"/>
                </a:cxn>
                <a:cxn ang="5400000">
                  <a:pos x="wd2" y="hd2"/>
                </a:cxn>
                <a:cxn ang="10800000">
                  <a:pos x="wd2" y="hd2"/>
                </a:cxn>
                <a:cxn ang="16200000">
                  <a:pos x="wd2" y="hd2"/>
                </a:cxn>
              </a:cxnLst>
              <a:rect l="0" t="0" r="r" b="b"/>
              <a:pathLst>
                <a:path w="20587" h="21600" extrusionOk="0">
                  <a:moveTo>
                    <a:pt x="15340" y="0"/>
                  </a:moveTo>
                  <a:cubicBezTo>
                    <a:pt x="15254" y="0"/>
                    <a:pt x="15151" y="22"/>
                    <a:pt x="15048" y="87"/>
                  </a:cubicBezTo>
                  <a:lnTo>
                    <a:pt x="3680" y="6534"/>
                  </a:lnTo>
                  <a:cubicBezTo>
                    <a:pt x="533" y="8314"/>
                    <a:pt x="-860" y="12982"/>
                    <a:pt x="550" y="16954"/>
                  </a:cubicBezTo>
                  <a:cubicBezTo>
                    <a:pt x="1582" y="19863"/>
                    <a:pt x="3869" y="21600"/>
                    <a:pt x="6243" y="21600"/>
                  </a:cubicBezTo>
                  <a:cubicBezTo>
                    <a:pt x="7102" y="21600"/>
                    <a:pt x="7962" y="21383"/>
                    <a:pt x="8805" y="20905"/>
                  </a:cubicBezTo>
                  <a:lnTo>
                    <a:pt x="20172" y="14458"/>
                  </a:lnTo>
                  <a:cubicBezTo>
                    <a:pt x="20740" y="14132"/>
                    <a:pt x="20723" y="13112"/>
                    <a:pt x="20138" y="12830"/>
                  </a:cubicBezTo>
                  <a:lnTo>
                    <a:pt x="14618" y="10116"/>
                  </a:lnTo>
                  <a:cubicBezTo>
                    <a:pt x="14016" y="9812"/>
                    <a:pt x="13723" y="8987"/>
                    <a:pt x="13947" y="8228"/>
                  </a:cubicBezTo>
                  <a:lnTo>
                    <a:pt x="15994" y="1216"/>
                  </a:lnTo>
                  <a:cubicBezTo>
                    <a:pt x="16165" y="586"/>
                    <a:pt x="15787" y="0"/>
                    <a:pt x="15340" y="0"/>
                  </a:cubicBezTo>
                </a:path>
              </a:pathLst>
            </a:custGeom>
            <a:solidFill>
              <a:schemeClr val="accent6">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3" name="Shape">
              <a:extLst>
                <a:ext uri="{FF2B5EF4-FFF2-40B4-BE49-F238E27FC236}">
                  <a16:creationId xmlns:a16="http://schemas.microsoft.com/office/drawing/2014/main" id="{65D98FEF-7379-4F22-87E8-5313F9B894D3}"/>
                </a:ext>
              </a:extLst>
            </p:cNvPr>
            <p:cNvSpPr/>
            <p:nvPr/>
          </p:nvSpPr>
          <p:spPr>
            <a:xfrm>
              <a:off x="6598901" y="4243957"/>
              <a:ext cx="896686" cy="744765"/>
            </a:xfrm>
            <a:custGeom>
              <a:avLst/>
              <a:gdLst/>
              <a:ahLst/>
              <a:cxnLst>
                <a:cxn ang="0">
                  <a:pos x="wd2" y="hd2"/>
                </a:cxn>
                <a:cxn ang="5400000">
                  <a:pos x="wd2" y="hd2"/>
                </a:cxn>
                <a:cxn ang="10800000">
                  <a:pos x="wd2" y="hd2"/>
                </a:cxn>
                <a:cxn ang="16200000">
                  <a:pos x="wd2" y="hd2"/>
                </a:cxn>
              </a:cxnLst>
              <a:rect l="0" t="0" r="r" b="b"/>
              <a:pathLst>
                <a:path w="20581" h="21600" extrusionOk="0">
                  <a:moveTo>
                    <a:pt x="5241" y="0"/>
                  </a:moveTo>
                  <a:cubicBezTo>
                    <a:pt x="4794" y="0"/>
                    <a:pt x="4416" y="587"/>
                    <a:pt x="4587" y="1195"/>
                  </a:cubicBezTo>
                  <a:lnTo>
                    <a:pt x="6634" y="8214"/>
                  </a:lnTo>
                  <a:cubicBezTo>
                    <a:pt x="6858" y="8975"/>
                    <a:pt x="6548" y="9822"/>
                    <a:pt x="5963" y="10105"/>
                  </a:cubicBezTo>
                  <a:lnTo>
                    <a:pt x="443" y="12821"/>
                  </a:lnTo>
                  <a:cubicBezTo>
                    <a:pt x="-125" y="13103"/>
                    <a:pt x="-159" y="14125"/>
                    <a:pt x="409" y="14451"/>
                  </a:cubicBezTo>
                  <a:lnTo>
                    <a:pt x="11776" y="20905"/>
                  </a:lnTo>
                  <a:cubicBezTo>
                    <a:pt x="12602" y="21383"/>
                    <a:pt x="13479" y="21600"/>
                    <a:pt x="14338" y="21600"/>
                  </a:cubicBezTo>
                  <a:cubicBezTo>
                    <a:pt x="16712" y="21600"/>
                    <a:pt x="18999" y="19862"/>
                    <a:pt x="20031" y="16950"/>
                  </a:cubicBezTo>
                  <a:lnTo>
                    <a:pt x="20031" y="16950"/>
                  </a:lnTo>
                  <a:cubicBezTo>
                    <a:pt x="21441" y="12973"/>
                    <a:pt x="20048" y="8323"/>
                    <a:pt x="16901" y="6519"/>
                  </a:cubicBezTo>
                  <a:lnTo>
                    <a:pt x="5533" y="65"/>
                  </a:lnTo>
                  <a:cubicBezTo>
                    <a:pt x="5430" y="22"/>
                    <a:pt x="5344" y="0"/>
                    <a:pt x="5241" y="0"/>
                  </a:cubicBezTo>
                </a:path>
              </a:pathLst>
            </a:custGeom>
            <a:solidFill>
              <a:schemeClr val="accent2">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pic>
          <p:nvPicPr>
            <p:cNvPr id="14" name="Graphic 27">
              <a:extLst>
                <a:ext uri="{FF2B5EF4-FFF2-40B4-BE49-F238E27FC236}">
                  <a16:creationId xmlns:a16="http://schemas.microsoft.com/office/drawing/2014/main" id="{081CF256-6354-43B5-A95D-3E37DF8E2FA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01480" y="3799008"/>
              <a:ext cx="424518" cy="283768"/>
            </a:xfrm>
            <a:prstGeom prst="rect">
              <a:avLst/>
            </a:prstGeom>
          </p:spPr>
        </p:pic>
        <p:pic>
          <p:nvPicPr>
            <p:cNvPr id="15" name="Graphic 28" descr="Cofrinho estrutura de tópicos">
              <a:extLst>
                <a:ext uri="{FF2B5EF4-FFF2-40B4-BE49-F238E27FC236}">
                  <a16:creationId xmlns:a16="http://schemas.microsoft.com/office/drawing/2014/main" id="{53B36918-DFFC-46E4-8BA0-4719E13C85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85057" y="4458480"/>
              <a:ext cx="424518" cy="424518"/>
            </a:xfrm>
            <a:prstGeom prst="rect">
              <a:avLst/>
            </a:prstGeom>
          </p:spPr>
        </p:pic>
        <p:pic>
          <p:nvPicPr>
            <p:cNvPr id="16" name="Graphic 29">
              <a:extLst>
                <a:ext uri="{FF2B5EF4-FFF2-40B4-BE49-F238E27FC236}">
                  <a16:creationId xmlns:a16="http://schemas.microsoft.com/office/drawing/2014/main" id="{FA9327EA-48AA-4A1E-B238-9F4689CC81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910002" y="4434004"/>
              <a:ext cx="424518" cy="424518"/>
            </a:xfrm>
            <a:prstGeom prst="rect">
              <a:avLst/>
            </a:prstGeom>
          </p:spPr>
        </p:pic>
        <p:pic>
          <p:nvPicPr>
            <p:cNvPr id="17" name="Graphic 30">
              <a:extLst>
                <a:ext uri="{FF2B5EF4-FFF2-40B4-BE49-F238E27FC236}">
                  <a16:creationId xmlns:a16="http://schemas.microsoft.com/office/drawing/2014/main" id="{F57B662B-EA8D-49B5-96F3-7C4EC160A1E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883743" y="5131877"/>
              <a:ext cx="424518" cy="424518"/>
            </a:xfrm>
            <a:prstGeom prst="rect">
              <a:avLst/>
            </a:prstGeom>
          </p:spPr>
        </p:pic>
        <p:pic>
          <p:nvPicPr>
            <p:cNvPr id="18" name="Graphic 31">
              <a:extLst>
                <a:ext uri="{FF2B5EF4-FFF2-40B4-BE49-F238E27FC236}">
                  <a16:creationId xmlns:a16="http://schemas.microsoft.com/office/drawing/2014/main" id="{F1D9F4D0-315F-44E7-B624-806AC14E4A5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79265" y="3728633"/>
              <a:ext cx="424518" cy="424518"/>
            </a:xfrm>
            <a:prstGeom prst="rect">
              <a:avLst/>
            </a:prstGeom>
          </p:spPr>
        </p:pic>
      </p:grpSp>
      <p:grpSp>
        <p:nvGrpSpPr>
          <p:cNvPr id="19" name="Group 32">
            <a:extLst>
              <a:ext uri="{FF2B5EF4-FFF2-40B4-BE49-F238E27FC236}">
                <a16:creationId xmlns:a16="http://schemas.microsoft.com/office/drawing/2014/main" id="{325ACBE5-EA0E-43C9-AA93-A97A36F7A5E9}"/>
              </a:ext>
            </a:extLst>
          </p:cNvPr>
          <p:cNvGrpSpPr/>
          <p:nvPr/>
        </p:nvGrpSpPr>
        <p:grpSpPr>
          <a:xfrm>
            <a:off x="8030594" y="4576914"/>
            <a:ext cx="3513706" cy="1106282"/>
            <a:chOff x="8921977" y="1252695"/>
            <a:chExt cx="2926080" cy="1619159"/>
          </a:xfrm>
        </p:grpSpPr>
        <p:sp>
          <p:nvSpPr>
            <p:cNvPr id="20" name="TextBox 33">
              <a:extLst>
                <a:ext uri="{FF2B5EF4-FFF2-40B4-BE49-F238E27FC236}">
                  <a16:creationId xmlns:a16="http://schemas.microsoft.com/office/drawing/2014/main" id="{4956852E-133E-4B6F-A399-AD8B224E7332}"/>
                </a:ext>
              </a:extLst>
            </p:cNvPr>
            <p:cNvSpPr txBox="1"/>
            <p:nvPr/>
          </p:nvSpPr>
          <p:spPr>
            <a:xfrm>
              <a:off x="8921977" y="1252695"/>
              <a:ext cx="2926080" cy="675695"/>
            </a:xfrm>
            <a:prstGeom prst="rect">
              <a:avLst/>
            </a:prstGeom>
            <a:noFill/>
          </p:spPr>
          <p:txBody>
            <a:bodyPr wrap="square" lIns="0" rIns="0" rtlCol="0" anchor="b">
              <a:spAutoFit/>
            </a:bodyPr>
            <a:lstStyle/>
            <a:p>
              <a:r>
                <a:rPr lang="en-US" sz="2400" b="1" noProof="1">
                  <a:solidFill>
                    <a:schemeClr val="accent2">
                      <a:lumMod val="75000"/>
                    </a:schemeClr>
                  </a:solidFill>
                  <a:latin typeface="Quicksand" pitchFamily="2" charset="0"/>
                </a:rPr>
                <a:t>Mobilidade</a:t>
              </a:r>
            </a:p>
          </p:txBody>
        </p:sp>
        <p:sp>
          <p:nvSpPr>
            <p:cNvPr id="21" name="TextBox 34">
              <a:extLst>
                <a:ext uri="{FF2B5EF4-FFF2-40B4-BE49-F238E27FC236}">
                  <a16:creationId xmlns:a16="http://schemas.microsoft.com/office/drawing/2014/main" id="{15714909-0F4F-4DF2-8647-09E30BAE67BD}"/>
                </a:ext>
              </a:extLst>
            </p:cNvPr>
            <p:cNvSpPr txBox="1"/>
            <p:nvPr/>
          </p:nvSpPr>
          <p:spPr>
            <a:xfrm>
              <a:off x="8921977" y="1925881"/>
              <a:ext cx="2926080" cy="94597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Roteirização</a:t>
              </a:r>
            </a:p>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Deslocamento</a:t>
              </a:r>
            </a:p>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Vale Transporte</a:t>
              </a:r>
            </a:p>
          </p:txBody>
        </p:sp>
      </p:grpSp>
      <p:grpSp>
        <p:nvGrpSpPr>
          <p:cNvPr id="22" name="Group 35">
            <a:extLst>
              <a:ext uri="{FF2B5EF4-FFF2-40B4-BE49-F238E27FC236}">
                <a16:creationId xmlns:a16="http://schemas.microsoft.com/office/drawing/2014/main" id="{0388DE80-02CE-4808-B2F3-3CC19707C394}"/>
              </a:ext>
            </a:extLst>
          </p:cNvPr>
          <p:cNvGrpSpPr/>
          <p:nvPr/>
        </p:nvGrpSpPr>
        <p:grpSpPr>
          <a:xfrm>
            <a:off x="4527704" y="5649316"/>
            <a:ext cx="3108920" cy="1106282"/>
            <a:chOff x="8109903" y="3859356"/>
            <a:chExt cx="4550227" cy="1619160"/>
          </a:xfrm>
        </p:grpSpPr>
        <p:sp>
          <p:nvSpPr>
            <p:cNvPr id="23" name="TextBox 36">
              <a:extLst>
                <a:ext uri="{FF2B5EF4-FFF2-40B4-BE49-F238E27FC236}">
                  <a16:creationId xmlns:a16="http://schemas.microsoft.com/office/drawing/2014/main" id="{A5841E37-A304-40DB-8E07-996E237D3F01}"/>
                </a:ext>
              </a:extLst>
            </p:cNvPr>
            <p:cNvSpPr txBox="1"/>
            <p:nvPr/>
          </p:nvSpPr>
          <p:spPr>
            <a:xfrm>
              <a:off x="8921977" y="3859356"/>
              <a:ext cx="2926080" cy="675695"/>
            </a:xfrm>
            <a:prstGeom prst="rect">
              <a:avLst/>
            </a:prstGeom>
            <a:noFill/>
          </p:spPr>
          <p:txBody>
            <a:bodyPr wrap="square" lIns="0" rIns="0" rtlCol="0" anchor="b">
              <a:spAutoFit/>
            </a:bodyPr>
            <a:lstStyle/>
            <a:p>
              <a:r>
                <a:rPr lang="en-US" sz="2400" b="1" noProof="1">
                  <a:solidFill>
                    <a:schemeClr val="accent4">
                      <a:lumMod val="75000"/>
                    </a:schemeClr>
                  </a:solidFill>
                  <a:latin typeface="Quicksand" pitchFamily="2" charset="0"/>
                </a:rPr>
                <a:t>Marketplace</a:t>
              </a:r>
            </a:p>
          </p:txBody>
        </p:sp>
        <p:sp>
          <p:nvSpPr>
            <p:cNvPr id="24" name="TextBox 37">
              <a:extLst>
                <a:ext uri="{FF2B5EF4-FFF2-40B4-BE49-F238E27FC236}">
                  <a16:creationId xmlns:a16="http://schemas.microsoft.com/office/drawing/2014/main" id="{3D57DE28-17BB-442B-9122-1CE7F1C0B9B8}"/>
                </a:ext>
              </a:extLst>
            </p:cNvPr>
            <p:cNvSpPr txBox="1"/>
            <p:nvPr/>
          </p:nvSpPr>
          <p:spPr>
            <a:xfrm>
              <a:off x="8109903" y="4532543"/>
              <a:ext cx="4550227" cy="945973"/>
            </a:xfrm>
            <a:prstGeom prst="rect">
              <a:avLst/>
            </a:prstGeom>
            <a:noFill/>
          </p:spPr>
          <p:txBody>
            <a:bodyPr wrap="square" lIns="0" rIns="0" rtlCol="0" anchor="t">
              <a:spAutoFit/>
            </a:bodyPr>
            <a:lstStyle/>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Cashback</a:t>
              </a:r>
            </a:p>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Marketplace</a:t>
              </a:r>
            </a:p>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Fidelidade</a:t>
              </a:r>
            </a:p>
          </p:txBody>
        </p:sp>
      </p:grpSp>
      <p:grpSp>
        <p:nvGrpSpPr>
          <p:cNvPr id="25" name="Group 38">
            <a:extLst>
              <a:ext uri="{FF2B5EF4-FFF2-40B4-BE49-F238E27FC236}">
                <a16:creationId xmlns:a16="http://schemas.microsoft.com/office/drawing/2014/main" id="{A7B5D253-ADAD-47A0-85B5-815BCEA6CA00}"/>
              </a:ext>
            </a:extLst>
          </p:cNvPr>
          <p:cNvGrpSpPr/>
          <p:nvPr/>
        </p:nvGrpSpPr>
        <p:grpSpPr>
          <a:xfrm>
            <a:off x="1076325" y="3212002"/>
            <a:ext cx="3085082" cy="921616"/>
            <a:chOff x="332936" y="2413736"/>
            <a:chExt cx="2926080" cy="1348881"/>
          </a:xfrm>
        </p:grpSpPr>
        <p:sp>
          <p:nvSpPr>
            <p:cNvPr id="26" name="TextBox 39">
              <a:extLst>
                <a:ext uri="{FF2B5EF4-FFF2-40B4-BE49-F238E27FC236}">
                  <a16:creationId xmlns:a16="http://schemas.microsoft.com/office/drawing/2014/main" id="{CE81F013-CC49-49D4-9F0F-857FFABB6BEF}"/>
                </a:ext>
              </a:extLst>
            </p:cNvPr>
            <p:cNvSpPr txBox="1"/>
            <p:nvPr/>
          </p:nvSpPr>
          <p:spPr>
            <a:xfrm>
              <a:off x="332936" y="2413736"/>
              <a:ext cx="2926080" cy="675695"/>
            </a:xfrm>
            <a:prstGeom prst="rect">
              <a:avLst/>
            </a:prstGeom>
            <a:noFill/>
          </p:spPr>
          <p:txBody>
            <a:bodyPr wrap="square" lIns="0" rIns="0" rtlCol="0" anchor="b">
              <a:spAutoFit/>
            </a:bodyPr>
            <a:lstStyle/>
            <a:p>
              <a:pPr algn="r"/>
              <a:r>
                <a:rPr lang="en-US" sz="2400" b="1" noProof="1">
                  <a:solidFill>
                    <a:schemeClr val="accent3">
                      <a:lumMod val="75000"/>
                    </a:schemeClr>
                  </a:solidFill>
                  <a:latin typeface="Quicksand" pitchFamily="2" charset="0"/>
                </a:rPr>
                <a:t>Conta bandeira</a:t>
              </a:r>
            </a:p>
          </p:txBody>
        </p:sp>
        <p:sp>
          <p:nvSpPr>
            <p:cNvPr id="27" name="TextBox 40">
              <a:extLst>
                <a:ext uri="{FF2B5EF4-FFF2-40B4-BE49-F238E27FC236}">
                  <a16:creationId xmlns:a16="http://schemas.microsoft.com/office/drawing/2014/main" id="{BD055FD4-F25C-4456-A1B5-6B0D2895C0FF}"/>
                </a:ext>
              </a:extLst>
            </p:cNvPr>
            <p:cNvSpPr txBox="1"/>
            <p:nvPr/>
          </p:nvSpPr>
          <p:spPr>
            <a:xfrm>
              <a:off x="332936" y="3086922"/>
              <a:ext cx="2926080" cy="675695"/>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Light" pitchFamily="2" charset="0"/>
                </a:rPr>
                <a:t>Carrossel / Saldo / Busca de rede / Cartão virtual / Pagamento via QR Code.</a:t>
              </a:r>
            </a:p>
          </p:txBody>
        </p:sp>
      </p:grpSp>
      <p:grpSp>
        <p:nvGrpSpPr>
          <p:cNvPr id="28" name="Group 41">
            <a:extLst>
              <a:ext uri="{FF2B5EF4-FFF2-40B4-BE49-F238E27FC236}">
                <a16:creationId xmlns:a16="http://schemas.microsoft.com/office/drawing/2014/main" id="{B6B5F13A-77F2-4A24-B33F-35A5E866E0E0}"/>
              </a:ext>
            </a:extLst>
          </p:cNvPr>
          <p:cNvGrpSpPr/>
          <p:nvPr/>
        </p:nvGrpSpPr>
        <p:grpSpPr>
          <a:xfrm>
            <a:off x="1076325" y="4207584"/>
            <a:ext cx="3085082" cy="1475614"/>
            <a:chOff x="332936" y="3897752"/>
            <a:chExt cx="2926080" cy="2159715"/>
          </a:xfrm>
        </p:grpSpPr>
        <p:sp>
          <p:nvSpPr>
            <p:cNvPr id="29" name="TextBox 42">
              <a:extLst>
                <a:ext uri="{FF2B5EF4-FFF2-40B4-BE49-F238E27FC236}">
                  <a16:creationId xmlns:a16="http://schemas.microsoft.com/office/drawing/2014/main" id="{ACAF3707-F103-4CC3-94D2-D8C0EBA02594}"/>
                </a:ext>
              </a:extLst>
            </p:cNvPr>
            <p:cNvSpPr txBox="1"/>
            <p:nvPr/>
          </p:nvSpPr>
          <p:spPr>
            <a:xfrm>
              <a:off x="332936" y="3897752"/>
              <a:ext cx="2926080" cy="1216251"/>
            </a:xfrm>
            <a:prstGeom prst="rect">
              <a:avLst/>
            </a:prstGeom>
            <a:noFill/>
          </p:spPr>
          <p:txBody>
            <a:bodyPr wrap="square" lIns="0" rIns="0" rtlCol="0" anchor="b">
              <a:spAutoFit/>
            </a:bodyPr>
            <a:lstStyle/>
            <a:p>
              <a:pPr algn="r"/>
              <a:r>
                <a:rPr lang="en-US" sz="2400" b="1" noProof="1">
                  <a:solidFill>
                    <a:schemeClr val="accent6">
                      <a:lumMod val="75000"/>
                    </a:schemeClr>
                  </a:solidFill>
                  <a:latin typeface="Quicksand" pitchFamily="2" charset="0"/>
                </a:rPr>
                <a:t>Conta de pagamento</a:t>
              </a:r>
            </a:p>
          </p:txBody>
        </p:sp>
        <p:sp>
          <p:nvSpPr>
            <p:cNvPr id="30" name="TextBox 43">
              <a:extLst>
                <a:ext uri="{FF2B5EF4-FFF2-40B4-BE49-F238E27FC236}">
                  <a16:creationId xmlns:a16="http://schemas.microsoft.com/office/drawing/2014/main" id="{0D2D9279-AA5B-43EB-85D7-4966EE93FECB}"/>
                </a:ext>
              </a:extLst>
            </p:cNvPr>
            <p:cNvSpPr txBox="1"/>
            <p:nvPr/>
          </p:nvSpPr>
          <p:spPr>
            <a:xfrm>
              <a:off x="332936" y="5111494"/>
              <a:ext cx="2926080" cy="945973"/>
            </a:xfrm>
            <a:prstGeom prst="rect">
              <a:avLst/>
            </a:prstGeom>
            <a:noFill/>
          </p:spPr>
          <p:txBody>
            <a:bodyPr wrap="square" lIns="0" rIns="0" rtlCol="0" anchor="t">
              <a:spAutoFit/>
            </a:bodyPr>
            <a:lstStyle/>
            <a:p>
              <a:pPr algn="r"/>
              <a:r>
                <a:rPr lang="en-US" sz="1200" noProof="1">
                  <a:solidFill>
                    <a:schemeClr val="tx1">
                      <a:lumMod val="65000"/>
                      <a:lumOff val="35000"/>
                    </a:schemeClr>
                  </a:solidFill>
                  <a:latin typeface="Quicksand Light" pitchFamily="2" charset="0"/>
                </a:rPr>
                <a:t>Serviços Financeiros / Conta Pagamento Digital / Cash-in / Pgamento de contas / PIX / TED</a:t>
              </a:r>
            </a:p>
          </p:txBody>
        </p:sp>
      </p:grpSp>
      <p:grpSp>
        <p:nvGrpSpPr>
          <p:cNvPr id="31" name="Group 44">
            <a:extLst>
              <a:ext uri="{FF2B5EF4-FFF2-40B4-BE49-F238E27FC236}">
                <a16:creationId xmlns:a16="http://schemas.microsoft.com/office/drawing/2014/main" id="{C6CA8BFC-9D99-4E78-B3B5-9D4A20E54C89}"/>
              </a:ext>
            </a:extLst>
          </p:cNvPr>
          <p:cNvGrpSpPr/>
          <p:nvPr/>
        </p:nvGrpSpPr>
        <p:grpSpPr>
          <a:xfrm>
            <a:off x="8030594" y="3212002"/>
            <a:ext cx="3513706" cy="1106282"/>
            <a:chOff x="8921977" y="1252695"/>
            <a:chExt cx="2926080" cy="1619159"/>
          </a:xfrm>
        </p:grpSpPr>
        <p:sp>
          <p:nvSpPr>
            <p:cNvPr id="32" name="TextBox 45">
              <a:extLst>
                <a:ext uri="{FF2B5EF4-FFF2-40B4-BE49-F238E27FC236}">
                  <a16:creationId xmlns:a16="http://schemas.microsoft.com/office/drawing/2014/main" id="{5CEDD72C-0598-49F4-8883-D67A0EB4EEB8}"/>
                </a:ext>
              </a:extLst>
            </p:cNvPr>
            <p:cNvSpPr txBox="1"/>
            <p:nvPr/>
          </p:nvSpPr>
          <p:spPr>
            <a:xfrm>
              <a:off x="8921977" y="1252695"/>
              <a:ext cx="2926080" cy="675695"/>
            </a:xfrm>
            <a:prstGeom prst="rect">
              <a:avLst/>
            </a:prstGeom>
            <a:noFill/>
          </p:spPr>
          <p:txBody>
            <a:bodyPr wrap="square" lIns="0" rIns="0" rtlCol="0" anchor="b">
              <a:spAutoFit/>
            </a:bodyPr>
            <a:lstStyle/>
            <a:p>
              <a:r>
                <a:rPr lang="en-US" sz="2400" b="1" noProof="1">
                  <a:solidFill>
                    <a:schemeClr val="accent5"/>
                  </a:solidFill>
                  <a:latin typeface="Quicksand" pitchFamily="2" charset="0"/>
                </a:rPr>
                <a:t>Ponto</a:t>
              </a:r>
            </a:p>
          </p:txBody>
        </p:sp>
        <p:sp>
          <p:nvSpPr>
            <p:cNvPr id="33" name="TextBox 46">
              <a:extLst>
                <a:ext uri="{FF2B5EF4-FFF2-40B4-BE49-F238E27FC236}">
                  <a16:creationId xmlns:a16="http://schemas.microsoft.com/office/drawing/2014/main" id="{5E327B92-576A-4537-B324-82B777CEBAB2}"/>
                </a:ext>
              </a:extLst>
            </p:cNvPr>
            <p:cNvSpPr txBox="1"/>
            <p:nvPr/>
          </p:nvSpPr>
          <p:spPr>
            <a:xfrm>
              <a:off x="8921977" y="1925881"/>
              <a:ext cx="2926080" cy="94597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Marcações de ponto</a:t>
              </a:r>
            </a:p>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Horas extras</a:t>
              </a:r>
            </a:p>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Banco de horas</a:t>
              </a:r>
            </a:p>
          </p:txBody>
        </p:sp>
      </p:grpSp>
      <p:pic>
        <p:nvPicPr>
          <p:cNvPr id="36" name="Imagem 35">
            <a:extLst>
              <a:ext uri="{FF2B5EF4-FFF2-40B4-BE49-F238E27FC236}">
                <a16:creationId xmlns:a16="http://schemas.microsoft.com/office/drawing/2014/main" id="{68FB67B9-872D-4279-841A-2DC014811A7C}"/>
              </a:ext>
            </a:extLst>
          </p:cNvPr>
          <p:cNvPicPr>
            <a:picLocks noChangeAspect="1"/>
          </p:cNvPicPr>
          <p:nvPr/>
        </p:nvPicPr>
        <p:blipFill>
          <a:blip r:embed="rId12"/>
          <a:stretch>
            <a:fillRect/>
          </a:stretch>
        </p:blipFill>
        <p:spPr>
          <a:xfrm>
            <a:off x="5614683" y="1312311"/>
            <a:ext cx="973510" cy="953016"/>
          </a:xfrm>
          <a:prstGeom prst="rect">
            <a:avLst/>
          </a:prstGeom>
        </p:spPr>
      </p:pic>
      <p:sp>
        <p:nvSpPr>
          <p:cNvPr id="39" name="Retângulo: Cantos Arredondados 38">
            <a:extLst>
              <a:ext uri="{FF2B5EF4-FFF2-40B4-BE49-F238E27FC236}">
                <a16:creationId xmlns:a16="http://schemas.microsoft.com/office/drawing/2014/main" id="{52D78A4C-57A5-42B1-82DF-BA082B1D3F1C}"/>
              </a:ext>
            </a:extLst>
          </p:cNvPr>
          <p:cNvSpPr/>
          <p:nvPr/>
        </p:nvSpPr>
        <p:spPr>
          <a:xfrm>
            <a:off x="797858" y="3189633"/>
            <a:ext cx="3647405" cy="2919634"/>
          </a:xfrm>
          <a:prstGeom prst="roundRect">
            <a:avLst>
              <a:gd name="adj" fmla="val 74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Cantos Arredondados 39">
            <a:extLst>
              <a:ext uri="{FF2B5EF4-FFF2-40B4-BE49-F238E27FC236}">
                <a16:creationId xmlns:a16="http://schemas.microsoft.com/office/drawing/2014/main" id="{85C8FE47-9A7C-4B14-A21E-452A31AE7258}"/>
              </a:ext>
            </a:extLst>
          </p:cNvPr>
          <p:cNvSpPr/>
          <p:nvPr/>
        </p:nvSpPr>
        <p:spPr>
          <a:xfrm>
            <a:off x="4058927" y="5598467"/>
            <a:ext cx="3085082" cy="1218564"/>
          </a:xfrm>
          <a:prstGeom prst="roundRect">
            <a:avLst>
              <a:gd name="adj" fmla="val 155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Cantos Arredondados 40">
            <a:extLst>
              <a:ext uri="{FF2B5EF4-FFF2-40B4-BE49-F238E27FC236}">
                <a16:creationId xmlns:a16="http://schemas.microsoft.com/office/drawing/2014/main" id="{82ED09A7-D8C4-4161-A868-74401AE37A8A}"/>
              </a:ext>
            </a:extLst>
          </p:cNvPr>
          <p:cNvSpPr/>
          <p:nvPr/>
        </p:nvSpPr>
        <p:spPr>
          <a:xfrm>
            <a:off x="826382" y="5598467"/>
            <a:ext cx="3085082" cy="1218564"/>
          </a:xfrm>
          <a:prstGeom prst="roundRect">
            <a:avLst>
              <a:gd name="adj" fmla="val 1554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366742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Segregação</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a:t>
            </a:r>
            <a:r>
              <a:rPr lang="pt-BR" sz="1200" b="1" dirty="0">
                <a:latin typeface="Quicksand" pitchFamily="2" charset="0"/>
              </a:rPr>
              <a:t>segregação de politicas, termos de uso e LGPD</a:t>
            </a:r>
            <a:r>
              <a:rPr lang="en-BR" sz="1200" b="1" dirty="0">
                <a:latin typeface="Quicksand" pitchFamily="2" charset="0"/>
              </a:rPr>
              <a:t>.</a:t>
            </a:r>
            <a:r>
              <a:rPr lang="pt-BR" sz="1200" b="1" dirty="0">
                <a:latin typeface="Quicksand" pitchFamily="2" charset="0"/>
              </a:rPr>
              <a:t> (Andre. Andre Xavier e Alex)</a:t>
            </a: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 name="Título 1">
            <a:extLst>
              <a:ext uri="{FF2B5EF4-FFF2-40B4-BE49-F238E27FC236}">
                <a16:creationId xmlns:a16="http://schemas.microsoft.com/office/drawing/2014/main" id="{B6E9A6B7-0245-4134-98ED-649A0C9D075B}"/>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F045FA68-D0A5-4DA2-8B94-55C010F290EA}"/>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29628245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160" y="2129293"/>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9" name="CaixaDeTexto 28">
            <a:extLst>
              <a:ext uri="{FF2B5EF4-FFF2-40B4-BE49-F238E27FC236}">
                <a16:creationId xmlns:a16="http://schemas.microsoft.com/office/drawing/2014/main" id="{F3C1392B-D7B6-48A9-82FD-0248EFB57B98}"/>
              </a:ext>
            </a:extLst>
          </p:cNvPr>
          <p:cNvSpPr txBox="1"/>
          <p:nvPr/>
        </p:nvSpPr>
        <p:spPr>
          <a:xfrm>
            <a:off x="285991" y="1287868"/>
            <a:ext cx="9951085" cy="3631763"/>
          </a:xfrm>
          <a:prstGeom prst="rect">
            <a:avLst/>
          </a:prstGeom>
          <a:noFill/>
        </p:spPr>
        <p:txBody>
          <a:bodyPr wrap="square" lIns="91440" tIns="45720" rIns="91440" bIns="45720" anchor="t">
            <a:spAutoFit/>
          </a:bodyPr>
          <a:lstStyle/>
          <a:p>
            <a:pPr marL="171450" indent="-171450">
              <a:buFont typeface="Wingdings" panose="05000000000000000000" pitchFamily="2" charset="2"/>
              <a:buChar char="q"/>
            </a:pPr>
            <a:r>
              <a:rPr lang="pt-BR" b="1" dirty="0">
                <a:latin typeface="Quicksand" pitchFamily="2" charset="0"/>
              </a:rPr>
              <a:t>IDE e Hot </a:t>
            </a:r>
            <a:r>
              <a:rPr lang="pt-BR" b="1" dirty="0" err="1">
                <a:latin typeface="Quicksand" pitchFamily="2" charset="0"/>
              </a:rPr>
              <a:t>Reload</a:t>
            </a:r>
            <a:endParaRPr lang="pt-BR" b="1" dirty="0">
              <a:latin typeface="Quicksand" pitchFamily="2" charset="0"/>
            </a:endParaRPr>
          </a:p>
          <a:p>
            <a:pPr marL="742950" lvl="1" indent="-285750">
              <a:buFont typeface="Wingdings" panose="05000000000000000000" pitchFamily="2" charset="2"/>
              <a:buChar char="§"/>
            </a:pPr>
            <a:r>
              <a:rPr lang="pt-BR" sz="1400" dirty="0">
                <a:latin typeface="Quicksand Light" pitchFamily="2" charset="0"/>
              </a:rPr>
              <a:t>O </a:t>
            </a:r>
            <a:r>
              <a:rPr lang="pt-BR" sz="1400" dirty="0" err="1">
                <a:latin typeface="Quicksand Light" pitchFamily="2" charset="0"/>
              </a:rPr>
              <a:t>Flutter</a:t>
            </a:r>
            <a:r>
              <a:rPr lang="pt-BR" sz="1400" dirty="0">
                <a:latin typeface="Quicksand Light" pitchFamily="2" charset="0"/>
              </a:rPr>
              <a:t> tem melhor escalabilidade, pois possui hot </a:t>
            </a:r>
            <a:r>
              <a:rPr lang="pt-BR" sz="1400" dirty="0" err="1">
                <a:latin typeface="Quicksand Light" pitchFamily="2" charset="0"/>
              </a:rPr>
              <a:t>reload</a:t>
            </a:r>
            <a:r>
              <a:rPr lang="pt-BR" sz="1400" dirty="0">
                <a:latin typeface="Quicksand Light" pitchFamily="2" charset="0"/>
              </a:rPr>
              <a:t> integrado que se adapta bem à base de código e é mais eficiente do que o </a:t>
            </a:r>
            <a:r>
              <a:rPr lang="pt-BR" sz="1400" dirty="0" err="1">
                <a:latin typeface="Quicksand Light" pitchFamily="2" charset="0"/>
              </a:rPr>
              <a:t>Kotlin</a:t>
            </a:r>
            <a:r>
              <a:rPr lang="pt-BR" sz="1400" dirty="0">
                <a:latin typeface="Quicksand Light" pitchFamily="2" charset="0"/>
              </a:rPr>
              <a:t> </a:t>
            </a:r>
            <a:r>
              <a:rPr lang="pt-BR" sz="1400" dirty="0" err="1">
                <a:latin typeface="Quicksand Light" pitchFamily="2" charset="0"/>
              </a:rPr>
              <a:t>Native</a:t>
            </a:r>
            <a:r>
              <a:rPr lang="pt-BR" sz="1400" dirty="0">
                <a:latin typeface="Quicksand Light" pitchFamily="2" charset="0"/>
              </a:rPr>
              <a:t>.</a:t>
            </a:r>
          </a:p>
          <a:p>
            <a:pPr marL="742950" lvl="1" indent="-285750">
              <a:buFont typeface="Wingdings" panose="05000000000000000000" pitchFamily="2" charset="2"/>
              <a:buChar char="§"/>
            </a:pPr>
            <a:r>
              <a:rPr lang="pt-BR" sz="1400" dirty="0" err="1">
                <a:latin typeface="Quicksand Light" pitchFamily="2" charset="0"/>
              </a:rPr>
              <a:t>Flutter</a:t>
            </a:r>
            <a:r>
              <a:rPr lang="pt-BR" sz="1400" dirty="0">
                <a:latin typeface="Quicksand Light" pitchFamily="2" charset="0"/>
              </a:rPr>
              <a:t> também apresenta ferramentas de depuração de código e IU que funcionam prontamente em ambas as plataformas, integradas ao IDE.</a:t>
            </a:r>
          </a:p>
          <a:p>
            <a:pPr marL="742950" lvl="1" indent="-285750">
              <a:buFont typeface="Wingdings" panose="05000000000000000000" pitchFamily="2" charset="2"/>
              <a:buChar char="§"/>
            </a:pPr>
            <a:r>
              <a:rPr lang="pt-BR" sz="1400" dirty="0">
                <a:latin typeface="Quicksand Light" pitchFamily="2" charset="0"/>
              </a:rPr>
              <a:t>Em contraste, o </a:t>
            </a:r>
            <a:r>
              <a:rPr lang="pt-BR" sz="1400" dirty="0" err="1">
                <a:latin typeface="Quicksand Light" pitchFamily="2" charset="0"/>
              </a:rPr>
              <a:t>React</a:t>
            </a:r>
            <a:r>
              <a:rPr lang="pt-BR" sz="1400" dirty="0">
                <a:latin typeface="Quicksand Light" pitchFamily="2" charset="0"/>
              </a:rPr>
              <a:t> </a:t>
            </a:r>
            <a:r>
              <a:rPr lang="pt-BR" sz="1400" dirty="0" err="1">
                <a:latin typeface="Quicksand Light" pitchFamily="2" charset="0"/>
              </a:rPr>
              <a:t>Native</a:t>
            </a:r>
            <a:r>
              <a:rPr lang="pt-BR" sz="1400" dirty="0">
                <a:latin typeface="Quicksand Light" pitchFamily="2" charset="0"/>
              </a:rPr>
              <a:t> requer ferramentas e configurações adicionais (como o uso de um navegador) para fazer a depuração funcionar, e o </a:t>
            </a:r>
            <a:r>
              <a:rPr lang="pt-BR" sz="1400" dirty="0" err="1">
                <a:latin typeface="Quicksand Light" pitchFamily="2" charset="0"/>
              </a:rPr>
              <a:t>Kotlin</a:t>
            </a:r>
            <a:r>
              <a:rPr lang="pt-BR" sz="1400" dirty="0">
                <a:latin typeface="Quicksand Light" pitchFamily="2" charset="0"/>
              </a:rPr>
              <a:t> </a:t>
            </a:r>
            <a:r>
              <a:rPr lang="pt-BR" sz="1400" dirty="0" err="1">
                <a:latin typeface="Quicksand Light" pitchFamily="2" charset="0"/>
              </a:rPr>
              <a:t>Native</a:t>
            </a:r>
            <a:r>
              <a:rPr lang="pt-BR" sz="1400" dirty="0">
                <a:latin typeface="Quicksand Light" pitchFamily="2" charset="0"/>
              </a:rPr>
              <a:t> requer as ferramentas da plataforma subjacente.</a:t>
            </a:r>
          </a:p>
          <a:p>
            <a:pPr marL="171450" indent="-171450">
              <a:buFont typeface="Wingdings" panose="05000000000000000000" pitchFamily="2" charset="2"/>
              <a:buChar char="q"/>
            </a:pPr>
            <a:endParaRPr lang="pt-BR" sz="1400" dirty="0">
              <a:latin typeface="Quicksand Light" pitchFamily="2" charset="0"/>
            </a:endParaRPr>
          </a:p>
          <a:p>
            <a:pPr marL="171450" indent="-171450">
              <a:buFont typeface="Wingdings" panose="05000000000000000000" pitchFamily="2" charset="2"/>
              <a:buChar char="q"/>
            </a:pPr>
            <a:r>
              <a:rPr lang="pt-BR" b="1" dirty="0">
                <a:latin typeface="Quicksand" pitchFamily="2" charset="0"/>
              </a:rPr>
              <a:t>Testes</a:t>
            </a:r>
          </a:p>
          <a:p>
            <a:pPr marL="742950" lvl="1" indent="-285750">
              <a:buFont typeface="Wingdings" panose="05000000000000000000" pitchFamily="2" charset="2"/>
              <a:buChar char="§"/>
            </a:pPr>
            <a:r>
              <a:rPr lang="pt-BR" sz="1400" dirty="0" err="1">
                <a:latin typeface="Quicksand Light" pitchFamily="2" charset="0"/>
              </a:rPr>
              <a:t>Flutter</a:t>
            </a:r>
            <a:r>
              <a:rPr lang="pt-BR" sz="1400" dirty="0">
                <a:latin typeface="Quicksand Light" pitchFamily="2" charset="0"/>
              </a:rPr>
              <a:t> possui uma infraestrutura de teste integrada para testes de unidade, integração e ponta a ponta. Isso inclui a capacidade de exercitar telas e fluxos sem a necessidade de renderizar na tela e também um </a:t>
            </a:r>
            <a:r>
              <a:rPr lang="pt-BR" sz="1400" dirty="0" err="1">
                <a:latin typeface="Quicksand Light" pitchFamily="2" charset="0"/>
              </a:rPr>
              <a:t>automatizador</a:t>
            </a:r>
            <a:r>
              <a:rPr lang="pt-BR" sz="1400" dirty="0">
                <a:latin typeface="Quicksand Light" pitchFamily="2" charset="0"/>
              </a:rPr>
              <a:t> de teste que simula a entrada de um usuário. </a:t>
            </a:r>
          </a:p>
          <a:p>
            <a:pPr marL="742950" lvl="1" indent="-285750">
              <a:buFont typeface="Wingdings" panose="05000000000000000000" pitchFamily="2" charset="2"/>
              <a:buChar char="§"/>
            </a:pPr>
            <a:r>
              <a:rPr lang="pt-BR" sz="1400" dirty="0">
                <a:latin typeface="Quicksand Light" pitchFamily="2" charset="0"/>
              </a:rPr>
              <a:t>Por outro lado, o </a:t>
            </a:r>
            <a:r>
              <a:rPr lang="pt-BR" sz="1400" dirty="0" err="1">
                <a:latin typeface="Quicksand Light" pitchFamily="2" charset="0"/>
              </a:rPr>
              <a:t>React</a:t>
            </a:r>
            <a:r>
              <a:rPr lang="pt-BR" sz="1400" dirty="0">
                <a:latin typeface="Quicksand Light" pitchFamily="2" charset="0"/>
              </a:rPr>
              <a:t> </a:t>
            </a:r>
            <a:r>
              <a:rPr lang="pt-BR" sz="1400" dirty="0" err="1">
                <a:latin typeface="Quicksand Light" pitchFamily="2" charset="0"/>
              </a:rPr>
              <a:t>Native</a:t>
            </a:r>
            <a:r>
              <a:rPr lang="pt-BR" sz="1400" dirty="0">
                <a:latin typeface="Quicksand Light" pitchFamily="2" charset="0"/>
              </a:rPr>
              <a:t> requer dependências de terceiros para que os testes de  integração e ponta a ponta funcionem, já o </a:t>
            </a:r>
            <a:r>
              <a:rPr lang="pt-BR" sz="1400" dirty="0" err="1">
                <a:latin typeface="Quicksand Light" pitchFamily="2" charset="0"/>
              </a:rPr>
              <a:t>Kotlin</a:t>
            </a:r>
            <a:r>
              <a:rPr lang="pt-BR" sz="1400" dirty="0">
                <a:latin typeface="Quicksand Light" pitchFamily="2" charset="0"/>
              </a:rPr>
              <a:t> </a:t>
            </a:r>
            <a:r>
              <a:rPr lang="pt-BR" sz="1400" dirty="0" err="1">
                <a:latin typeface="Quicksand Light" pitchFamily="2" charset="0"/>
              </a:rPr>
              <a:t>Native</a:t>
            </a:r>
            <a:r>
              <a:rPr lang="pt-BR" sz="1400" dirty="0">
                <a:latin typeface="Quicksand Light" pitchFamily="2" charset="0"/>
              </a:rPr>
              <a:t> tem suporte de teste de unidade muito limitado, o que exigiria que escrevêssemos um código personalizado para essas funcionalidades.</a:t>
            </a:r>
          </a:p>
          <a:p>
            <a:pPr marL="1085850" lvl="2" indent="-171450">
              <a:buFont typeface="Wingdings" panose="05000000000000000000" pitchFamily="2" charset="2"/>
              <a:buChar char="q"/>
            </a:pPr>
            <a:endParaRPr lang="pt-BR" sz="1200" dirty="0">
              <a:latin typeface="Quicksand" pitchFamily="2" charset="77"/>
            </a:endParaRPr>
          </a:p>
        </p:txBody>
      </p:sp>
      <p:grpSp>
        <p:nvGrpSpPr>
          <p:cNvPr id="3" name="Agrupar 2">
            <a:extLst>
              <a:ext uri="{FF2B5EF4-FFF2-40B4-BE49-F238E27FC236}">
                <a16:creationId xmlns:a16="http://schemas.microsoft.com/office/drawing/2014/main" id="{8C7CC317-B009-4155-902B-D3FE09F33229}"/>
              </a:ext>
            </a:extLst>
          </p:cNvPr>
          <p:cNvGrpSpPr/>
          <p:nvPr/>
        </p:nvGrpSpPr>
        <p:grpSpPr>
          <a:xfrm>
            <a:off x="2205903" y="5105932"/>
            <a:ext cx="7780194" cy="1459611"/>
            <a:chOff x="460503" y="5337159"/>
            <a:chExt cx="7780194" cy="1459611"/>
          </a:xfrm>
        </p:grpSpPr>
        <p:sp>
          <p:nvSpPr>
            <p:cNvPr id="67" name="CaixaDeTexto 66">
              <a:extLst>
                <a:ext uri="{FF2B5EF4-FFF2-40B4-BE49-F238E27FC236}">
                  <a16:creationId xmlns:a16="http://schemas.microsoft.com/office/drawing/2014/main" id="{59ACA79F-7CC7-4345-A5E3-D65748629B4B}"/>
                </a:ext>
              </a:extLst>
            </p:cNvPr>
            <p:cNvSpPr txBox="1"/>
            <p:nvPr/>
          </p:nvSpPr>
          <p:spPr>
            <a:xfrm>
              <a:off x="3489119" y="6109260"/>
              <a:ext cx="4160977" cy="276999"/>
            </a:xfrm>
            <a:prstGeom prst="rect">
              <a:avLst/>
            </a:prstGeom>
            <a:noFill/>
          </p:spPr>
          <p:txBody>
            <a:bodyPr wrap="square" lIns="91440" tIns="45720" rIns="91440" bIns="45720" anchor="t">
              <a:spAutoFit/>
            </a:bodyPr>
            <a:lstStyle/>
            <a:p>
              <a:pPr lvl="2"/>
              <a:endParaRPr lang="pt-BR" sz="1200" b="1" dirty="0">
                <a:latin typeface="Quicksand" pitchFamily="2" charset="77"/>
              </a:endParaRPr>
            </a:p>
          </p:txBody>
        </p:sp>
        <p:sp>
          <p:nvSpPr>
            <p:cNvPr id="11" name="CaixaDeTexto 10">
              <a:extLst>
                <a:ext uri="{FF2B5EF4-FFF2-40B4-BE49-F238E27FC236}">
                  <a16:creationId xmlns:a16="http://schemas.microsoft.com/office/drawing/2014/main" id="{6847B41A-B030-4C5A-9DA7-E7BC71C0BB48}"/>
                </a:ext>
              </a:extLst>
            </p:cNvPr>
            <p:cNvSpPr txBox="1"/>
            <p:nvPr/>
          </p:nvSpPr>
          <p:spPr>
            <a:xfrm>
              <a:off x="460503" y="5758809"/>
              <a:ext cx="3647528" cy="1015663"/>
            </a:xfrm>
            <a:prstGeom prst="rect">
              <a:avLst/>
            </a:prstGeom>
            <a:noFill/>
          </p:spPr>
          <p:txBody>
            <a:bodyPr wrap="square" rtlCol="0">
              <a:spAutoFit/>
            </a:bodyPr>
            <a:lstStyle/>
            <a:p>
              <a:pPr algn="l"/>
              <a:r>
                <a:rPr lang="pt-BR" sz="1200" b="1" dirty="0" err="1">
                  <a:latin typeface="Quicksand" pitchFamily="2" charset="0"/>
                </a:rPr>
                <a:t>flutter</a:t>
              </a:r>
              <a:endParaRPr lang="pt-BR" sz="1200" b="1" dirty="0">
                <a:latin typeface="Quicksand" pitchFamily="2" charset="0"/>
              </a:endParaRPr>
            </a:p>
            <a:p>
              <a:pPr algn="l"/>
              <a:br>
                <a:rPr lang="pt-BR" sz="1200" dirty="0">
                  <a:latin typeface="Quicksand" pitchFamily="2" charset="0"/>
                </a:rPr>
              </a:br>
              <a:r>
                <a:rPr lang="pt-BR" sz="1200" b="1" dirty="0" err="1">
                  <a:latin typeface="Quicksand" pitchFamily="2" charset="0"/>
                </a:rPr>
                <a:t>react</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cxnSp>
          <p:nvCxnSpPr>
            <p:cNvPr id="15" name="Conector reto 14">
              <a:extLst>
                <a:ext uri="{FF2B5EF4-FFF2-40B4-BE49-F238E27FC236}">
                  <a16:creationId xmlns:a16="http://schemas.microsoft.com/office/drawing/2014/main" id="{7013C864-5B1D-4B94-B576-D23686F32BD3}"/>
                </a:ext>
              </a:extLst>
            </p:cNvPr>
            <p:cNvCxnSpPr>
              <a:cxnSpLocks/>
            </p:cNvCxnSpPr>
            <p:nvPr/>
          </p:nvCxnSpPr>
          <p:spPr>
            <a:xfrm>
              <a:off x="539561" y="6091592"/>
              <a:ext cx="12596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54D06EC4-1519-47C2-98CE-A3952D6739F5}"/>
                </a:ext>
              </a:extLst>
            </p:cNvPr>
            <p:cNvCxnSpPr>
              <a:cxnSpLocks/>
            </p:cNvCxnSpPr>
            <p:nvPr/>
          </p:nvCxnSpPr>
          <p:spPr>
            <a:xfrm>
              <a:off x="539561" y="6490667"/>
              <a:ext cx="12596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721620E1-1A91-455E-9FBC-49FBBAECE2CC}"/>
                </a:ext>
              </a:extLst>
            </p:cNvPr>
            <p:cNvCxnSpPr>
              <a:cxnSpLocks/>
            </p:cNvCxnSpPr>
            <p:nvPr/>
          </p:nvCxnSpPr>
          <p:spPr>
            <a:xfrm flipV="1">
              <a:off x="515590" y="6774024"/>
              <a:ext cx="7725107" cy="22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D4D91FD5-CC5F-490F-93C1-249ACD4AD9DC}"/>
                </a:ext>
              </a:extLst>
            </p:cNvPr>
            <p:cNvCxnSpPr>
              <a:cxnSpLocks/>
            </p:cNvCxnSpPr>
            <p:nvPr/>
          </p:nvCxnSpPr>
          <p:spPr>
            <a:xfrm flipV="1">
              <a:off x="539561" y="5737634"/>
              <a:ext cx="7701136" cy="21175"/>
            </a:xfrm>
            <a:prstGeom prst="line">
              <a:avLst/>
            </a:prstGeom>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C182C64B-2FFC-4BBA-98D8-2890BC5F51B1}"/>
                </a:ext>
              </a:extLst>
            </p:cNvPr>
            <p:cNvSpPr txBox="1"/>
            <p:nvPr/>
          </p:nvSpPr>
          <p:spPr>
            <a:xfrm>
              <a:off x="539561" y="5339247"/>
              <a:ext cx="2125445" cy="276999"/>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sp>
          <p:nvSpPr>
            <p:cNvPr id="23" name="CaixaDeTexto 22">
              <a:extLst>
                <a:ext uri="{FF2B5EF4-FFF2-40B4-BE49-F238E27FC236}">
                  <a16:creationId xmlns:a16="http://schemas.microsoft.com/office/drawing/2014/main" id="{697B7C1F-92FB-4E49-AB4F-79891E2DAD82}"/>
                </a:ext>
              </a:extLst>
            </p:cNvPr>
            <p:cNvSpPr txBox="1"/>
            <p:nvPr/>
          </p:nvSpPr>
          <p:spPr>
            <a:xfrm>
              <a:off x="2108266" y="5339247"/>
              <a:ext cx="1528313" cy="276999"/>
            </a:xfrm>
            <a:prstGeom prst="rect">
              <a:avLst/>
            </a:prstGeom>
            <a:noFill/>
          </p:spPr>
          <p:txBody>
            <a:bodyPr wrap="square" rtlCol="0">
              <a:spAutoFit/>
            </a:bodyPr>
            <a:lstStyle/>
            <a:p>
              <a:pPr algn="l"/>
              <a:r>
                <a:rPr lang="pt-BR" sz="1200" dirty="0" err="1">
                  <a:solidFill>
                    <a:srgbClr val="7030A0"/>
                  </a:solidFill>
                  <a:latin typeface="Quicksand" pitchFamily="2" charset="0"/>
                </a:rPr>
                <a:t>Reload</a:t>
              </a:r>
              <a:r>
                <a:rPr lang="pt-BR" sz="1200" dirty="0">
                  <a:solidFill>
                    <a:srgbClr val="7030A0"/>
                  </a:solidFill>
                  <a:latin typeface="Quicksand" pitchFamily="2" charset="0"/>
                </a:rPr>
                <a:t> </a:t>
              </a:r>
              <a:r>
                <a:rPr lang="pt-BR" sz="1200" dirty="0" err="1">
                  <a:solidFill>
                    <a:srgbClr val="7030A0"/>
                  </a:solidFill>
                  <a:latin typeface="Quicksand" pitchFamily="2" charset="0"/>
                </a:rPr>
                <a:t>at</a:t>
              </a:r>
              <a:r>
                <a:rPr lang="pt-BR" sz="1200" dirty="0">
                  <a:solidFill>
                    <a:srgbClr val="7030A0"/>
                  </a:solidFill>
                  <a:latin typeface="Quicksand" pitchFamily="2" charset="0"/>
                </a:rPr>
                <a:t> </a:t>
              </a:r>
              <a:r>
                <a:rPr lang="pt-BR" sz="1200" dirty="0" err="1">
                  <a:solidFill>
                    <a:srgbClr val="7030A0"/>
                  </a:solidFill>
                  <a:latin typeface="Quicksand" pitchFamily="2" charset="0"/>
                </a:rPr>
                <a:t>scala</a:t>
              </a:r>
              <a:endParaRPr lang="pt-BR" sz="1200" dirty="0">
                <a:solidFill>
                  <a:srgbClr val="7030A0"/>
                </a:solidFill>
                <a:latin typeface="Quicksand" pitchFamily="2" charset="0"/>
              </a:endParaRPr>
            </a:p>
          </p:txBody>
        </p:sp>
        <p:sp>
          <p:nvSpPr>
            <p:cNvPr id="24" name="CaixaDeTexto 23">
              <a:extLst>
                <a:ext uri="{FF2B5EF4-FFF2-40B4-BE49-F238E27FC236}">
                  <a16:creationId xmlns:a16="http://schemas.microsoft.com/office/drawing/2014/main" id="{996413B0-5724-4A7F-8625-865E3449ADDD}"/>
                </a:ext>
              </a:extLst>
            </p:cNvPr>
            <p:cNvSpPr txBox="1"/>
            <p:nvPr/>
          </p:nvSpPr>
          <p:spPr>
            <a:xfrm>
              <a:off x="3063264" y="5784394"/>
              <a:ext cx="2757134" cy="276999"/>
            </a:xfrm>
            <a:prstGeom prst="rect">
              <a:avLst/>
            </a:prstGeom>
            <a:noFill/>
          </p:spPr>
          <p:txBody>
            <a:bodyPr wrap="square">
              <a:spAutoFit/>
            </a:bodyPr>
            <a:lstStyle/>
            <a:p>
              <a:endParaRPr lang="pt-BR" sz="1200" dirty="0">
                <a:latin typeface="Quicksand" pitchFamily="2" charset="77"/>
              </a:endParaRPr>
            </a:p>
          </p:txBody>
        </p:sp>
        <p:sp>
          <p:nvSpPr>
            <p:cNvPr id="25" name="CaixaDeTexto 24">
              <a:extLst>
                <a:ext uri="{FF2B5EF4-FFF2-40B4-BE49-F238E27FC236}">
                  <a16:creationId xmlns:a16="http://schemas.microsoft.com/office/drawing/2014/main" id="{6266F9A3-CA28-4454-A7E0-F8EC8B16E50D}"/>
                </a:ext>
              </a:extLst>
            </p:cNvPr>
            <p:cNvSpPr txBox="1"/>
            <p:nvPr/>
          </p:nvSpPr>
          <p:spPr>
            <a:xfrm>
              <a:off x="3182375" y="6147833"/>
              <a:ext cx="2518910" cy="276999"/>
            </a:xfrm>
            <a:prstGeom prst="rect">
              <a:avLst/>
            </a:prstGeom>
            <a:noFill/>
          </p:spPr>
          <p:txBody>
            <a:bodyPr wrap="square">
              <a:spAutoFit/>
            </a:bodyPr>
            <a:lstStyle/>
            <a:p>
              <a:endParaRPr lang="pt-BR" sz="1200" dirty="0">
                <a:latin typeface="Quicksand" pitchFamily="2" charset="77"/>
              </a:endParaRPr>
            </a:p>
          </p:txBody>
        </p:sp>
        <p:sp>
          <p:nvSpPr>
            <p:cNvPr id="26" name="CaixaDeTexto 25">
              <a:extLst>
                <a:ext uri="{FF2B5EF4-FFF2-40B4-BE49-F238E27FC236}">
                  <a16:creationId xmlns:a16="http://schemas.microsoft.com/office/drawing/2014/main" id="{29FE99A3-8E5A-4CFF-BF46-B49221F56793}"/>
                </a:ext>
              </a:extLst>
            </p:cNvPr>
            <p:cNvSpPr txBox="1"/>
            <p:nvPr/>
          </p:nvSpPr>
          <p:spPr>
            <a:xfrm>
              <a:off x="3337631" y="6511272"/>
              <a:ext cx="2399797" cy="276999"/>
            </a:xfrm>
            <a:prstGeom prst="rect">
              <a:avLst/>
            </a:prstGeom>
            <a:noFill/>
          </p:spPr>
          <p:txBody>
            <a:bodyPr wrap="square">
              <a:spAutoFit/>
            </a:bodyPr>
            <a:lstStyle/>
            <a:p>
              <a:endParaRPr lang="pt-BR" sz="1200" dirty="0">
                <a:latin typeface="Quicksand" pitchFamily="2" charset="77"/>
              </a:endParaRPr>
            </a:p>
          </p:txBody>
        </p:sp>
        <p:cxnSp>
          <p:nvCxnSpPr>
            <p:cNvPr id="27" name="Conector reto 26">
              <a:extLst>
                <a:ext uri="{FF2B5EF4-FFF2-40B4-BE49-F238E27FC236}">
                  <a16:creationId xmlns:a16="http://schemas.microsoft.com/office/drawing/2014/main" id="{7EC4C735-7EFB-409A-BF4A-76DDB4E07C7C}"/>
                </a:ext>
              </a:extLst>
            </p:cNvPr>
            <p:cNvCxnSpPr>
              <a:cxnSpLocks/>
            </p:cNvCxnSpPr>
            <p:nvPr/>
          </p:nvCxnSpPr>
          <p:spPr>
            <a:xfrm flipV="1">
              <a:off x="2108266" y="6042335"/>
              <a:ext cx="106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2474BE80-EC41-4028-999A-34235EF47E55}"/>
                </a:ext>
              </a:extLst>
            </p:cNvPr>
            <p:cNvCxnSpPr>
              <a:cxnSpLocks/>
            </p:cNvCxnSpPr>
            <p:nvPr/>
          </p:nvCxnSpPr>
          <p:spPr>
            <a:xfrm>
              <a:off x="2108266" y="6456395"/>
              <a:ext cx="1060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2B0BDBEA-B83C-4F3F-89C2-A200F199D47D}"/>
                </a:ext>
              </a:extLst>
            </p:cNvPr>
            <p:cNvCxnSpPr>
              <a:cxnSpLocks/>
            </p:cNvCxnSpPr>
            <p:nvPr/>
          </p:nvCxnSpPr>
          <p:spPr>
            <a:xfrm>
              <a:off x="3380217" y="6037991"/>
              <a:ext cx="13346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BC4B58A3-8B1B-48AE-B00A-FC38E627356D}"/>
                </a:ext>
              </a:extLst>
            </p:cNvPr>
            <p:cNvCxnSpPr>
              <a:cxnSpLocks/>
            </p:cNvCxnSpPr>
            <p:nvPr/>
          </p:nvCxnSpPr>
          <p:spPr>
            <a:xfrm flipV="1">
              <a:off x="4953755" y="6448840"/>
              <a:ext cx="14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FF747A40-8463-4544-A8AF-82BB7EBD31A7}"/>
                </a:ext>
              </a:extLst>
            </p:cNvPr>
            <p:cNvSpPr txBox="1"/>
            <p:nvPr/>
          </p:nvSpPr>
          <p:spPr>
            <a:xfrm>
              <a:off x="6398933" y="5765336"/>
              <a:ext cx="1366759" cy="276999"/>
            </a:xfrm>
            <a:prstGeom prst="rect">
              <a:avLst/>
            </a:prstGeom>
            <a:noFill/>
          </p:spPr>
          <p:txBody>
            <a:bodyPr wrap="square">
              <a:spAutoFit/>
            </a:bodyPr>
            <a:lstStyle/>
            <a:p>
              <a:endParaRPr lang="pt-BR" sz="1200" dirty="0">
                <a:latin typeface="Quicksand" pitchFamily="2" charset="77"/>
              </a:endParaRPr>
            </a:p>
          </p:txBody>
        </p:sp>
        <p:sp>
          <p:nvSpPr>
            <p:cNvPr id="33" name="CaixaDeTexto 32">
              <a:extLst>
                <a:ext uri="{FF2B5EF4-FFF2-40B4-BE49-F238E27FC236}">
                  <a16:creationId xmlns:a16="http://schemas.microsoft.com/office/drawing/2014/main" id="{742F3075-886B-4BE0-800F-6AF5BDAD890F}"/>
                </a:ext>
              </a:extLst>
            </p:cNvPr>
            <p:cNvSpPr txBox="1"/>
            <p:nvPr/>
          </p:nvSpPr>
          <p:spPr>
            <a:xfrm>
              <a:off x="6274165" y="6116862"/>
              <a:ext cx="1603016" cy="276999"/>
            </a:xfrm>
            <a:prstGeom prst="rect">
              <a:avLst/>
            </a:prstGeom>
            <a:noFill/>
          </p:spPr>
          <p:txBody>
            <a:bodyPr wrap="square">
              <a:spAutoFit/>
            </a:bodyPr>
            <a:lstStyle/>
            <a:p>
              <a:endParaRPr lang="pt-BR" sz="1200" dirty="0">
                <a:latin typeface="Quicksand" pitchFamily="2" charset="77"/>
              </a:endParaRPr>
            </a:p>
          </p:txBody>
        </p:sp>
        <p:sp>
          <p:nvSpPr>
            <p:cNvPr id="35" name="CaixaDeTexto 34">
              <a:extLst>
                <a:ext uri="{FF2B5EF4-FFF2-40B4-BE49-F238E27FC236}">
                  <a16:creationId xmlns:a16="http://schemas.microsoft.com/office/drawing/2014/main" id="{662653CA-426B-4ADC-9554-C6CFC2790F37}"/>
                </a:ext>
              </a:extLst>
            </p:cNvPr>
            <p:cNvSpPr txBox="1"/>
            <p:nvPr/>
          </p:nvSpPr>
          <p:spPr>
            <a:xfrm>
              <a:off x="3380216" y="5339247"/>
              <a:ext cx="1550729" cy="276999"/>
            </a:xfrm>
            <a:prstGeom prst="rect">
              <a:avLst/>
            </a:prstGeom>
            <a:noFill/>
          </p:spPr>
          <p:txBody>
            <a:bodyPr wrap="square" rtlCol="0">
              <a:spAutoFit/>
            </a:bodyPr>
            <a:lstStyle/>
            <a:p>
              <a:pPr algn="l"/>
              <a:r>
                <a:rPr lang="pt-BR" sz="1200" dirty="0">
                  <a:solidFill>
                    <a:srgbClr val="7030A0"/>
                  </a:solidFill>
                  <a:latin typeface="Quicksand" pitchFamily="2" charset="0"/>
                </a:rPr>
                <a:t>Estabilidade Teste</a:t>
              </a:r>
            </a:p>
          </p:txBody>
        </p:sp>
        <p:sp>
          <p:nvSpPr>
            <p:cNvPr id="36" name="CaixaDeTexto 35">
              <a:extLst>
                <a:ext uri="{FF2B5EF4-FFF2-40B4-BE49-F238E27FC236}">
                  <a16:creationId xmlns:a16="http://schemas.microsoft.com/office/drawing/2014/main" id="{1E444345-E739-4AC3-B278-4A95913AB15A}"/>
                </a:ext>
              </a:extLst>
            </p:cNvPr>
            <p:cNvSpPr txBox="1"/>
            <p:nvPr/>
          </p:nvSpPr>
          <p:spPr>
            <a:xfrm>
              <a:off x="4953755" y="5339247"/>
              <a:ext cx="924687" cy="276999"/>
            </a:xfrm>
            <a:prstGeom prst="rect">
              <a:avLst/>
            </a:prstGeom>
            <a:noFill/>
          </p:spPr>
          <p:txBody>
            <a:bodyPr wrap="square" rtlCol="0">
              <a:spAutoFit/>
            </a:bodyPr>
            <a:lstStyle/>
            <a:p>
              <a:pPr algn="l"/>
              <a:r>
                <a:rPr lang="pt-BR" sz="1200" dirty="0" err="1">
                  <a:solidFill>
                    <a:srgbClr val="7030A0"/>
                  </a:solidFill>
                  <a:latin typeface="Quicksand" pitchFamily="2" charset="0"/>
                </a:rPr>
                <a:t>Testability</a:t>
              </a:r>
              <a:endParaRPr lang="pt-BR" sz="1200" dirty="0">
                <a:solidFill>
                  <a:srgbClr val="7030A0"/>
                </a:solidFill>
                <a:latin typeface="Quicksand" pitchFamily="2" charset="0"/>
              </a:endParaRPr>
            </a:p>
          </p:txBody>
        </p:sp>
        <p:sp>
          <p:nvSpPr>
            <p:cNvPr id="37" name="CaixaDeTexto 36">
              <a:extLst>
                <a:ext uri="{FF2B5EF4-FFF2-40B4-BE49-F238E27FC236}">
                  <a16:creationId xmlns:a16="http://schemas.microsoft.com/office/drawing/2014/main" id="{32D27B07-1A7B-481B-9DBD-A84AA5284D7E}"/>
                </a:ext>
              </a:extLst>
            </p:cNvPr>
            <p:cNvSpPr txBox="1"/>
            <p:nvPr/>
          </p:nvSpPr>
          <p:spPr>
            <a:xfrm>
              <a:off x="6761489" y="5337159"/>
              <a:ext cx="846813" cy="281175"/>
            </a:xfrm>
            <a:prstGeom prst="rect">
              <a:avLst/>
            </a:prstGeom>
            <a:noFill/>
          </p:spPr>
          <p:txBody>
            <a:bodyPr wrap="square" rtlCol="0">
              <a:spAutoFit/>
            </a:bodyPr>
            <a:lstStyle/>
            <a:p>
              <a:pPr algn="l"/>
              <a:r>
                <a:rPr lang="pt-BR" sz="1200" dirty="0">
                  <a:solidFill>
                    <a:srgbClr val="7030A0"/>
                  </a:solidFill>
                  <a:latin typeface="Quicksand" pitchFamily="2" charset="0"/>
                </a:rPr>
                <a:t>Score</a:t>
              </a:r>
            </a:p>
          </p:txBody>
        </p:sp>
        <p:cxnSp>
          <p:nvCxnSpPr>
            <p:cNvPr id="41" name="Conector reto 40">
              <a:extLst>
                <a:ext uri="{FF2B5EF4-FFF2-40B4-BE49-F238E27FC236}">
                  <a16:creationId xmlns:a16="http://schemas.microsoft.com/office/drawing/2014/main" id="{DBEB1D13-8EAC-45E3-9660-1BE789885C13}"/>
                </a:ext>
              </a:extLst>
            </p:cNvPr>
            <p:cNvCxnSpPr>
              <a:cxnSpLocks/>
            </p:cNvCxnSpPr>
            <p:nvPr/>
          </p:nvCxnSpPr>
          <p:spPr>
            <a:xfrm flipV="1">
              <a:off x="4953755" y="6029223"/>
              <a:ext cx="14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315286E1-DCAC-4E7E-B515-341A624F2C02}"/>
                </a:ext>
              </a:extLst>
            </p:cNvPr>
            <p:cNvCxnSpPr>
              <a:cxnSpLocks/>
            </p:cNvCxnSpPr>
            <p:nvPr/>
          </p:nvCxnSpPr>
          <p:spPr>
            <a:xfrm>
              <a:off x="6761489" y="6048591"/>
              <a:ext cx="1479208" cy="12802"/>
            </a:xfrm>
            <a:prstGeom prst="line">
              <a:avLst/>
            </a:prstGeom>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8EB74654-5953-45F0-BC4D-66BFA230663C}"/>
                </a:ext>
              </a:extLst>
            </p:cNvPr>
            <p:cNvSpPr txBox="1"/>
            <p:nvPr/>
          </p:nvSpPr>
          <p:spPr>
            <a:xfrm>
              <a:off x="2108266" y="5759747"/>
              <a:ext cx="1188000" cy="276999"/>
            </a:xfrm>
            <a:prstGeom prst="rect">
              <a:avLst/>
            </a:prstGeom>
            <a:noFill/>
          </p:spPr>
          <p:txBody>
            <a:bodyPr wrap="square">
              <a:spAutoFit/>
            </a:bodyPr>
            <a:lstStyle/>
            <a:p>
              <a:r>
                <a:rPr lang="pt-BR" sz="1200" dirty="0">
                  <a:latin typeface="Quicksand" pitchFamily="2" charset="77"/>
                </a:rPr>
                <a:t>Médio</a:t>
              </a:r>
            </a:p>
          </p:txBody>
        </p:sp>
        <p:sp>
          <p:nvSpPr>
            <p:cNvPr id="47" name="CaixaDeTexto 46">
              <a:extLst>
                <a:ext uri="{FF2B5EF4-FFF2-40B4-BE49-F238E27FC236}">
                  <a16:creationId xmlns:a16="http://schemas.microsoft.com/office/drawing/2014/main" id="{7DD49021-6994-479B-A6B6-11CECDDAA5F6}"/>
                </a:ext>
              </a:extLst>
            </p:cNvPr>
            <p:cNvSpPr txBox="1"/>
            <p:nvPr/>
          </p:nvSpPr>
          <p:spPr>
            <a:xfrm>
              <a:off x="2108266" y="6116862"/>
              <a:ext cx="1188000" cy="276999"/>
            </a:xfrm>
            <a:prstGeom prst="rect">
              <a:avLst/>
            </a:prstGeom>
            <a:noFill/>
          </p:spPr>
          <p:txBody>
            <a:bodyPr wrap="square">
              <a:spAutoFit/>
            </a:bodyPr>
            <a:lstStyle/>
            <a:p>
              <a:r>
                <a:rPr lang="pt-BR" sz="1200" dirty="0">
                  <a:latin typeface="Quicksand" pitchFamily="2" charset="77"/>
                </a:rPr>
                <a:t>Baixo</a:t>
              </a:r>
            </a:p>
          </p:txBody>
        </p:sp>
        <p:sp>
          <p:nvSpPr>
            <p:cNvPr id="48" name="CaixaDeTexto 47">
              <a:extLst>
                <a:ext uri="{FF2B5EF4-FFF2-40B4-BE49-F238E27FC236}">
                  <a16:creationId xmlns:a16="http://schemas.microsoft.com/office/drawing/2014/main" id="{A8A494CA-2C84-4FD4-B553-AC433AB6EB90}"/>
                </a:ext>
              </a:extLst>
            </p:cNvPr>
            <p:cNvSpPr txBox="1"/>
            <p:nvPr/>
          </p:nvSpPr>
          <p:spPr>
            <a:xfrm>
              <a:off x="2108266" y="6500738"/>
              <a:ext cx="1188000" cy="276999"/>
            </a:xfrm>
            <a:prstGeom prst="rect">
              <a:avLst/>
            </a:prstGeom>
            <a:noFill/>
          </p:spPr>
          <p:txBody>
            <a:bodyPr wrap="square">
              <a:spAutoFit/>
            </a:bodyPr>
            <a:lstStyle/>
            <a:p>
              <a:r>
                <a:rPr lang="pt-BR" sz="1200" dirty="0">
                  <a:latin typeface="Quicksand" pitchFamily="2" charset="77"/>
                </a:rPr>
                <a:t>Médio</a:t>
              </a:r>
            </a:p>
          </p:txBody>
        </p:sp>
        <p:cxnSp>
          <p:nvCxnSpPr>
            <p:cNvPr id="51" name="Conector reto 50">
              <a:extLst>
                <a:ext uri="{FF2B5EF4-FFF2-40B4-BE49-F238E27FC236}">
                  <a16:creationId xmlns:a16="http://schemas.microsoft.com/office/drawing/2014/main" id="{F59AFA60-F46F-4C23-899C-232F5259321A}"/>
                </a:ext>
              </a:extLst>
            </p:cNvPr>
            <p:cNvCxnSpPr>
              <a:cxnSpLocks/>
            </p:cNvCxnSpPr>
            <p:nvPr/>
          </p:nvCxnSpPr>
          <p:spPr>
            <a:xfrm>
              <a:off x="3380217" y="6448840"/>
              <a:ext cx="133467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435B2B70-5BA5-4DB3-97C2-258ADA3C5913}"/>
                </a:ext>
              </a:extLst>
            </p:cNvPr>
            <p:cNvSpPr txBox="1"/>
            <p:nvPr/>
          </p:nvSpPr>
          <p:spPr>
            <a:xfrm>
              <a:off x="3380217" y="5734119"/>
              <a:ext cx="1188000" cy="276999"/>
            </a:xfrm>
            <a:prstGeom prst="rect">
              <a:avLst/>
            </a:prstGeom>
            <a:noFill/>
          </p:spPr>
          <p:txBody>
            <a:bodyPr wrap="square">
              <a:spAutoFit/>
            </a:bodyPr>
            <a:lstStyle/>
            <a:p>
              <a:r>
                <a:rPr lang="pt-BR" sz="1200" dirty="0">
                  <a:latin typeface="Quicksand" pitchFamily="2" charset="77"/>
                </a:rPr>
                <a:t>Médio - Alto</a:t>
              </a:r>
            </a:p>
          </p:txBody>
        </p:sp>
        <p:sp>
          <p:nvSpPr>
            <p:cNvPr id="54" name="CaixaDeTexto 53">
              <a:extLst>
                <a:ext uri="{FF2B5EF4-FFF2-40B4-BE49-F238E27FC236}">
                  <a16:creationId xmlns:a16="http://schemas.microsoft.com/office/drawing/2014/main" id="{9D609328-0BAA-4016-AEF4-F351AF6DFDE3}"/>
                </a:ext>
              </a:extLst>
            </p:cNvPr>
            <p:cNvSpPr txBox="1"/>
            <p:nvPr/>
          </p:nvSpPr>
          <p:spPr>
            <a:xfrm>
              <a:off x="3380217" y="6091592"/>
              <a:ext cx="1188000" cy="276999"/>
            </a:xfrm>
            <a:prstGeom prst="rect">
              <a:avLst/>
            </a:prstGeom>
            <a:noFill/>
          </p:spPr>
          <p:txBody>
            <a:bodyPr wrap="square">
              <a:spAutoFit/>
            </a:bodyPr>
            <a:lstStyle/>
            <a:p>
              <a:r>
                <a:rPr lang="pt-BR" sz="1200" dirty="0">
                  <a:latin typeface="Quicksand" pitchFamily="2" charset="77"/>
                </a:rPr>
                <a:t>Médio</a:t>
              </a:r>
            </a:p>
          </p:txBody>
        </p:sp>
        <p:sp>
          <p:nvSpPr>
            <p:cNvPr id="55" name="CaixaDeTexto 54">
              <a:extLst>
                <a:ext uri="{FF2B5EF4-FFF2-40B4-BE49-F238E27FC236}">
                  <a16:creationId xmlns:a16="http://schemas.microsoft.com/office/drawing/2014/main" id="{36E1D31D-C337-4D8A-A01A-BF62DB3411E5}"/>
                </a:ext>
              </a:extLst>
            </p:cNvPr>
            <p:cNvSpPr txBox="1"/>
            <p:nvPr/>
          </p:nvSpPr>
          <p:spPr>
            <a:xfrm>
              <a:off x="3380217" y="6504844"/>
              <a:ext cx="1188000" cy="276999"/>
            </a:xfrm>
            <a:prstGeom prst="rect">
              <a:avLst/>
            </a:prstGeom>
            <a:noFill/>
          </p:spPr>
          <p:txBody>
            <a:bodyPr wrap="square">
              <a:spAutoFit/>
            </a:bodyPr>
            <a:lstStyle/>
            <a:p>
              <a:r>
                <a:rPr lang="pt-BR" sz="1200" dirty="0">
                  <a:latin typeface="Quicksand" pitchFamily="2" charset="77"/>
                </a:rPr>
                <a:t>Baixo</a:t>
              </a:r>
            </a:p>
          </p:txBody>
        </p:sp>
        <p:sp>
          <p:nvSpPr>
            <p:cNvPr id="56" name="CaixaDeTexto 55">
              <a:extLst>
                <a:ext uri="{FF2B5EF4-FFF2-40B4-BE49-F238E27FC236}">
                  <a16:creationId xmlns:a16="http://schemas.microsoft.com/office/drawing/2014/main" id="{33EAE523-A510-4199-BCFC-145C51E1DD75}"/>
                </a:ext>
              </a:extLst>
            </p:cNvPr>
            <p:cNvSpPr txBox="1"/>
            <p:nvPr/>
          </p:nvSpPr>
          <p:spPr>
            <a:xfrm>
              <a:off x="4953755" y="5751248"/>
              <a:ext cx="1188000" cy="276999"/>
            </a:xfrm>
            <a:prstGeom prst="rect">
              <a:avLst/>
            </a:prstGeom>
            <a:noFill/>
          </p:spPr>
          <p:txBody>
            <a:bodyPr wrap="square">
              <a:spAutoFit/>
            </a:bodyPr>
            <a:lstStyle/>
            <a:p>
              <a:r>
                <a:rPr lang="pt-BR" sz="1200" dirty="0">
                  <a:latin typeface="Quicksand" pitchFamily="2" charset="77"/>
                </a:rPr>
                <a:t>Alto</a:t>
              </a:r>
            </a:p>
          </p:txBody>
        </p:sp>
        <p:sp>
          <p:nvSpPr>
            <p:cNvPr id="57" name="CaixaDeTexto 56">
              <a:extLst>
                <a:ext uri="{FF2B5EF4-FFF2-40B4-BE49-F238E27FC236}">
                  <a16:creationId xmlns:a16="http://schemas.microsoft.com/office/drawing/2014/main" id="{9D2CC312-56E0-47ED-9AAE-6CD3E551B099}"/>
                </a:ext>
              </a:extLst>
            </p:cNvPr>
            <p:cNvSpPr txBox="1"/>
            <p:nvPr/>
          </p:nvSpPr>
          <p:spPr>
            <a:xfrm>
              <a:off x="4953755" y="6091804"/>
              <a:ext cx="1188000" cy="276999"/>
            </a:xfrm>
            <a:prstGeom prst="rect">
              <a:avLst/>
            </a:prstGeom>
            <a:noFill/>
          </p:spPr>
          <p:txBody>
            <a:bodyPr wrap="square">
              <a:spAutoFit/>
            </a:bodyPr>
            <a:lstStyle/>
            <a:p>
              <a:r>
                <a:rPr lang="pt-BR" sz="1200" dirty="0">
                  <a:latin typeface="Quicksand" pitchFamily="2" charset="77"/>
                </a:rPr>
                <a:t>Alto</a:t>
              </a:r>
            </a:p>
          </p:txBody>
        </p:sp>
        <p:sp>
          <p:nvSpPr>
            <p:cNvPr id="58" name="CaixaDeTexto 57">
              <a:extLst>
                <a:ext uri="{FF2B5EF4-FFF2-40B4-BE49-F238E27FC236}">
                  <a16:creationId xmlns:a16="http://schemas.microsoft.com/office/drawing/2014/main" id="{6A9D55E0-AFC9-4B2D-B994-80CEEF05B240}"/>
                </a:ext>
              </a:extLst>
            </p:cNvPr>
            <p:cNvSpPr txBox="1"/>
            <p:nvPr/>
          </p:nvSpPr>
          <p:spPr>
            <a:xfrm>
              <a:off x="4953755" y="6468009"/>
              <a:ext cx="1188000" cy="276999"/>
            </a:xfrm>
            <a:prstGeom prst="rect">
              <a:avLst/>
            </a:prstGeom>
            <a:noFill/>
          </p:spPr>
          <p:txBody>
            <a:bodyPr wrap="square">
              <a:spAutoFit/>
            </a:bodyPr>
            <a:lstStyle/>
            <a:p>
              <a:r>
                <a:rPr lang="pt-BR" sz="1200" dirty="0">
                  <a:latin typeface="Quicksand" pitchFamily="2" charset="77"/>
                </a:rPr>
                <a:t>Baixo</a:t>
              </a:r>
            </a:p>
          </p:txBody>
        </p:sp>
        <p:cxnSp>
          <p:nvCxnSpPr>
            <p:cNvPr id="61" name="Conector reto 60">
              <a:extLst>
                <a:ext uri="{FF2B5EF4-FFF2-40B4-BE49-F238E27FC236}">
                  <a16:creationId xmlns:a16="http://schemas.microsoft.com/office/drawing/2014/main" id="{F782612F-3B06-436D-93BB-69A560FCF54B}"/>
                </a:ext>
              </a:extLst>
            </p:cNvPr>
            <p:cNvCxnSpPr>
              <a:cxnSpLocks/>
            </p:cNvCxnSpPr>
            <p:nvPr/>
          </p:nvCxnSpPr>
          <p:spPr>
            <a:xfrm>
              <a:off x="6761489" y="6448840"/>
              <a:ext cx="1479208"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CaixaDeTexto 64">
              <a:extLst>
                <a:ext uri="{FF2B5EF4-FFF2-40B4-BE49-F238E27FC236}">
                  <a16:creationId xmlns:a16="http://schemas.microsoft.com/office/drawing/2014/main" id="{5F053FF7-D2E7-4DE5-89E5-AF3860067667}"/>
                </a:ext>
              </a:extLst>
            </p:cNvPr>
            <p:cNvSpPr txBox="1"/>
            <p:nvPr/>
          </p:nvSpPr>
          <p:spPr>
            <a:xfrm>
              <a:off x="6761489" y="5736696"/>
              <a:ext cx="1188000" cy="276999"/>
            </a:xfrm>
            <a:prstGeom prst="rect">
              <a:avLst/>
            </a:prstGeom>
            <a:noFill/>
          </p:spPr>
          <p:txBody>
            <a:bodyPr wrap="square">
              <a:spAutoFit/>
            </a:bodyPr>
            <a:lstStyle/>
            <a:p>
              <a:r>
                <a:rPr lang="pt-BR" sz="1200" dirty="0">
                  <a:latin typeface="Quicksand" pitchFamily="2" charset="77"/>
                </a:rPr>
                <a:t>Médio - Alto</a:t>
              </a:r>
            </a:p>
          </p:txBody>
        </p:sp>
        <p:sp>
          <p:nvSpPr>
            <p:cNvPr id="66" name="CaixaDeTexto 65">
              <a:extLst>
                <a:ext uri="{FF2B5EF4-FFF2-40B4-BE49-F238E27FC236}">
                  <a16:creationId xmlns:a16="http://schemas.microsoft.com/office/drawing/2014/main" id="{8B15810B-DFB5-49A0-92E8-FF32291650C3}"/>
                </a:ext>
              </a:extLst>
            </p:cNvPr>
            <p:cNvSpPr txBox="1"/>
            <p:nvPr/>
          </p:nvSpPr>
          <p:spPr>
            <a:xfrm>
              <a:off x="6761489" y="6121362"/>
              <a:ext cx="1188000" cy="276999"/>
            </a:xfrm>
            <a:prstGeom prst="rect">
              <a:avLst/>
            </a:prstGeom>
            <a:noFill/>
          </p:spPr>
          <p:txBody>
            <a:bodyPr wrap="square">
              <a:spAutoFit/>
            </a:bodyPr>
            <a:lstStyle/>
            <a:p>
              <a:r>
                <a:rPr lang="pt-BR" sz="1200" dirty="0">
                  <a:latin typeface="Quicksand" pitchFamily="2" charset="77"/>
                </a:rPr>
                <a:t>Médio</a:t>
              </a:r>
            </a:p>
          </p:txBody>
        </p:sp>
        <p:sp>
          <p:nvSpPr>
            <p:cNvPr id="68" name="CaixaDeTexto 67">
              <a:extLst>
                <a:ext uri="{FF2B5EF4-FFF2-40B4-BE49-F238E27FC236}">
                  <a16:creationId xmlns:a16="http://schemas.microsoft.com/office/drawing/2014/main" id="{3857230E-0F0B-44B4-BD3B-1F3924BDFD9C}"/>
                </a:ext>
              </a:extLst>
            </p:cNvPr>
            <p:cNvSpPr txBox="1"/>
            <p:nvPr/>
          </p:nvSpPr>
          <p:spPr>
            <a:xfrm>
              <a:off x="6761489" y="6504309"/>
              <a:ext cx="1188000" cy="276999"/>
            </a:xfrm>
            <a:prstGeom prst="rect">
              <a:avLst/>
            </a:prstGeom>
            <a:noFill/>
          </p:spPr>
          <p:txBody>
            <a:bodyPr wrap="square">
              <a:spAutoFit/>
            </a:bodyPr>
            <a:lstStyle/>
            <a:p>
              <a:r>
                <a:rPr lang="pt-BR" sz="1200" dirty="0">
                  <a:latin typeface="Quicksand" pitchFamily="2" charset="77"/>
                </a:rPr>
                <a:t>Médio - Baixo</a:t>
              </a:r>
            </a:p>
          </p:txBody>
        </p:sp>
      </p:grpSp>
      <p:sp>
        <p:nvSpPr>
          <p:cNvPr id="4" name="Título 3">
            <a:extLst>
              <a:ext uri="{FF2B5EF4-FFF2-40B4-BE49-F238E27FC236}">
                <a16:creationId xmlns:a16="http://schemas.microsoft.com/office/drawing/2014/main" id="{48B41E59-96D6-4AA6-8ADB-B1CA21B6733F}"/>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5" name="Subtítulo 4">
            <a:extLst>
              <a:ext uri="{FF2B5EF4-FFF2-40B4-BE49-F238E27FC236}">
                <a16:creationId xmlns:a16="http://schemas.microsoft.com/office/drawing/2014/main" id="{7880A098-1099-43CC-8ADA-4EAA8E5E3C4C}"/>
              </a:ext>
            </a:extLst>
          </p:cNvPr>
          <p:cNvSpPr>
            <a:spLocks noGrp="1"/>
          </p:cNvSpPr>
          <p:nvPr>
            <p:ph type="subTitle" idx="1"/>
          </p:nvPr>
        </p:nvSpPr>
        <p:spPr/>
        <p:txBody>
          <a:bodyPr>
            <a:normAutofit fontScale="92500" lnSpcReduction="20000"/>
          </a:bodyPr>
          <a:lstStyle/>
          <a:p>
            <a:r>
              <a:rPr lang="pt-BR" dirty="0"/>
              <a:t>Experiência no desenvolvimento</a:t>
            </a:r>
          </a:p>
        </p:txBody>
      </p:sp>
    </p:spTree>
    <p:extLst>
      <p:ext uri="{BB962C8B-B14F-4D97-AF65-F5344CB8AC3E}">
        <p14:creationId xmlns:p14="http://schemas.microsoft.com/office/powerpoint/2010/main" val="41892340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6541" y="4242563"/>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9" name="CaixaDeTexto 28">
            <a:extLst>
              <a:ext uri="{FF2B5EF4-FFF2-40B4-BE49-F238E27FC236}">
                <a16:creationId xmlns:a16="http://schemas.microsoft.com/office/drawing/2014/main" id="{F3C1392B-D7B6-48A9-82FD-0248EFB57B98}"/>
              </a:ext>
            </a:extLst>
          </p:cNvPr>
          <p:cNvSpPr txBox="1"/>
          <p:nvPr/>
        </p:nvSpPr>
        <p:spPr>
          <a:xfrm>
            <a:off x="293036" y="1322658"/>
            <a:ext cx="8556674" cy="954107"/>
          </a:xfrm>
          <a:prstGeom prst="rect">
            <a:avLst/>
          </a:prstGeom>
          <a:noFill/>
        </p:spPr>
        <p:txBody>
          <a:bodyPr wrap="square" lIns="91440" tIns="45720" rIns="91440" bIns="45720" anchor="t">
            <a:spAutoFit/>
          </a:bodyPr>
          <a:lstStyle/>
          <a:p>
            <a:r>
              <a:rPr lang="pt-BR" sz="1400" dirty="0">
                <a:latin typeface="Quicksand Light" pitchFamily="2" charset="0"/>
              </a:rPr>
              <a:t>A expectativa de vida do framework, e se isso se encaixa em uma visão de longo prazo. Para essa abordagem, estamos considerando 5 anos como longo prazo. Nós estamos também considerando a probabilidade de a comunidade absorver a manutenção custos no caso de o mantenedor original interromper o suporte para o framework.</a:t>
            </a:r>
          </a:p>
        </p:txBody>
      </p:sp>
      <p:grpSp>
        <p:nvGrpSpPr>
          <p:cNvPr id="64" name="Agrupar 63">
            <a:extLst>
              <a:ext uri="{FF2B5EF4-FFF2-40B4-BE49-F238E27FC236}">
                <a16:creationId xmlns:a16="http://schemas.microsoft.com/office/drawing/2014/main" id="{D649E59F-8911-4949-AE7F-27F53998439E}"/>
              </a:ext>
            </a:extLst>
          </p:cNvPr>
          <p:cNvGrpSpPr/>
          <p:nvPr/>
        </p:nvGrpSpPr>
        <p:grpSpPr>
          <a:xfrm>
            <a:off x="34469" y="3027872"/>
            <a:ext cx="4160977" cy="2622273"/>
            <a:chOff x="293036" y="3314737"/>
            <a:chExt cx="4160977" cy="2622273"/>
          </a:xfrm>
        </p:grpSpPr>
        <p:pic>
          <p:nvPicPr>
            <p:cNvPr id="3" name="Imagem 2" descr="Gráfico, Gráfico de linhas&#10;&#10;Descrição gerada automaticamente">
              <a:extLst>
                <a:ext uri="{FF2B5EF4-FFF2-40B4-BE49-F238E27FC236}">
                  <a16:creationId xmlns:a16="http://schemas.microsoft.com/office/drawing/2014/main" id="{09EDA848-E8BF-4DA8-AB95-B935A00E704D}"/>
                </a:ext>
              </a:extLst>
            </p:cNvPr>
            <p:cNvPicPr>
              <a:picLocks noChangeAspect="1"/>
            </p:cNvPicPr>
            <p:nvPr/>
          </p:nvPicPr>
          <p:blipFill>
            <a:blip r:embed="rId4"/>
            <a:stretch>
              <a:fillRect/>
            </a:stretch>
          </p:blipFill>
          <p:spPr>
            <a:xfrm>
              <a:off x="293036" y="3592406"/>
              <a:ext cx="4160977" cy="2344604"/>
            </a:xfrm>
            <a:prstGeom prst="rect">
              <a:avLst/>
            </a:prstGeom>
          </p:spPr>
        </p:pic>
        <p:cxnSp>
          <p:nvCxnSpPr>
            <p:cNvPr id="31" name="Conector reto 30">
              <a:extLst>
                <a:ext uri="{FF2B5EF4-FFF2-40B4-BE49-F238E27FC236}">
                  <a16:creationId xmlns:a16="http://schemas.microsoft.com/office/drawing/2014/main" id="{82501F94-0D34-4B85-A32C-B60B85320928}"/>
                </a:ext>
              </a:extLst>
            </p:cNvPr>
            <p:cNvCxnSpPr>
              <a:cxnSpLocks/>
            </p:cNvCxnSpPr>
            <p:nvPr/>
          </p:nvCxnSpPr>
          <p:spPr>
            <a:xfrm>
              <a:off x="665748" y="3591736"/>
              <a:ext cx="3359244"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CaixaDeTexto 32">
              <a:extLst>
                <a:ext uri="{FF2B5EF4-FFF2-40B4-BE49-F238E27FC236}">
                  <a16:creationId xmlns:a16="http://schemas.microsoft.com/office/drawing/2014/main" id="{A263F12E-52BF-49A2-A7EA-7EEFD8409BC9}"/>
                </a:ext>
              </a:extLst>
            </p:cNvPr>
            <p:cNvSpPr txBox="1"/>
            <p:nvPr/>
          </p:nvSpPr>
          <p:spPr>
            <a:xfrm>
              <a:off x="634667" y="3314737"/>
              <a:ext cx="2871536" cy="276999"/>
            </a:xfrm>
            <a:prstGeom prst="rect">
              <a:avLst/>
            </a:prstGeom>
            <a:noFill/>
          </p:spPr>
          <p:txBody>
            <a:bodyPr wrap="square">
              <a:spAutoFit/>
            </a:bodyPr>
            <a:lstStyle/>
            <a:p>
              <a:pPr marL="0" lvl="2"/>
              <a:r>
                <a:rPr lang="pt-BR" sz="1200" dirty="0">
                  <a:solidFill>
                    <a:srgbClr val="7030A0"/>
                  </a:solidFill>
                  <a:latin typeface="Quicksand" pitchFamily="2" charset="0"/>
                </a:rPr>
                <a:t>Popularidade de busca da plataforma</a:t>
              </a:r>
            </a:p>
          </p:txBody>
        </p:sp>
      </p:grpSp>
      <p:sp>
        <p:nvSpPr>
          <p:cNvPr id="67" name="CaixaDeTexto 66">
            <a:extLst>
              <a:ext uri="{FF2B5EF4-FFF2-40B4-BE49-F238E27FC236}">
                <a16:creationId xmlns:a16="http://schemas.microsoft.com/office/drawing/2014/main" id="{59ACA79F-7CC7-4345-A5E3-D65748629B4B}"/>
              </a:ext>
            </a:extLst>
          </p:cNvPr>
          <p:cNvSpPr txBox="1"/>
          <p:nvPr/>
        </p:nvSpPr>
        <p:spPr>
          <a:xfrm>
            <a:off x="3405518" y="5569530"/>
            <a:ext cx="4160977" cy="276999"/>
          </a:xfrm>
          <a:prstGeom prst="rect">
            <a:avLst/>
          </a:prstGeom>
          <a:noFill/>
        </p:spPr>
        <p:txBody>
          <a:bodyPr wrap="square" lIns="91440" tIns="45720" rIns="91440" bIns="45720" anchor="t">
            <a:spAutoFit/>
          </a:bodyPr>
          <a:lstStyle/>
          <a:p>
            <a:pPr lvl="2"/>
            <a:endParaRPr lang="pt-BR" sz="1200" b="1" dirty="0">
              <a:latin typeface="Quicksand" pitchFamily="2" charset="77"/>
            </a:endParaRPr>
          </a:p>
        </p:txBody>
      </p:sp>
      <p:grpSp>
        <p:nvGrpSpPr>
          <p:cNvPr id="11" name="Agrupar 10">
            <a:extLst>
              <a:ext uri="{FF2B5EF4-FFF2-40B4-BE49-F238E27FC236}">
                <a16:creationId xmlns:a16="http://schemas.microsoft.com/office/drawing/2014/main" id="{BA4954B2-9308-4EB1-9386-37C85CA23F58}"/>
              </a:ext>
            </a:extLst>
          </p:cNvPr>
          <p:cNvGrpSpPr/>
          <p:nvPr/>
        </p:nvGrpSpPr>
        <p:grpSpPr>
          <a:xfrm>
            <a:off x="4568230" y="3111390"/>
            <a:ext cx="5237921" cy="3787555"/>
            <a:chOff x="4568231" y="3111390"/>
            <a:chExt cx="3989738" cy="3787555"/>
          </a:xfrm>
        </p:grpSpPr>
        <p:sp>
          <p:nvSpPr>
            <p:cNvPr id="47" name="CaixaDeTexto 46">
              <a:extLst>
                <a:ext uri="{FF2B5EF4-FFF2-40B4-BE49-F238E27FC236}">
                  <a16:creationId xmlns:a16="http://schemas.microsoft.com/office/drawing/2014/main" id="{EC0A32F3-3F86-4D0E-983B-81115105D3DF}"/>
                </a:ext>
              </a:extLst>
            </p:cNvPr>
            <p:cNvSpPr txBox="1"/>
            <p:nvPr/>
          </p:nvSpPr>
          <p:spPr>
            <a:xfrm>
              <a:off x="7091120" y="3435538"/>
              <a:ext cx="1466849" cy="461665"/>
            </a:xfrm>
            <a:prstGeom prst="rect">
              <a:avLst/>
            </a:prstGeom>
            <a:noFill/>
          </p:spPr>
          <p:txBody>
            <a:bodyPr wrap="square" rtlCol="0">
              <a:spAutoFit/>
            </a:bodyPr>
            <a:lstStyle/>
            <a:p>
              <a:pPr algn="l"/>
              <a:r>
                <a:rPr lang="pt-BR" sz="1200" dirty="0" err="1">
                  <a:solidFill>
                    <a:srgbClr val="7030A0"/>
                  </a:solidFill>
                  <a:latin typeface="Quicksand" pitchFamily="2" charset="0"/>
                </a:rPr>
                <a:t>StackOverflow</a:t>
              </a:r>
              <a:r>
                <a:rPr lang="pt-BR" sz="1200" dirty="0">
                  <a:solidFill>
                    <a:srgbClr val="7030A0"/>
                  </a:solidFill>
                  <a:latin typeface="Quicksand" pitchFamily="2" charset="0"/>
                </a:rPr>
                <a:t> </a:t>
              </a:r>
              <a:r>
                <a:rPr lang="pt-BR" sz="1200" dirty="0" err="1">
                  <a:solidFill>
                    <a:srgbClr val="7030A0"/>
                  </a:solidFill>
                  <a:latin typeface="Quicksand" pitchFamily="2" charset="0"/>
                </a:rPr>
                <a:t>questions</a:t>
              </a:r>
              <a:endParaRPr lang="pt-BR" sz="1200" dirty="0">
                <a:solidFill>
                  <a:srgbClr val="7030A0"/>
                </a:solidFill>
                <a:latin typeface="Quicksand" pitchFamily="2" charset="0"/>
              </a:endParaRPr>
            </a:p>
          </p:txBody>
        </p:sp>
        <p:grpSp>
          <p:nvGrpSpPr>
            <p:cNvPr id="63" name="Agrupar 62">
              <a:extLst>
                <a:ext uri="{FF2B5EF4-FFF2-40B4-BE49-F238E27FC236}">
                  <a16:creationId xmlns:a16="http://schemas.microsoft.com/office/drawing/2014/main" id="{5DAC419A-09F9-43BC-98FE-1E8B0AEAFE48}"/>
                </a:ext>
              </a:extLst>
            </p:cNvPr>
            <p:cNvGrpSpPr/>
            <p:nvPr/>
          </p:nvGrpSpPr>
          <p:grpSpPr>
            <a:xfrm>
              <a:off x="4604881" y="3111390"/>
              <a:ext cx="3551188" cy="1879294"/>
              <a:chOff x="4645448" y="3319968"/>
              <a:chExt cx="3551188" cy="1879294"/>
            </a:xfrm>
          </p:grpSpPr>
          <p:sp>
            <p:nvSpPr>
              <p:cNvPr id="4" name="CaixaDeTexto 3">
                <a:extLst>
                  <a:ext uri="{FF2B5EF4-FFF2-40B4-BE49-F238E27FC236}">
                    <a16:creationId xmlns:a16="http://schemas.microsoft.com/office/drawing/2014/main" id="{6D5FCA71-A8C6-4EB4-91F5-08936F4A1982}"/>
                  </a:ext>
                </a:extLst>
              </p:cNvPr>
              <p:cNvSpPr txBox="1"/>
              <p:nvPr/>
            </p:nvSpPr>
            <p:spPr>
              <a:xfrm>
                <a:off x="4645448" y="4162424"/>
                <a:ext cx="1664876" cy="1015663"/>
              </a:xfrm>
              <a:prstGeom prst="rect">
                <a:avLst/>
              </a:prstGeom>
              <a:noFill/>
            </p:spPr>
            <p:txBody>
              <a:bodyPr wrap="square" rtlCol="0">
                <a:spAutoFit/>
              </a:bodyPr>
              <a:lstStyle/>
              <a:p>
                <a:pPr algn="l"/>
                <a:r>
                  <a:rPr lang="pt-BR" sz="1200" b="1" dirty="0" err="1">
                    <a:latin typeface="Quicksand" pitchFamily="2" charset="0"/>
                  </a:rPr>
                  <a:t>flutter</a:t>
                </a:r>
                <a:endParaRPr lang="pt-BR" sz="1200" b="1" dirty="0">
                  <a:latin typeface="Quicksand" pitchFamily="2" charset="0"/>
                </a:endParaRPr>
              </a:p>
              <a:p>
                <a:pPr algn="l"/>
                <a:br>
                  <a:rPr lang="pt-BR" sz="1200" dirty="0">
                    <a:latin typeface="Quicksand" pitchFamily="2" charset="0"/>
                  </a:rPr>
                </a:br>
                <a:r>
                  <a:rPr lang="pt-BR" sz="1200" b="1" dirty="0" err="1">
                    <a:latin typeface="Quicksand" pitchFamily="2" charset="0"/>
                  </a:rPr>
                  <a:t>react</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cxnSp>
            <p:nvCxnSpPr>
              <p:cNvPr id="6" name="Conector reto 5">
                <a:extLst>
                  <a:ext uri="{FF2B5EF4-FFF2-40B4-BE49-F238E27FC236}">
                    <a16:creationId xmlns:a16="http://schemas.microsoft.com/office/drawing/2014/main" id="{3AEF4A0A-F7AE-472B-87C0-5B7F241B56D2}"/>
                  </a:ext>
                </a:extLst>
              </p:cNvPr>
              <p:cNvCxnSpPr>
                <a:cxnSpLocks/>
              </p:cNvCxnSpPr>
              <p:nvPr/>
            </p:nvCxnSpPr>
            <p:spPr>
              <a:xfrm flipV="1">
                <a:off x="4752474" y="4498347"/>
                <a:ext cx="1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CE05D504-06C5-4A47-8B71-C83336C70B13}"/>
                  </a:ext>
                </a:extLst>
              </p:cNvPr>
              <p:cNvCxnSpPr>
                <a:cxnSpLocks/>
              </p:cNvCxnSpPr>
              <p:nvPr/>
            </p:nvCxnSpPr>
            <p:spPr>
              <a:xfrm>
                <a:off x="4752474" y="4875504"/>
                <a:ext cx="1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E4A2B8E5-A34A-485E-AB54-855CEBEEBFD6}"/>
                  </a:ext>
                </a:extLst>
              </p:cNvPr>
              <p:cNvCxnSpPr>
                <a:cxnSpLocks/>
              </p:cNvCxnSpPr>
              <p:nvPr/>
            </p:nvCxnSpPr>
            <p:spPr>
              <a:xfrm flipV="1">
                <a:off x="4645448" y="5184566"/>
                <a:ext cx="3551188" cy="14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99E021B-D300-439E-A73C-7E8C9A4955D3}"/>
                  </a:ext>
                </a:extLst>
              </p:cNvPr>
              <p:cNvCxnSpPr>
                <a:cxnSpLocks/>
              </p:cNvCxnSpPr>
              <p:nvPr/>
            </p:nvCxnSpPr>
            <p:spPr>
              <a:xfrm>
                <a:off x="4752474" y="4141249"/>
                <a:ext cx="3444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B9091453-F3CF-404A-8C18-37F54CE5B60D}"/>
                  </a:ext>
                </a:extLst>
              </p:cNvPr>
              <p:cNvCxnSpPr>
                <a:cxnSpLocks/>
              </p:cNvCxnSpPr>
              <p:nvPr/>
            </p:nvCxnSpPr>
            <p:spPr>
              <a:xfrm>
                <a:off x="5975238" y="3591736"/>
                <a:ext cx="222139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9C06DDEA-99C4-41C7-936D-17FB9A9D8BCC}"/>
                  </a:ext>
                </a:extLst>
              </p:cNvPr>
              <p:cNvSpPr txBox="1"/>
              <p:nvPr/>
            </p:nvSpPr>
            <p:spPr>
              <a:xfrm>
                <a:off x="4681533" y="3716552"/>
                <a:ext cx="970137" cy="276999"/>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sp>
            <p:nvSpPr>
              <p:cNvPr id="22" name="CaixaDeTexto 21">
                <a:extLst>
                  <a:ext uri="{FF2B5EF4-FFF2-40B4-BE49-F238E27FC236}">
                    <a16:creationId xmlns:a16="http://schemas.microsoft.com/office/drawing/2014/main" id="{4F1DCB8C-D9B5-4CC1-AF7B-BCEA9FB99F3B}"/>
                  </a:ext>
                </a:extLst>
              </p:cNvPr>
              <p:cNvSpPr txBox="1"/>
              <p:nvPr/>
            </p:nvSpPr>
            <p:spPr>
              <a:xfrm>
                <a:off x="5983257" y="3319968"/>
                <a:ext cx="1999962" cy="276999"/>
              </a:xfrm>
              <a:prstGeom prst="rect">
                <a:avLst/>
              </a:prstGeom>
              <a:noFill/>
            </p:spPr>
            <p:txBody>
              <a:bodyPr wrap="square" rtlCol="0">
                <a:spAutoFit/>
              </a:bodyPr>
              <a:lstStyle/>
              <a:p>
                <a:pPr algn="l"/>
                <a:r>
                  <a:rPr lang="pt-BR" sz="1200" dirty="0">
                    <a:solidFill>
                      <a:srgbClr val="7030A0"/>
                    </a:solidFill>
                    <a:latin typeface="Quicksand" pitchFamily="2" charset="0"/>
                  </a:rPr>
                  <a:t>Tamanho da comunidade</a:t>
                </a:r>
              </a:p>
            </p:txBody>
          </p:sp>
          <p:sp>
            <p:nvSpPr>
              <p:cNvPr id="23" name="CaixaDeTexto 22">
                <a:extLst>
                  <a:ext uri="{FF2B5EF4-FFF2-40B4-BE49-F238E27FC236}">
                    <a16:creationId xmlns:a16="http://schemas.microsoft.com/office/drawing/2014/main" id="{EBDCD3D4-7502-4A29-8BC6-373047BECFDE}"/>
                  </a:ext>
                </a:extLst>
              </p:cNvPr>
              <p:cNvSpPr txBox="1"/>
              <p:nvPr/>
            </p:nvSpPr>
            <p:spPr>
              <a:xfrm>
                <a:off x="5772348" y="3716553"/>
                <a:ext cx="1136717" cy="276999"/>
              </a:xfrm>
              <a:prstGeom prst="rect">
                <a:avLst/>
              </a:prstGeom>
              <a:noFill/>
            </p:spPr>
            <p:txBody>
              <a:bodyPr wrap="square" rtlCol="0">
                <a:spAutoFit/>
              </a:bodyPr>
              <a:lstStyle/>
              <a:p>
                <a:pPr algn="l"/>
                <a:r>
                  <a:rPr lang="pt-BR" sz="1200" dirty="0">
                    <a:solidFill>
                      <a:srgbClr val="7030A0"/>
                    </a:solidFill>
                    <a:latin typeface="Quicksand" pitchFamily="2" charset="0"/>
                  </a:rPr>
                  <a:t># Stars/Forks</a:t>
                </a:r>
              </a:p>
            </p:txBody>
          </p:sp>
          <p:sp>
            <p:nvSpPr>
              <p:cNvPr id="25" name="CaixaDeTexto 24">
                <a:extLst>
                  <a:ext uri="{FF2B5EF4-FFF2-40B4-BE49-F238E27FC236}">
                    <a16:creationId xmlns:a16="http://schemas.microsoft.com/office/drawing/2014/main" id="{A4FB0B59-C8A7-4E1E-B031-939359ADF17B}"/>
                  </a:ext>
                </a:extLst>
              </p:cNvPr>
              <p:cNvSpPr txBox="1"/>
              <p:nvPr/>
            </p:nvSpPr>
            <p:spPr>
              <a:xfrm>
                <a:off x="5942186" y="4188009"/>
                <a:ext cx="1023808" cy="276999"/>
              </a:xfrm>
              <a:prstGeom prst="rect">
                <a:avLst/>
              </a:prstGeom>
              <a:noFill/>
            </p:spPr>
            <p:txBody>
              <a:bodyPr wrap="square">
                <a:spAutoFit/>
              </a:bodyPr>
              <a:lstStyle/>
              <a:p>
                <a:pPr algn="r"/>
                <a:r>
                  <a:rPr lang="pt-BR" sz="1200" dirty="0">
                    <a:latin typeface="Quicksand" pitchFamily="2" charset="77"/>
                  </a:rPr>
                  <a:t>126.000/18.300 </a:t>
                </a:r>
              </a:p>
            </p:txBody>
          </p:sp>
          <p:sp>
            <p:nvSpPr>
              <p:cNvPr id="27" name="CaixaDeTexto 26">
                <a:extLst>
                  <a:ext uri="{FF2B5EF4-FFF2-40B4-BE49-F238E27FC236}">
                    <a16:creationId xmlns:a16="http://schemas.microsoft.com/office/drawing/2014/main" id="{A44E422C-A180-4B48-89BB-0134A169C3EB}"/>
                  </a:ext>
                </a:extLst>
              </p:cNvPr>
              <p:cNvSpPr txBox="1"/>
              <p:nvPr/>
            </p:nvSpPr>
            <p:spPr>
              <a:xfrm>
                <a:off x="5957994" y="4551448"/>
                <a:ext cx="1008000" cy="276999"/>
              </a:xfrm>
              <a:prstGeom prst="rect">
                <a:avLst/>
              </a:prstGeom>
              <a:noFill/>
            </p:spPr>
            <p:txBody>
              <a:bodyPr wrap="square">
                <a:spAutoFit/>
              </a:bodyPr>
              <a:lstStyle/>
              <a:p>
                <a:pPr algn="r"/>
                <a:r>
                  <a:rPr lang="pt-BR" sz="1200" dirty="0">
                    <a:latin typeface="Quicksand" pitchFamily="2" charset="77"/>
                  </a:rPr>
                  <a:t>97.300/21.200 </a:t>
                </a:r>
              </a:p>
            </p:txBody>
          </p:sp>
          <p:sp>
            <p:nvSpPr>
              <p:cNvPr id="30" name="CaixaDeTexto 29">
                <a:extLst>
                  <a:ext uri="{FF2B5EF4-FFF2-40B4-BE49-F238E27FC236}">
                    <a16:creationId xmlns:a16="http://schemas.microsoft.com/office/drawing/2014/main" id="{B164BDC6-BF7D-4F9C-AF09-38978163AE72}"/>
                  </a:ext>
                </a:extLst>
              </p:cNvPr>
              <p:cNvSpPr txBox="1"/>
              <p:nvPr/>
            </p:nvSpPr>
            <p:spPr>
              <a:xfrm>
                <a:off x="5957993" y="4914887"/>
                <a:ext cx="1008001" cy="276999"/>
              </a:xfrm>
              <a:prstGeom prst="rect">
                <a:avLst/>
              </a:prstGeom>
              <a:noFill/>
            </p:spPr>
            <p:txBody>
              <a:bodyPr wrap="square">
                <a:spAutoFit/>
              </a:bodyPr>
              <a:lstStyle/>
              <a:p>
                <a:pPr algn="r"/>
                <a:r>
                  <a:rPr lang="pt-BR" sz="1200" dirty="0">
                    <a:latin typeface="Quicksand" pitchFamily="2" charset="77"/>
                  </a:rPr>
                  <a:t>38.400/4.700 </a:t>
                </a:r>
              </a:p>
            </p:txBody>
          </p:sp>
          <p:cxnSp>
            <p:nvCxnSpPr>
              <p:cNvPr id="53" name="Conector reto 52">
                <a:extLst>
                  <a:ext uri="{FF2B5EF4-FFF2-40B4-BE49-F238E27FC236}">
                    <a16:creationId xmlns:a16="http://schemas.microsoft.com/office/drawing/2014/main" id="{2A9E51A1-902E-43CA-9611-0C4557A9DAC2}"/>
                  </a:ext>
                </a:extLst>
              </p:cNvPr>
              <p:cNvCxnSpPr>
                <a:cxnSpLocks/>
              </p:cNvCxnSpPr>
              <p:nvPr/>
            </p:nvCxnSpPr>
            <p:spPr>
              <a:xfrm flipV="1">
                <a:off x="5942186" y="4495207"/>
                <a:ext cx="1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C650A986-3F0E-46E8-B2C5-60DBA2E2D007}"/>
                  </a:ext>
                </a:extLst>
              </p:cNvPr>
              <p:cNvCxnSpPr>
                <a:cxnSpLocks/>
              </p:cNvCxnSpPr>
              <p:nvPr/>
            </p:nvCxnSpPr>
            <p:spPr>
              <a:xfrm flipV="1">
                <a:off x="5958683" y="4858717"/>
                <a:ext cx="1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to 54">
                <a:extLst>
                  <a:ext uri="{FF2B5EF4-FFF2-40B4-BE49-F238E27FC236}">
                    <a16:creationId xmlns:a16="http://schemas.microsoft.com/office/drawing/2014/main" id="{C8D7B338-4BF7-422E-B4F6-93190830659B}"/>
                  </a:ext>
                </a:extLst>
              </p:cNvPr>
              <p:cNvCxnSpPr>
                <a:cxnSpLocks/>
              </p:cNvCxnSpPr>
              <p:nvPr/>
            </p:nvCxnSpPr>
            <p:spPr>
              <a:xfrm flipV="1">
                <a:off x="7188636" y="4495207"/>
                <a:ext cx="10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id="{E610D5E6-15F0-4C8C-BF9B-3D17313394A5}"/>
                  </a:ext>
                </a:extLst>
              </p:cNvPr>
              <p:cNvCxnSpPr>
                <a:cxnSpLocks/>
              </p:cNvCxnSpPr>
              <p:nvPr/>
            </p:nvCxnSpPr>
            <p:spPr>
              <a:xfrm flipV="1">
                <a:off x="7188636" y="4858717"/>
                <a:ext cx="10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CaixaDeTexto 56">
                <a:extLst>
                  <a:ext uri="{FF2B5EF4-FFF2-40B4-BE49-F238E27FC236}">
                    <a16:creationId xmlns:a16="http://schemas.microsoft.com/office/drawing/2014/main" id="{23D3CE9D-4339-4D54-8035-DD64D552D74A}"/>
                  </a:ext>
                </a:extLst>
              </p:cNvPr>
              <p:cNvSpPr txBox="1"/>
              <p:nvPr/>
            </p:nvSpPr>
            <p:spPr>
              <a:xfrm>
                <a:off x="7406870" y="4168951"/>
                <a:ext cx="623843" cy="276999"/>
              </a:xfrm>
              <a:prstGeom prst="rect">
                <a:avLst/>
              </a:prstGeom>
              <a:noFill/>
            </p:spPr>
            <p:txBody>
              <a:bodyPr wrap="square">
                <a:spAutoFit/>
              </a:bodyPr>
              <a:lstStyle/>
              <a:p>
                <a:pPr algn="r"/>
                <a:r>
                  <a:rPr lang="pt-BR" sz="1200" dirty="0">
                    <a:latin typeface="Quicksand" pitchFamily="2" charset="77"/>
                  </a:rPr>
                  <a:t>97.696</a:t>
                </a:r>
              </a:p>
            </p:txBody>
          </p:sp>
          <p:sp>
            <p:nvSpPr>
              <p:cNvPr id="58" name="CaixaDeTexto 57">
                <a:extLst>
                  <a:ext uri="{FF2B5EF4-FFF2-40B4-BE49-F238E27FC236}">
                    <a16:creationId xmlns:a16="http://schemas.microsoft.com/office/drawing/2014/main" id="{353067C1-9700-4916-BD8F-69A8E27A484A}"/>
                  </a:ext>
                </a:extLst>
              </p:cNvPr>
              <p:cNvSpPr txBox="1"/>
              <p:nvPr/>
            </p:nvSpPr>
            <p:spPr>
              <a:xfrm>
                <a:off x="7299033" y="4520477"/>
                <a:ext cx="731680" cy="276999"/>
              </a:xfrm>
              <a:prstGeom prst="rect">
                <a:avLst/>
              </a:prstGeom>
              <a:noFill/>
            </p:spPr>
            <p:txBody>
              <a:bodyPr wrap="square">
                <a:spAutoFit/>
              </a:bodyPr>
              <a:lstStyle/>
              <a:p>
                <a:pPr algn="r"/>
                <a:r>
                  <a:rPr lang="pt-BR" sz="1200" dirty="0">
                    <a:latin typeface="Quicksand" pitchFamily="2" charset="77"/>
                  </a:rPr>
                  <a:t>104.070</a:t>
                </a:r>
              </a:p>
            </p:txBody>
          </p:sp>
          <p:sp>
            <p:nvSpPr>
              <p:cNvPr id="59" name="CaixaDeTexto 58">
                <a:extLst>
                  <a:ext uri="{FF2B5EF4-FFF2-40B4-BE49-F238E27FC236}">
                    <a16:creationId xmlns:a16="http://schemas.microsoft.com/office/drawing/2014/main" id="{FBAC95D4-C75C-40E2-9476-67816BCE2BA7}"/>
                  </a:ext>
                </a:extLst>
              </p:cNvPr>
              <p:cNvSpPr txBox="1"/>
              <p:nvPr/>
            </p:nvSpPr>
            <p:spPr>
              <a:xfrm>
                <a:off x="7413611" y="4894282"/>
                <a:ext cx="617102" cy="276999"/>
              </a:xfrm>
              <a:prstGeom prst="rect">
                <a:avLst/>
              </a:prstGeom>
              <a:noFill/>
            </p:spPr>
            <p:txBody>
              <a:bodyPr wrap="square">
                <a:spAutoFit/>
              </a:bodyPr>
              <a:lstStyle/>
              <a:p>
                <a:pPr algn="r"/>
                <a:r>
                  <a:rPr lang="pt-BR" sz="1200" dirty="0">
                    <a:latin typeface="Quicksand" pitchFamily="2" charset="77"/>
                  </a:rPr>
                  <a:t>61.325</a:t>
                </a:r>
              </a:p>
            </p:txBody>
          </p:sp>
        </p:grpSp>
        <p:grpSp>
          <p:nvGrpSpPr>
            <p:cNvPr id="69" name="Agrupar 68">
              <a:extLst>
                <a:ext uri="{FF2B5EF4-FFF2-40B4-BE49-F238E27FC236}">
                  <a16:creationId xmlns:a16="http://schemas.microsoft.com/office/drawing/2014/main" id="{7FCEBE66-2014-49A9-B7B1-392F62081C78}"/>
                </a:ext>
              </a:extLst>
            </p:cNvPr>
            <p:cNvGrpSpPr/>
            <p:nvPr/>
          </p:nvGrpSpPr>
          <p:grpSpPr>
            <a:xfrm>
              <a:off x="4568231" y="5587280"/>
              <a:ext cx="3593408" cy="1311665"/>
              <a:chOff x="4506922" y="5219113"/>
              <a:chExt cx="3593408" cy="1311665"/>
            </a:xfrm>
          </p:grpSpPr>
          <p:sp>
            <p:nvSpPr>
              <p:cNvPr id="65" name="CaixaDeTexto 64">
                <a:extLst>
                  <a:ext uri="{FF2B5EF4-FFF2-40B4-BE49-F238E27FC236}">
                    <a16:creationId xmlns:a16="http://schemas.microsoft.com/office/drawing/2014/main" id="{A2842CDC-1108-406E-8BDB-A7C58AFC0BD1}"/>
                  </a:ext>
                </a:extLst>
              </p:cNvPr>
              <p:cNvSpPr txBox="1"/>
              <p:nvPr/>
            </p:nvSpPr>
            <p:spPr>
              <a:xfrm>
                <a:off x="4506922" y="5219113"/>
                <a:ext cx="2871536" cy="276999"/>
              </a:xfrm>
              <a:prstGeom prst="rect">
                <a:avLst/>
              </a:prstGeom>
              <a:noFill/>
            </p:spPr>
            <p:txBody>
              <a:bodyPr wrap="square">
                <a:spAutoFit/>
              </a:bodyPr>
              <a:lstStyle/>
              <a:p>
                <a:pPr marL="0" lvl="2"/>
                <a:r>
                  <a:rPr lang="pt-BR" sz="1200" dirty="0">
                    <a:solidFill>
                      <a:srgbClr val="7030A0"/>
                    </a:solidFill>
                    <a:latin typeface="Quicksand" pitchFamily="2" charset="0"/>
                  </a:rPr>
                  <a:t>Adoção de grandes empresas</a:t>
                </a:r>
              </a:p>
            </p:txBody>
          </p:sp>
          <p:cxnSp>
            <p:nvCxnSpPr>
              <p:cNvPr id="66" name="Conector reto 65">
                <a:extLst>
                  <a:ext uri="{FF2B5EF4-FFF2-40B4-BE49-F238E27FC236}">
                    <a16:creationId xmlns:a16="http://schemas.microsoft.com/office/drawing/2014/main" id="{8DA29D7C-5AAA-4737-8A00-302647254229}"/>
                  </a:ext>
                </a:extLst>
              </p:cNvPr>
              <p:cNvCxnSpPr>
                <a:cxnSpLocks/>
              </p:cNvCxnSpPr>
              <p:nvPr/>
            </p:nvCxnSpPr>
            <p:spPr>
              <a:xfrm>
                <a:off x="4550730" y="5496112"/>
                <a:ext cx="354960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CaixaDeTexto 67">
                <a:extLst>
                  <a:ext uri="{FF2B5EF4-FFF2-40B4-BE49-F238E27FC236}">
                    <a16:creationId xmlns:a16="http://schemas.microsoft.com/office/drawing/2014/main" id="{BC242BAA-C501-4390-896F-0630D50CB1E0}"/>
                  </a:ext>
                </a:extLst>
              </p:cNvPr>
              <p:cNvSpPr txBox="1"/>
              <p:nvPr/>
            </p:nvSpPr>
            <p:spPr>
              <a:xfrm>
                <a:off x="4506922" y="5607448"/>
                <a:ext cx="3587838" cy="923330"/>
              </a:xfrm>
              <a:prstGeom prst="rect">
                <a:avLst/>
              </a:prstGeom>
              <a:noFill/>
            </p:spPr>
            <p:txBody>
              <a:bodyPr wrap="square" rtlCol="0">
                <a:spAutoFit/>
              </a:bodyPr>
              <a:lstStyle/>
              <a:p>
                <a:pPr algn="l"/>
                <a:r>
                  <a:rPr lang="en-US" sz="1200" b="1" dirty="0">
                    <a:latin typeface="Quicksand" pitchFamily="2" charset="0"/>
                  </a:rPr>
                  <a:t>flutter</a:t>
                </a:r>
                <a:r>
                  <a:rPr lang="en-US" sz="1200" dirty="0">
                    <a:latin typeface="Quicksand" pitchFamily="2" charset="0"/>
                  </a:rPr>
                  <a:t> – </a:t>
                </a:r>
                <a:r>
                  <a:rPr lang="en-US" sz="1200" dirty="0" err="1">
                    <a:latin typeface="Quicksand" pitchFamily="2" charset="0"/>
                  </a:rPr>
                  <a:t>NuBank</a:t>
                </a:r>
                <a:r>
                  <a:rPr lang="en-US" sz="1200" dirty="0">
                    <a:latin typeface="Quicksand" pitchFamily="2" charset="0"/>
                  </a:rPr>
                  <a:t>, </a:t>
                </a:r>
                <a:r>
                  <a:rPr lang="en-US" sz="1200" dirty="0" err="1">
                    <a:latin typeface="Quicksand" pitchFamily="2" charset="0"/>
                  </a:rPr>
                  <a:t>Ifood</a:t>
                </a:r>
                <a:r>
                  <a:rPr lang="en-US" sz="1200" dirty="0">
                    <a:latin typeface="Quicksand" pitchFamily="2" charset="0"/>
                  </a:rPr>
                  <a:t>, Banco Bs2, Globo</a:t>
                </a:r>
                <a:br>
                  <a:rPr lang="en-US" sz="1200" dirty="0">
                    <a:latin typeface="Quicksand" pitchFamily="2" charset="0"/>
                  </a:rPr>
                </a:br>
                <a:r>
                  <a:rPr lang="en-US" sz="1200" b="1" dirty="0">
                    <a:latin typeface="Quicksand" pitchFamily="2" charset="0"/>
                  </a:rPr>
                  <a:t>react native </a:t>
                </a:r>
                <a:r>
                  <a:rPr lang="en-US" sz="1200" dirty="0">
                    <a:latin typeface="Quicksand" pitchFamily="2" charset="0"/>
                  </a:rPr>
                  <a:t>– Walmart, Airbnb, </a:t>
                </a:r>
                <a:r>
                  <a:rPr lang="en-US" sz="1200" dirty="0" err="1">
                    <a:latin typeface="Quicksand" pitchFamily="2" charset="0"/>
                  </a:rPr>
                  <a:t>UbearEats</a:t>
                </a:r>
                <a:endParaRPr lang="en-US" sz="1200" dirty="0">
                  <a:latin typeface="Quicksand" pitchFamily="2" charset="0"/>
                </a:endParaRPr>
              </a:p>
              <a:p>
                <a:pPr algn="l"/>
                <a:r>
                  <a:rPr lang="en-US" sz="1200" b="1" dirty="0" err="1">
                    <a:latin typeface="Quicksand" pitchFamily="2" charset="0"/>
                  </a:rPr>
                  <a:t>kotlin</a:t>
                </a:r>
                <a:r>
                  <a:rPr lang="en-US" sz="1200" b="1" dirty="0">
                    <a:latin typeface="Quicksand" pitchFamily="2" charset="0"/>
                  </a:rPr>
                  <a:t> native </a:t>
                </a:r>
                <a:r>
                  <a:rPr lang="en-US" sz="1200" dirty="0">
                    <a:latin typeface="Quicksand" pitchFamily="2" charset="0"/>
                  </a:rPr>
                  <a:t>– Netflix (</a:t>
                </a:r>
                <a:r>
                  <a:rPr lang="pt-BR" sz="1200" dirty="0" err="1">
                    <a:latin typeface="Quicksand" pitchFamily="2" charset="0"/>
                  </a:rPr>
                  <a:t>Prodicle</a:t>
                </a:r>
                <a:r>
                  <a:rPr lang="pt-BR" sz="1200" b="0" i="0" dirty="0">
                    <a:solidFill>
                      <a:srgbClr val="292929"/>
                    </a:solidFill>
                    <a:effectLst/>
                    <a:latin typeface="charter"/>
                  </a:rPr>
                  <a:t> ), </a:t>
                </a:r>
                <a:r>
                  <a:rPr lang="pt-BR" sz="1200" dirty="0">
                    <a:latin typeface="Quicksand" pitchFamily="2" charset="0"/>
                  </a:rPr>
                  <a:t>Leroy Merlin</a:t>
                </a:r>
                <a:endParaRPr lang="en-US" sz="1200" dirty="0">
                  <a:latin typeface="Quicksand" pitchFamily="2" charset="0"/>
                </a:endParaRPr>
              </a:p>
              <a:p>
                <a:pPr algn="l"/>
                <a:endParaRPr lang="pt-BR" dirty="0" err="1">
                  <a:latin typeface="Quicksand" pitchFamily="2" charset="0"/>
                </a:endParaRPr>
              </a:p>
            </p:txBody>
          </p:sp>
        </p:grpSp>
      </p:grpSp>
      <p:sp>
        <p:nvSpPr>
          <p:cNvPr id="7" name="Título 6">
            <a:extLst>
              <a:ext uri="{FF2B5EF4-FFF2-40B4-BE49-F238E27FC236}">
                <a16:creationId xmlns:a16="http://schemas.microsoft.com/office/drawing/2014/main" id="{E0F1C7FD-8B9F-4EB9-B189-E7A0985FBD58}"/>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10" name="Subtítulo 9">
            <a:extLst>
              <a:ext uri="{FF2B5EF4-FFF2-40B4-BE49-F238E27FC236}">
                <a16:creationId xmlns:a16="http://schemas.microsoft.com/office/drawing/2014/main" id="{041F0DCE-25C2-4DAD-9920-64F0A2BBE568}"/>
              </a:ext>
            </a:extLst>
          </p:cNvPr>
          <p:cNvSpPr>
            <a:spLocks noGrp="1"/>
          </p:cNvSpPr>
          <p:nvPr>
            <p:ph type="subTitle" idx="1"/>
          </p:nvPr>
        </p:nvSpPr>
        <p:spPr/>
        <p:txBody>
          <a:bodyPr>
            <a:normAutofit fontScale="92500" lnSpcReduction="20000"/>
          </a:bodyPr>
          <a:lstStyle/>
          <a:p>
            <a:r>
              <a:rPr lang="pt-BR" dirty="0"/>
              <a:t>Viabilidade a longo prazo (1/4)</a:t>
            </a:r>
          </a:p>
        </p:txBody>
      </p:sp>
    </p:spTree>
    <p:extLst>
      <p:ext uri="{BB962C8B-B14F-4D97-AF65-F5344CB8AC3E}">
        <p14:creationId xmlns:p14="http://schemas.microsoft.com/office/powerpoint/2010/main" val="14997695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pic>
        <p:nvPicPr>
          <p:cNvPr id="5" name="Imagem 4" descr="Gráfico, Gráfico de barras&#10;&#10;Descrição gerada automaticamente">
            <a:extLst>
              <a:ext uri="{FF2B5EF4-FFF2-40B4-BE49-F238E27FC236}">
                <a16:creationId xmlns:a16="http://schemas.microsoft.com/office/drawing/2014/main" id="{EA66E209-354A-4492-BF6F-D9146E69F46F}"/>
              </a:ext>
            </a:extLst>
          </p:cNvPr>
          <p:cNvPicPr>
            <a:picLocks noChangeAspect="1"/>
          </p:cNvPicPr>
          <p:nvPr/>
        </p:nvPicPr>
        <p:blipFill>
          <a:blip r:embed="rId4"/>
          <a:stretch>
            <a:fillRect/>
          </a:stretch>
        </p:blipFill>
        <p:spPr>
          <a:xfrm>
            <a:off x="1097768" y="2851451"/>
            <a:ext cx="5854447" cy="3456530"/>
          </a:xfrm>
          <a:prstGeom prst="rect">
            <a:avLst/>
          </a:prstGeom>
        </p:spPr>
      </p:pic>
      <p:sp>
        <p:nvSpPr>
          <p:cNvPr id="7" name="CaixaDeTexto 6">
            <a:extLst>
              <a:ext uri="{FF2B5EF4-FFF2-40B4-BE49-F238E27FC236}">
                <a16:creationId xmlns:a16="http://schemas.microsoft.com/office/drawing/2014/main" id="{54C6D8C7-A9A4-456F-B82A-3DA9C0BF595B}"/>
              </a:ext>
            </a:extLst>
          </p:cNvPr>
          <p:cNvSpPr txBox="1"/>
          <p:nvPr/>
        </p:nvSpPr>
        <p:spPr>
          <a:xfrm>
            <a:off x="5488141" y="6152772"/>
            <a:ext cx="1430200" cy="230832"/>
          </a:xfrm>
          <a:prstGeom prst="rect">
            <a:avLst/>
          </a:prstGeom>
          <a:noFill/>
        </p:spPr>
        <p:txBody>
          <a:bodyPr wrap="none" rtlCol="0">
            <a:spAutoFit/>
          </a:bodyPr>
          <a:lstStyle/>
          <a:p>
            <a:pPr algn="l"/>
            <a:r>
              <a:rPr lang="pt-BR" sz="900" b="0" i="0" dirty="0" err="1">
                <a:solidFill>
                  <a:srgbClr val="455F7C"/>
                </a:solidFill>
                <a:effectLst/>
                <a:latin typeface="Open Sans" panose="020B0606030504020204" pitchFamily="34" charset="0"/>
              </a:rPr>
              <a:t>Source</a:t>
            </a:r>
            <a:r>
              <a:rPr lang="pt-BR" sz="900" b="0" i="0" dirty="0">
                <a:solidFill>
                  <a:srgbClr val="455F7C"/>
                </a:solidFill>
                <a:effectLst/>
                <a:latin typeface="Open Sans" panose="020B0606030504020204" pitchFamily="34" charset="0"/>
              </a:rPr>
              <a:t>: © </a:t>
            </a:r>
            <a:r>
              <a:rPr lang="pt-BR" sz="900" b="0" i="0" dirty="0" err="1">
                <a:solidFill>
                  <a:srgbClr val="455F7C"/>
                </a:solidFill>
                <a:effectLst/>
                <a:latin typeface="Open Sans" panose="020B0606030504020204" pitchFamily="34" charset="0"/>
              </a:rPr>
              <a:t>Statista</a:t>
            </a:r>
            <a:r>
              <a:rPr lang="pt-BR" sz="900" b="0" i="0" dirty="0">
                <a:solidFill>
                  <a:srgbClr val="455F7C"/>
                </a:solidFill>
                <a:effectLst/>
                <a:latin typeface="Open Sans" panose="020B0606030504020204" pitchFamily="34" charset="0"/>
              </a:rPr>
              <a:t> 2021</a:t>
            </a:r>
            <a:endParaRPr lang="pt-BR" sz="900" dirty="0">
              <a:latin typeface="Quicksand" pitchFamily="2" charset="0"/>
            </a:endParaRPr>
          </a:p>
        </p:txBody>
      </p:sp>
      <p:sp>
        <p:nvSpPr>
          <p:cNvPr id="10" name="CaixaDeTexto 9">
            <a:extLst>
              <a:ext uri="{FF2B5EF4-FFF2-40B4-BE49-F238E27FC236}">
                <a16:creationId xmlns:a16="http://schemas.microsoft.com/office/drawing/2014/main" id="{9AC9CCE6-ED8A-478F-8543-ECCC757ADB59}"/>
              </a:ext>
            </a:extLst>
          </p:cNvPr>
          <p:cNvSpPr txBox="1"/>
          <p:nvPr/>
        </p:nvSpPr>
        <p:spPr>
          <a:xfrm>
            <a:off x="671442" y="1364362"/>
            <a:ext cx="8273845" cy="646331"/>
          </a:xfrm>
          <a:prstGeom prst="rect">
            <a:avLst/>
          </a:prstGeom>
          <a:noFill/>
        </p:spPr>
        <p:txBody>
          <a:bodyPr wrap="square" rtlCol="0">
            <a:spAutoFit/>
          </a:bodyPr>
          <a:lstStyle/>
          <a:p>
            <a:r>
              <a:rPr lang="pt-BR" sz="1200" dirty="0" err="1">
                <a:latin typeface="Quicksand" pitchFamily="2" charset="0"/>
              </a:rPr>
              <a:t>Flutter</a:t>
            </a:r>
            <a:r>
              <a:rPr lang="pt-BR" sz="1200" dirty="0">
                <a:latin typeface="Quicksand" pitchFamily="2" charset="0"/>
              </a:rPr>
              <a:t> é a plataforma </a:t>
            </a:r>
            <a:r>
              <a:rPr lang="pt-BR" sz="1200" dirty="0" err="1">
                <a:latin typeface="Quicksand" pitchFamily="2" charset="0"/>
              </a:rPr>
              <a:t>cross</a:t>
            </a:r>
            <a:r>
              <a:rPr lang="pt-BR" sz="1200" dirty="0">
                <a:latin typeface="Quicksand" pitchFamily="2" charset="0"/>
              </a:rPr>
              <a:t> mais popular usada por  desenvolvedores globais, de acordo com uma pesquisa de  desenvolvedores de 2021 pela </a:t>
            </a:r>
            <a:r>
              <a:rPr lang="pt-BR" sz="1200" dirty="0" err="1">
                <a:latin typeface="Quicksand" pitchFamily="2" charset="0"/>
              </a:rPr>
              <a:t>Satista</a:t>
            </a:r>
            <a:r>
              <a:rPr lang="pt-BR" sz="1200" dirty="0">
                <a:latin typeface="Quicksand" pitchFamily="2" charset="0"/>
              </a:rPr>
              <a:t>. Nela, 42% dos desenvolvedores de software  usaram o </a:t>
            </a:r>
            <a:r>
              <a:rPr lang="pt-BR" sz="1200" dirty="0" err="1">
                <a:latin typeface="Quicksand" pitchFamily="2" charset="0"/>
              </a:rPr>
              <a:t>Flutter</a:t>
            </a:r>
            <a:r>
              <a:rPr lang="pt-BR" sz="1200" dirty="0">
                <a:latin typeface="Quicksand" pitchFamily="2" charset="0"/>
              </a:rPr>
              <a:t>.  A segunda plataforma </a:t>
            </a:r>
            <a:r>
              <a:rPr lang="pt-BR" sz="1200" dirty="0" err="1">
                <a:latin typeface="Quicksand" pitchFamily="2" charset="0"/>
              </a:rPr>
              <a:t>cross</a:t>
            </a:r>
            <a:r>
              <a:rPr lang="pt-BR" sz="1200" dirty="0">
                <a:latin typeface="Quicksand" pitchFamily="2" charset="0"/>
              </a:rPr>
              <a:t> mais popular entre os desenvolvedores foi </a:t>
            </a:r>
            <a:r>
              <a:rPr lang="pt-BR" sz="1200" dirty="0" err="1">
                <a:latin typeface="Quicksand" pitchFamily="2" charset="0"/>
              </a:rPr>
              <a:t>React</a:t>
            </a:r>
            <a:r>
              <a:rPr lang="pt-BR" sz="1200" dirty="0">
                <a:latin typeface="Quicksand" pitchFamily="2" charset="0"/>
              </a:rPr>
              <a:t> </a:t>
            </a:r>
            <a:r>
              <a:rPr lang="pt-BR" sz="1200" dirty="0" err="1">
                <a:latin typeface="Quicksand" pitchFamily="2" charset="0"/>
              </a:rPr>
              <a:t>Native</a:t>
            </a:r>
            <a:r>
              <a:rPr lang="pt-BR" sz="1200" dirty="0">
                <a:latin typeface="Quicksand" pitchFamily="2" charset="0"/>
              </a:rPr>
              <a:t>.</a:t>
            </a:r>
          </a:p>
        </p:txBody>
      </p:sp>
      <p:sp>
        <p:nvSpPr>
          <p:cNvPr id="2" name="Título 1">
            <a:extLst>
              <a:ext uri="{FF2B5EF4-FFF2-40B4-BE49-F238E27FC236}">
                <a16:creationId xmlns:a16="http://schemas.microsoft.com/office/drawing/2014/main" id="{FD2E242B-802A-4C7E-81F9-F7659B6102C1}"/>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3" name="Subtítulo 2">
            <a:extLst>
              <a:ext uri="{FF2B5EF4-FFF2-40B4-BE49-F238E27FC236}">
                <a16:creationId xmlns:a16="http://schemas.microsoft.com/office/drawing/2014/main" id="{B0BD7E4E-FCB3-4FC8-9B2A-AB5DA655CC4C}"/>
              </a:ext>
            </a:extLst>
          </p:cNvPr>
          <p:cNvSpPr>
            <a:spLocks noGrp="1"/>
          </p:cNvSpPr>
          <p:nvPr>
            <p:ph type="subTitle" idx="1"/>
          </p:nvPr>
        </p:nvSpPr>
        <p:spPr/>
        <p:txBody>
          <a:bodyPr>
            <a:normAutofit fontScale="92500" lnSpcReduction="20000"/>
          </a:bodyPr>
          <a:lstStyle/>
          <a:p>
            <a:r>
              <a:rPr lang="pt-BR" dirty="0"/>
              <a:t>Viabilidade a longo prazo (2/4) </a:t>
            </a:r>
          </a:p>
        </p:txBody>
      </p:sp>
    </p:spTree>
    <p:extLst>
      <p:ext uri="{BB962C8B-B14F-4D97-AF65-F5344CB8AC3E}">
        <p14:creationId xmlns:p14="http://schemas.microsoft.com/office/powerpoint/2010/main" val="6541986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8825" y="2695575"/>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0" name="CaixaDeTexto 9">
            <a:extLst>
              <a:ext uri="{FF2B5EF4-FFF2-40B4-BE49-F238E27FC236}">
                <a16:creationId xmlns:a16="http://schemas.microsoft.com/office/drawing/2014/main" id="{9AC9CCE6-ED8A-478F-8543-ECCC757ADB59}"/>
              </a:ext>
            </a:extLst>
          </p:cNvPr>
          <p:cNvSpPr txBox="1"/>
          <p:nvPr/>
        </p:nvSpPr>
        <p:spPr>
          <a:xfrm>
            <a:off x="764111" y="1424496"/>
            <a:ext cx="8273845" cy="830997"/>
          </a:xfrm>
          <a:prstGeom prst="rect">
            <a:avLst/>
          </a:prstGeom>
          <a:noFill/>
        </p:spPr>
        <p:txBody>
          <a:bodyPr wrap="square" rtlCol="0">
            <a:spAutoFit/>
          </a:bodyPr>
          <a:lstStyle/>
          <a:p>
            <a:pPr algn="just"/>
            <a:r>
              <a:rPr lang="pt-BR" sz="1200" b="1" dirty="0" err="1">
                <a:latin typeface="Quicksand" pitchFamily="2" charset="0"/>
              </a:rPr>
              <a:t>Stackoverflow</a:t>
            </a:r>
            <a:r>
              <a:rPr lang="pt-BR" sz="1200" b="1" dirty="0">
                <a:latin typeface="Quicksand" pitchFamily="2" charset="0"/>
              </a:rPr>
              <a:t> 2020 </a:t>
            </a:r>
            <a:r>
              <a:rPr lang="pt-BR" sz="1200" b="1" dirty="0" err="1">
                <a:latin typeface="Quicksand" pitchFamily="2" charset="0"/>
              </a:rPr>
              <a:t>Survey</a:t>
            </a:r>
            <a:r>
              <a:rPr lang="pt-BR" sz="1200" b="1" dirty="0">
                <a:latin typeface="Quicksand" pitchFamily="2" charset="0"/>
              </a:rPr>
              <a:t> </a:t>
            </a:r>
            <a:r>
              <a:rPr lang="pt-BR" sz="1200" dirty="0">
                <a:latin typeface="Quicksand" pitchFamily="2" charset="0"/>
              </a:rPr>
              <a:t>-</a:t>
            </a:r>
            <a:r>
              <a:rPr lang="pt-BR" sz="1200" b="1" dirty="0">
                <a:latin typeface="Quicksand" pitchFamily="2" charset="0"/>
              </a:rPr>
              <a:t> </a:t>
            </a:r>
            <a:r>
              <a:rPr lang="pt-BR" sz="1200" dirty="0">
                <a:latin typeface="Quicksand" pitchFamily="2" charset="0"/>
              </a:rPr>
              <a:t>Categoria: Frameworks, </a:t>
            </a:r>
            <a:r>
              <a:rPr lang="pt-BR" sz="1200" dirty="0" err="1">
                <a:latin typeface="Quicksand" pitchFamily="2" charset="0"/>
              </a:rPr>
              <a:t>Libraries</a:t>
            </a:r>
            <a:r>
              <a:rPr lang="pt-BR" sz="1200" dirty="0">
                <a:latin typeface="Quicksand" pitchFamily="2" charset="0"/>
              </a:rPr>
              <a:t>, </a:t>
            </a:r>
            <a:r>
              <a:rPr lang="pt-BR" sz="1200" dirty="0" err="1">
                <a:latin typeface="Quicksand" pitchFamily="2" charset="0"/>
              </a:rPr>
              <a:t>and</a:t>
            </a:r>
            <a:r>
              <a:rPr lang="pt-BR" sz="1200" dirty="0">
                <a:latin typeface="Quicksand" pitchFamily="2" charset="0"/>
              </a:rPr>
              <a:t> Tools</a:t>
            </a:r>
          </a:p>
          <a:p>
            <a:pPr algn="just"/>
            <a:endParaRPr lang="pt-BR" sz="1200" dirty="0">
              <a:latin typeface="Quicksand" pitchFamily="2" charset="0"/>
            </a:endParaRPr>
          </a:p>
          <a:p>
            <a:pPr algn="just"/>
            <a:r>
              <a:rPr lang="pt-BR" sz="1200" dirty="0">
                <a:latin typeface="Quicksand" pitchFamily="2" charset="0"/>
              </a:rPr>
              <a:t>Em fevereiro de 2020, quase 65.000 desenvolvedores responderam a uma pesquisa sobre como aprendem e sobem de nível,  quais  ferramentas estão usando e o que desejam.</a:t>
            </a:r>
          </a:p>
        </p:txBody>
      </p:sp>
      <p:grpSp>
        <p:nvGrpSpPr>
          <p:cNvPr id="4" name="Agrupar 3">
            <a:extLst>
              <a:ext uri="{FF2B5EF4-FFF2-40B4-BE49-F238E27FC236}">
                <a16:creationId xmlns:a16="http://schemas.microsoft.com/office/drawing/2014/main" id="{D41908A8-E6FA-4D57-B73E-2CB850A6B5C3}"/>
              </a:ext>
            </a:extLst>
          </p:cNvPr>
          <p:cNvGrpSpPr/>
          <p:nvPr/>
        </p:nvGrpSpPr>
        <p:grpSpPr>
          <a:xfrm>
            <a:off x="1584067" y="2621567"/>
            <a:ext cx="5686887" cy="3852986"/>
            <a:chOff x="1585116" y="2322349"/>
            <a:chExt cx="4511932" cy="3376783"/>
          </a:xfrm>
        </p:grpSpPr>
        <p:pic>
          <p:nvPicPr>
            <p:cNvPr id="3" name="Imagem 2" descr="Padrão do plano de fundo&#10;&#10;Descrição gerada automaticamente">
              <a:extLst>
                <a:ext uri="{FF2B5EF4-FFF2-40B4-BE49-F238E27FC236}">
                  <a16:creationId xmlns:a16="http://schemas.microsoft.com/office/drawing/2014/main" id="{FF0BAEEB-ECB5-4B6D-B069-0548A88B8E37}"/>
                </a:ext>
              </a:extLst>
            </p:cNvPr>
            <p:cNvPicPr>
              <a:picLocks noChangeAspect="1"/>
            </p:cNvPicPr>
            <p:nvPr/>
          </p:nvPicPr>
          <p:blipFill>
            <a:blip r:embed="rId5"/>
            <a:stretch>
              <a:fillRect/>
            </a:stretch>
          </p:blipFill>
          <p:spPr>
            <a:xfrm>
              <a:off x="1585116" y="2322349"/>
              <a:ext cx="4511932" cy="3091401"/>
            </a:xfrm>
            <a:prstGeom prst="rect">
              <a:avLst/>
            </a:prstGeom>
          </p:spPr>
        </p:pic>
        <p:sp>
          <p:nvSpPr>
            <p:cNvPr id="15" name="CaixaDeTexto 14">
              <a:extLst>
                <a:ext uri="{FF2B5EF4-FFF2-40B4-BE49-F238E27FC236}">
                  <a16:creationId xmlns:a16="http://schemas.microsoft.com/office/drawing/2014/main" id="{52A40839-02A8-4E8E-A19C-D5F069661A6C}"/>
                </a:ext>
              </a:extLst>
            </p:cNvPr>
            <p:cNvSpPr txBox="1"/>
            <p:nvPr/>
          </p:nvSpPr>
          <p:spPr>
            <a:xfrm>
              <a:off x="5008831" y="5492677"/>
              <a:ext cx="1088217" cy="206455"/>
            </a:xfrm>
            <a:prstGeom prst="rect">
              <a:avLst/>
            </a:prstGeom>
            <a:noFill/>
          </p:spPr>
          <p:txBody>
            <a:bodyPr wrap="square" rtlCol="0">
              <a:spAutoFit/>
            </a:bodyPr>
            <a:lstStyle/>
            <a:p>
              <a:pPr algn="l"/>
              <a:r>
                <a:rPr lang="pt-BR" sz="900" b="0" i="0" dirty="0" err="1">
                  <a:solidFill>
                    <a:srgbClr val="455F7C"/>
                  </a:solidFill>
                  <a:effectLst/>
                  <a:latin typeface="Open Sans" panose="020B0606030504020204" pitchFamily="34" charset="0"/>
                </a:rPr>
                <a:t>Source</a:t>
              </a:r>
              <a:r>
                <a:rPr lang="pt-BR" sz="900" b="0" i="0" dirty="0">
                  <a:solidFill>
                    <a:srgbClr val="455F7C"/>
                  </a:solidFill>
                  <a:effectLst/>
                  <a:latin typeface="Open Sans" panose="020B0606030504020204" pitchFamily="34" charset="0"/>
                </a:rPr>
                <a:t>: </a:t>
              </a:r>
              <a:r>
                <a:rPr lang="pt-BR" sz="900" b="0" i="0" dirty="0" err="1">
                  <a:solidFill>
                    <a:srgbClr val="455F7C"/>
                  </a:solidFill>
                  <a:effectLst/>
                  <a:latin typeface="Open Sans" panose="020B0606030504020204" pitchFamily="34" charset="0"/>
                </a:rPr>
                <a:t>Stackoverflow</a:t>
              </a:r>
              <a:endParaRPr lang="pt-BR" sz="900" dirty="0">
                <a:latin typeface="Quicksand" pitchFamily="2" charset="0"/>
              </a:endParaRPr>
            </a:p>
          </p:txBody>
        </p:sp>
      </p:grpSp>
      <p:sp>
        <p:nvSpPr>
          <p:cNvPr id="2" name="Título 1">
            <a:extLst>
              <a:ext uri="{FF2B5EF4-FFF2-40B4-BE49-F238E27FC236}">
                <a16:creationId xmlns:a16="http://schemas.microsoft.com/office/drawing/2014/main" id="{764BB754-6E5E-4BA9-A6A9-52B55BB4BB58}"/>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5" name="Subtítulo 4">
            <a:extLst>
              <a:ext uri="{FF2B5EF4-FFF2-40B4-BE49-F238E27FC236}">
                <a16:creationId xmlns:a16="http://schemas.microsoft.com/office/drawing/2014/main" id="{226A77CA-BCF6-44A4-8D9D-3A0A42361F98}"/>
              </a:ext>
            </a:extLst>
          </p:cNvPr>
          <p:cNvSpPr>
            <a:spLocks noGrp="1"/>
          </p:cNvSpPr>
          <p:nvPr>
            <p:ph type="subTitle" idx="1"/>
          </p:nvPr>
        </p:nvSpPr>
        <p:spPr/>
        <p:txBody>
          <a:bodyPr>
            <a:normAutofit fontScale="92500" lnSpcReduction="20000"/>
          </a:bodyPr>
          <a:lstStyle/>
          <a:p>
            <a:r>
              <a:rPr lang="pt-BR" dirty="0"/>
              <a:t>Viabilidade a longo prazo (3/4) </a:t>
            </a:r>
          </a:p>
        </p:txBody>
      </p:sp>
    </p:spTree>
    <p:extLst>
      <p:ext uri="{BB962C8B-B14F-4D97-AF65-F5344CB8AC3E}">
        <p14:creationId xmlns:p14="http://schemas.microsoft.com/office/powerpoint/2010/main" val="3015608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48825" y="2695575"/>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17973" y="2284497"/>
            <a:ext cx="7682164" cy="1569660"/>
          </a:xfrm>
          <a:prstGeom prst="rect">
            <a:avLst/>
          </a:prstGeom>
          <a:noFill/>
        </p:spPr>
        <p:txBody>
          <a:bodyPr wrap="square" lIns="91440" tIns="45720" rIns="91440" bIns="45720" anchor="t">
            <a:spAutoFit/>
          </a:bodyPr>
          <a:lstStyle/>
          <a:p>
            <a:pPr lvl="2" algn="just"/>
            <a:r>
              <a:rPr lang="pt-BR" sz="1200" dirty="0">
                <a:latin typeface="Quicksand" pitchFamily="2" charset="77"/>
              </a:rPr>
              <a:t>O risco de exigir um código específico da plataforma é proporcional à proximidade da plataforma do sistema operacional subjacente. Quanto mais longe, maior a abstração e menos provável que o código de plataforma </a:t>
            </a:r>
            <a:r>
              <a:rPr lang="pt-BR" sz="1200" dirty="0" err="1">
                <a:latin typeface="Quicksand" pitchFamily="2" charset="77"/>
              </a:rPr>
              <a:t>cross</a:t>
            </a:r>
            <a:r>
              <a:rPr lang="pt-BR" sz="1200" dirty="0">
                <a:latin typeface="Quicksand" pitchFamily="2" charset="77"/>
              </a:rPr>
              <a:t>.</a:t>
            </a:r>
          </a:p>
          <a:p>
            <a:pPr lvl="2" algn="just"/>
            <a:endParaRPr lang="pt-BR" sz="1200" dirty="0">
              <a:latin typeface="Quicksand" pitchFamily="2" charset="77"/>
            </a:endParaRPr>
          </a:p>
          <a:p>
            <a:pPr lvl="2" algn="just"/>
            <a:r>
              <a:rPr lang="pt-BR" sz="1200" dirty="0">
                <a:latin typeface="Quicksand" pitchFamily="2" charset="77"/>
              </a:rPr>
              <a:t>O </a:t>
            </a:r>
            <a:r>
              <a:rPr lang="pt-BR" sz="1200" dirty="0" err="1">
                <a:latin typeface="Quicksand" pitchFamily="2" charset="77"/>
              </a:rPr>
              <a:t>Flutter</a:t>
            </a:r>
            <a:r>
              <a:rPr lang="pt-BR" sz="1200" dirty="0">
                <a:latin typeface="Quicksand" pitchFamily="2" charset="77"/>
              </a:rPr>
              <a:t> oferece abstrações mais integradas (como navegação) que, de outra forma, exigiriam dependências externas para serem atendidas. No </a:t>
            </a:r>
            <a:r>
              <a:rPr lang="pt-BR" sz="1200" dirty="0" err="1">
                <a:latin typeface="Quicksand" pitchFamily="2" charset="77"/>
              </a:rPr>
              <a:t>Kotlin</a:t>
            </a:r>
            <a:r>
              <a:rPr lang="pt-BR" sz="1200" dirty="0">
                <a:latin typeface="Quicksand" pitchFamily="2" charset="77"/>
              </a:rPr>
              <a:t> </a:t>
            </a:r>
            <a:r>
              <a:rPr lang="pt-BR" sz="1200" dirty="0" err="1">
                <a:latin typeface="Quicksand" pitchFamily="2" charset="77"/>
              </a:rPr>
              <a:t>Native</a:t>
            </a:r>
            <a:r>
              <a:rPr lang="pt-BR" sz="1200" dirty="0">
                <a:latin typeface="Quicksand" pitchFamily="2" charset="77"/>
              </a:rPr>
              <a:t>, não há abstração de IU fornecida e, como tal, teríamos que escrever nossa própria. Isso aumenta a probabilidade de vazar o funcionamento interno das plataformas nativas</a:t>
            </a:r>
          </a:p>
        </p:txBody>
      </p:sp>
      <p:sp>
        <p:nvSpPr>
          <p:cNvPr id="29" name="CaixaDeTexto 28">
            <a:extLst>
              <a:ext uri="{FF2B5EF4-FFF2-40B4-BE49-F238E27FC236}">
                <a16:creationId xmlns:a16="http://schemas.microsoft.com/office/drawing/2014/main" id="{F3C1392B-D7B6-48A9-82FD-0248EFB57B98}"/>
              </a:ext>
            </a:extLst>
          </p:cNvPr>
          <p:cNvSpPr txBox="1"/>
          <p:nvPr/>
        </p:nvSpPr>
        <p:spPr>
          <a:xfrm>
            <a:off x="0" y="1541730"/>
            <a:ext cx="7682164" cy="830997"/>
          </a:xfrm>
          <a:prstGeom prst="rect">
            <a:avLst/>
          </a:prstGeom>
          <a:noFill/>
        </p:spPr>
        <p:txBody>
          <a:bodyPr wrap="square" lIns="91440" tIns="45720" rIns="91440" bIns="45720" anchor="t">
            <a:spAutoFit/>
          </a:bodyPr>
          <a:lstStyle/>
          <a:p>
            <a:pPr algn="just"/>
            <a:endParaRPr lang="pt-BR" sz="1200" dirty="0">
              <a:latin typeface="Quicksand"/>
            </a:endParaRPr>
          </a:p>
          <a:p>
            <a:pPr marL="628650" lvl="1" indent="-171450" algn="just">
              <a:buFont typeface="Wingdings" panose="05000000000000000000" pitchFamily="2" charset="2"/>
              <a:buChar char="q"/>
            </a:pPr>
            <a:r>
              <a:rPr lang="pt-BR" sz="1200" b="1" dirty="0">
                <a:latin typeface="Quicksand" pitchFamily="2" charset="77"/>
              </a:rPr>
              <a:t>Sem Necessidade de Especialista na Plataforma</a:t>
            </a:r>
          </a:p>
          <a:p>
            <a:pPr lvl="2" algn="just"/>
            <a:endParaRPr lang="pt-BR" sz="1200" dirty="0">
              <a:latin typeface="Quicksand" pitchFamily="2" charset="77"/>
            </a:endParaRPr>
          </a:p>
          <a:p>
            <a:pPr marL="628650" lvl="1" indent="-171450" algn="just">
              <a:buFont typeface="Wingdings" panose="05000000000000000000" pitchFamily="2" charset="2"/>
              <a:buChar char="q"/>
            </a:pPr>
            <a:endParaRPr lang="pt-BR" sz="1200" b="1" dirty="0">
              <a:latin typeface="Quicksand" pitchFamily="2" charset="77"/>
            </a:endParaRPr>
          </a:p>
        </p:txBody>
      </p:sp>
      <p:grpSp>
        <p:nvGrpSpPr>
          <p:cNvPr id="6" name="Agrupar 5">
            <a:extLst>
              <a:ext uri="{FF2B5EF4-FFF2-40B4-BE49-F238E27FC236}">
                <a16:creationId xmlns:a16="http://schemas.microsoft.com/office/drawing/2014/main" id="{D0FC0DEB-E7FC-41F2-A522-076BB0E704C8}"/>
              </a:ext>
            </a:extLst>
          </p:cNvPr>
          <p:cNvGrpSpPr/>
          <p:nvPr/>
        </p:nvGrpSpPr>
        <p:grpSpPr>
          <a:xfrm>
            <a:off x="4574449" y="4016551"/>
            <a:ext cx="3747920" cy="1479561"/>
            <a:chOff x="511539" y="4363804"/>
            <a:chExt cx="5376888" cy="1479561"/>
          </a:xfrm>
        </p:grpSpPr>
        <p:sp>
          <p:nvSpPr>
            <p:cNvPr id="24" name="CaixaDeTexto 23">
              <a:extLst>
                <a:ext uri="{FF2B5EF4-FFF2-40B4-BE49-F238E27FC236}">
                  <a16:creationId xmlns:a16="http://schemas.microsoft.com/office/drawing/2014/main" id="{1C6C3FAE-A1D6-4C87-BB46-66922BFA5ED5}"/>
                </a:ext>
              </a:extLst>
            </p:cNvPr>
            <p:cNvSpPr txBox="1"/>
            <p:nvPr/>
          </p:nvSpPr>
          <p:spPr>
            <a:xfrm>
              <a:off x="2444523" y="4363804"/>
              <a:ext cx="3443904" cy="461665"/>
            </a:xfrm>
            <a:prstGeom prst="rect">
              <a:avLst/>
            </a:prstGeom>
            <a:noFill/>
          </p:spPr>
          <p:txBody>
            <a:bodyPr wrap="square" rtlCol="0">
              <a:spAutoFit/>
            </a:bodyPr>
            <a:lstStyle/>
            <a:p>
              <a:pPr algn="l"/>
              <a:r>
                <a:rPr lang="pt-BR" sz="1200" dirty="0">
                  <a:solidFill>
                    <a:srgbClr val="7030A0"/>
                  </a:solidFill>
                  <a:latin typeface="Quicksand" pitchFamily="2" charset="0"/>
                </a:rPr>
                <a:t>Risco de ter uma única plataforma de código</a:t>
              </a:r>
            </a:p>
          </p:txBody>
        </p:sp>
        <p:grpSp>
          <p:nvGrpSpPr>
            <p:cNvPr id="5" name="Agrupar 4">
              <a:extLst>
                <a:ext uri="{FF2B5EF4-FFF2-40B4-BE49-F238E27FC236}">
                  <a16:creationId xmlns:a16="http://schemas.microsoft.com/office/drawing/2014/main" id="{9B59CCE4-8229-4233-88F9-007D51CE9D45}"/>
                </a:ext>
              </a:extLst>
            </p:cNvPr>
            <p:cNvGrpSpPr/>
            <p:nvPr/>
          </p:nvGrpSpPr>
          <p:grpSpPr>
            <a:xfrm>
              <a:off x="511539" y="4527661"/>
              <a:ext cx="5034821" cy="1315704"/>
              <a:chOff x="511539" y="4527661"/>
              <a:chExt cx="5034821" cy="1315704"/>
            </a:xfrm>
          </p:grpSpPr>
          <p:sp>
            <p:nvSpPr>
              <p:cNvPr id="21" name="CaixaDeTexto 20">
                <a:extLst>
                  <a:ext uri="{FF2B5EF4-FFF2-40B4-BE49-F238E27FC236}">
                    <a16:creationId xmlns:a16="http://schemas.microsoft.com/office/drawing/2014/main" id="{B47B97B1-4445-4555-BC30-8D6631662E70}"/>
                  </a:ext>
                </a:extLst>
              </p:cNvPr>
              <p:cNvSpPr txBox="1"/>
              <p:nvPr/>
            </p:nvSpPr>
            <p:spPr>
              <a:xfrm>
                <a:off x="511539" y="4817114"/>
                <a:ext cx="3042736" cy="1015663"/>
              </a:xfrm>
              <a:prstGeom prst="rect">
                <a:avLst/>
              </a:prstGeom>
              <a:noFill/>
            </p:spPr>
            <p:txBody>
              <a:bodyPr wrap="square" rtlCol="0">
                <a:spAutoFit/>
              </a:bodyPr>
              <a:lstStyle/>
              <a:p>
                <a:pPr algn="l"/>
                <a:r>
                  <a:rPr lang="pt-BR" sz="1200" b="1" dirty="0" err="1">
                    <a:latin typeface="Quicksand" pitchFamily="2" charset="0"/>
                  </a:rPr>
                  <a:t>flutter</a:t>
                </a:r>
                <a:endParaRPr lang="pt-BR" sz="1200" b="1" dirty="0">
                  <a:latin typeface="Quicksand" pitchFamily="2" charset="0"/>
                </a:endParaRPr>
              </a:p>
              <a:p>
                <a:pPr algn="l"/>
                <a:br>
                  <a:rPr lang="pt-BR" sz="1200" dirty="0">
                    <a:latin typeface="Quicksand" pitchFamily="2" charset="0"/>
                  </a:rPr>
                </a:br>
                <a:r>
                  <a:rPr lang="pt-BR" sz="1200" b="1" dirty="0" err="1">
                    <a:latin typeface="Quicksand" pitchFamily="2" charset="0"/>
                  </a:rPr>
                  <a:t>reactive</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cxnSp>
            <p:nvCxnSpPr>
              <p:cNvPr id="16" name="Conector reto 15">
                <a:extLst>
                  <a:ext uri="{FF2B5EF4-FFF2-40B4-BE49-F238E27FC236}">
                    <a16:creationId xmlns:a16="http://schemas.microsoft.com/office/drawing/2014/main" id="{94A537CB-D4D8-43AF-9E3F-1D6260D7D69E}"/>
                  </a:ext>
                </a:extLst>
              </p:cNvPr>
              <p:cNvCxnSpPr>
                <a:cxnSpLocks/>
              </p:cNvCxnSpPr>
              <p:nvPr/>
            </p:nvCxnSpPr>
            <p:spPr>
              <a:xfrm>
                <a:off x="539561" y="5136248"/>
                <a:ext cx="12596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7B72E578-B998-4C42-9C99-BFAF03317882}"/>
                  </a:ext>
                </a:extLst>
              </p:cNvPr>
              <p:cNvCxnSpPr>
                <a:cxnSpLocks/>
              </p:cNvCxnSpPr>
              <p:nvPr/>
            </p:nvCxnSpPr>
            <p:spPr>
              <a:xfrm flipV="1">
                <a:off x="539562" y="4817114"/>
                <a:ext cx="4645416" cy="1"/>
              </a:xfrm>
              <a:prstGeom prst="line">
                <a:avLst/>
              </a:prstGeom>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5DB61ECA-EA77-4799-8643-E1DB436380E1}"/>
                  </a:ext>
                </a:extLst>
              </p:cNvPr>
              <p:cNvSpPr txBox="1"/>
              <p:nvPr/>
            </p:nvSpPr>
            <p:spPr>
              <a:xfrm>
                <a:off x="511539" y="4527661"/>
                <a:ext cx="2125445" cy="276999"/>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cxnSp>
            <p:nvCxnSpPr>
              <p:cNvPr id="22" name="Conector reto 21">
                <a:extLst>
                  <a:ext uri="{FF2B5EF4-FFF2-40B4-BE49-F238E27FC236}">
                    <a16:creationId xmlns:a16="http://schemas.microsoft.com/office/drawing/2014/main" id="{3690B383-FB2B-443D-B6B7-1BBB0DB61C30}"/>
                  </a:ext>
                </a:extLst>
              </p:cNvPr>
              <p:cNvCxnSpPr>
                <a:cxnSpLocks/>
              </p:cNvCxnSpPr>
              <p:nvPr/>
            </p:nvCxnSpPr>
            <p:spPr>
              <a:xfrm>
                <a:off x="539561" y="5540000"/>
                <a:ext cx="12596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1378B903-C374-4853-9811-DC3CDCBACFA4}"/>
                  </a:ext>
                </a:extLst>
              </p:cNvPr>
              <p:cNvCxnSpPr>
                <a:cxnSpLocks/>
              </p:cNvCxnSpPr>
              <p:nvPr/>
            </p:nvCxnSpPr>
            <p:spPr>
              <a:xfrm flipV="1">
                <a:off x="539552" y="5843364"/>
                <a:ext cx="464542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0D55E43C-8F94-4C25-B4C7-F2BA797B0821}"/>
                  </a:ext>
                </a:extLst>
              </p:cNvPr>
              <p:cNvCxnSpPr>
                <a:cxnSpLocks/>
              </p:cNvCxnSpPr>
              <p:nvPr/>
            </p:nvCxnSpPr>
            <p:spPr>
              <a:xfrm>
                <a:off x="2590429" y="5130085"/>
                <a:ext cx="2594549" cy="6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C5BF237B-AE15-4A58-B9BE-BD445B05BD8C}"/>
                  </a:ext>
                </a:extLst>
              </p:cNvPr>
              <p:cNvCxnSpPr>
                <a:cxnSpLocks/>
              </p:cNvCxnSpPr>
              <p:nvPr/>
            </p:nvCxnSpPr>
            <p:spPr>
              <a:xfrm>
                <a:off x="2590429" y="5496112"/>
                <a:ext cx="258130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DBC51E30-91E0-4101-B71B-D575992B9C39}"/>
                  </a:ext>
                </a:extLst>
              </p:cNvPr>
              <p:cNvSpPr txBox="1"/>
              <p:nvPr/>
            </p:nvSpPr>
            <p:spPr>
              <a:xfrm>
                <a:off x="2503624" y="4817113"/>
                <a:ext cx="3042736" cy="1015663"/>
              </a:xfrm>
              <a:prstGeom prst="rect">
                <a:avLst/>
              </a:prstGeom>
              <a:noFill/>
            </p:spPr>
            <p:txBody>
              <a:bodyPr wrap="square" rtlCol="0">
                <a:spAutoFit/>
              </a:bodyPr>
              <a:lstStyle/>
              <a:p>
                <a:pPr algn="l"/>
                <a:r>
                  <a:rPr lang="pt-BR" sz="1200" dirty="0">
                    <a:latin typeface="Quicksand" pitchFamily="2" charset="0"/>
                  </a:rPr>
                  <a:t>              baixo</a:t>
                </a:r>
              </a:p>
              <a:p>
                <a:pPr algn="l"/>
                <a:br>
                  <a:rPr lang="pt-BR" sz="1200" dirty="0">
                    <a:latin typeface="Quicksand" pitchFamily="2" charset="0"/>
                  </a:rPr>
                </a:br>
                <a:r>
                  <a:rPr lang="pt-BR" sz="1200" dirty="0">
                    <a:latin typeface="Quicksand" pitchFamily="2" charset="0"/>
                  </a:rPr>
                  <a:t>              médio</a:t>
                </a:r>
              </a:p>
              <a:p>
                <a:pPr algn="l"/>
                <a:endParaRPr lang="pt-BR" sz="1200" dirty="0">
                  <a:latin typeface="Quicksand" pitchFamily="2" charset="0"/>
                </a:endParaRPr>
              </a:p>
              <a:p>
                <a:pPr algn="l"/>
                <a:r>
                  <a:rPr lang="pt-BR" sz="1200" dirty="0">
                    <a:latin typeface="Quicksand" pitchFamily="2" charset="0"/>
                  </a:rPr>
                  <a:t>                alto</a:t>
                </a:r>
              </a:p>
            </p:txBody>
          </p:sp>
        </p:grpSp>
      </p:grpSp>
      <p:sp>
        <p:nvSpPr>
          <p:cNvPr id="2" name="Título 1">
            <a:extLst>
              <a:ext uri="{FF2B5EF4-FFF2-40B4-BE49-F238E27FC236}">
                <a16:creationId xmlns:a16="http://schemas.microsoft.com/office/drawing/2014/main" id="{3130BCCF-76C7-435A-B1D6-54CBF76203CD}"/>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3" name="Subtítulo 2">
            <a:extLst>
              <a:ext uri="{FF2B5EF4-FFF2-40B4-BE49-F238E27FC236}">
                <a16:creationId xmlns:a16="http://schemas.microsoft.com/office/drawing/2014/main" id="{3D688B93-5B48-4BE0-95AA-04CE709C3296}"/>
              </a:ext>
            </a:extLst>
          </p:cNvPr>
          <p:cNvSpPr>
            <a:spLocks noGrp="1"/>
          </p:cNvSpPr>
          <p:nvPr>
            <p:ph type="subTitle" idx="1"/>
          </p:nvPr>
        </p:nvSpPr>
        <p:spPr/>
        <p:txBody>
          <a:bodyPr>
            <a:normAutofit fontScale="92500" lnSpcReduction="20000"/>
          </a:bodyPr>
          <a:lstStyle/>
          <a:p>
            <a:r>
              <a:rPr lang="pt-BR" dirty="0"/>
              <a:t>Necessidade de especialização em plataformas nativas</a:t>
            </a:r>
          </a:p>
        </p:txBody>
      </p:sp>
    </p:spTree>
    <p:extLst>
      <p:ext uri="{BB962C8B-B14F-4D97-AF65-F5344CB8AC3E}">
        <p14:creationId xmlns:p14="http://schemas.microsoft.com/office/powerpoint/2010/main" val="3482914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935" y="1604650"/>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714103" y="1787035"/>
            <a:ext cx="7175863" cy="1569660"/>
          </a:xfrm>
          <a:prstGeom prst="rect">
            <a:avLst/>
          </a:prstGeom>
          <a:noFill/>
        </p:spPr>
        <p:txBody>
          <a:bodyPr wrap="square" lIns="91440" tIns="45720" rIns="91440" bIns="45720" anchor="t">
            <a:spAutoFit/>
          </a:bodyPr>
          <a:lstStyle/>
          <a:p>
            <a:r>
              <a:rPr lang="pt-BR" sz="1200" dirty="0">
                <a:latin typeface="Quicksand" pitchFamily="2" charset="77"/>
              </a:rPr>
              <a:t>A análise foi baseada no histórico de mudanças da plataforma e considerou API, as ferramentas, o ambiente de desenvolvimento e as principais mudanças nas dependências de cada tecnologia.</a:t>
            </a:r>
          </a:p>
          <a:p>
            <a:endParaRPr lang="pt-BR" sz="1200" dirty="0">
              <a:latin typeface="Quicksand" pitchFamily="2" charset="77"/>
            </a:endParaRPr>
          </a:p>
          <a:p>
            <a:r>
              <a:rPr lang="pt-BR" sz="1200" dirty="0">
                <a:latin typeface="Quicksand" pitchFamily="2" charset="77"/>
              </a:rPr>
              <a:t>O </a:t>
            </a:r>
            <a:r>
              <a:rPr lang="pt-BR" sz="1200" dirty="0" err="1">
                <a:latin typeface="Quicksand" pitchFamily="2" charset="77"/>
              </a:rPr>
              <a:t>React</a:t>
            </a:r>
            <a:r>
              <a:rPr lang="pt-BR" sz="1200" dirty="0">
                <a:latin typeface="Quicksand" pitchFamily="2" charset="77"/>
              </a:rPr>
              <a:t> </a:t>
            </a:r>
            <a:r>
              <a:rPr lang="pt-BR" sz="1200" dirty="0" err="1">
                <a:latin typeface="Quicksand" pitchFamily="2" charset="77"/>
              </a:rPr>
              <a:t>Native</a:t>
            </a:r>
            <a:r>
              <a:rPr lang="pt-BR" sz="1200" dirty="0">
                <a:latin typeface="Quicksand" pitchFamily="2" charset="77"/>
              </a:rPr>
              <a:t> possui um alto número de dependências da comunidade e, como tal,  é muito mais vulnerável a mudanças significativas nessas áreas.</a:t>
            </a:r>
          </a:p>
          <a:p>
            <a:endParaRPr lang="pt-BR" sz="1200" dirty="0">
              <a:latin typeface="Quicksand" pitchFamily="2" charset="77"/>
            </a:endParaRPr>
          </a:p>
          <a:p>
            <a:r>
              <a:rPr lang="pt-BR" sz="1200" dirty="0">
                <a:latin typeface="Quicksand" pitchFamily="2" charset="77"/>
              </a:rPr>
              <a:t>Tanto o </a:t>
            </a:r>
            <a:r>
              <a:rPr lang="pt-BR" sz="1200" dirty="0" err="1">
                <a:latin typeface="Quicksand" pitchFamily="2" charset="77"/>
              </a:rPr>
              <a:t>Kotlin</a:t>
            </a:r>
            <a:r>
              <a:rPr lang="pt-BR" sz="1200" dirty="0">
                <a:latin typeface="Quicksand" pitchFamily="2" charset="77"/>
              </a:rPr>
              <a:t> </a:t>
            </a:r>
            <a:r>
              <a:rPr lang="pt-BR" sz="1200" dirty="0" err="1">
                <a:latin typeface="Quicksand" pitchFamily="2" charset="77"/>
              </a:rPr>
              <a:t>Native</a:t>
            </a:r>
            <a:r>
              <a:rPr lang="pt-BR" sz="1200" dirty="0">
                <a:latin typeface="Quicksand" pitchFamily="2" charset="77"/>
              </a:rPr>
              <a:t> quanto o </a:t>
            </a:r>
            <a:r>
              <a:rPr lang="pt-BR" sz="1200" dirty="0" err="1">
                <a:latin typeface="Quicksand" pitchFamily="2" charset="77"/>
              </a:rPr>
              <a:t>Flutter</a:t>
            </a:r>
            <a:r>
              <a:rPr lang="pt-BR" sz="1200" dirty="0">
                <a:latin typeface="Quicksand" pitchFamily="2" charset="77"/>
              </a:rPr>
              <a:t> têm APIs estáveis.</a:t>
            </a:r>
          </a:p>
          <a:p>
            <a:pPr lvl="2" algn="just"/>
            <a:endParaRPr lang="pt-BR" sz="1200" dirty="0">
              <a:latin typeface="Quicksand" pitchFamily="2" charset="77"/>
            </a:endParaRPr>
          </a:p>
        </p:txBody>
      </p:sp>
      <p:sp>
        <p:nvSpPr>
          <p:cNvPr id="29" name="CaixaDeTexto 28">
            <a:extLst>
              <a:ext uri="{FF2B5EF4-FFF2-40B4-BE49-F238E27FC236}">
                <a16:creationId xmlns:a16="http://schemas.microsoft.com/office/drawing/2014/main" id="{F3C1392B-D7B6-48A9-82FD-0248EFB57B98}"/>
              </a:ext>
            </a:extLst>
          </p:cNvPr>
          <p:cNvSpPr txBox="1"/>
          <p:nvPr/>
        </p:nvSpPr>
        <p:spPr>
          <a:xfrm>
            <a:off x="0" y="1277178"/>
            <a:ext cx="7682164" cy="646331"/>
          </a:xfrm>
          <a:prstGeom prst="rect">
            <a:avLst/>
          </a:prstGeom>
          <a:noFill/>
        </p:spPr>
        <p:txBody>
          <a:bodyPr wrap="square" lIns="91440" tIns="45720" rIns="91440" bIns="45720" anchor="t">
            <a:spAutoFit/>
          </a:bodyPr>
          <a:lstStyle/>
          <a:p>
            <a:pPr algn="just"/>
            <a:endParaRPr lang="pt-BR" sz="1200" dirty="0">
              <a:latin typeface="Quicksand"/>
            </a:endParaRPr>
          </a:p>
          <a:p>
            <a:pPr marL="628650" lvl="1" indent="-171450" algn="just">
              <a:buFont typeface="Wingdings" panose="05000000000000000000" pitchFamily="2" charset="2"/>
              <a:buChar char="q"/>
            </a:pPr>
            <a:r>
              <a:rPr lang="pt-BR" sz="1200" b="1" dirty="0">
                <a:latin typeface="Quicksand" pitchFamily="2" charset="77"/>
              </a:rPr>
              <a:t>Estabilidade da API / Plataforma</a:t>
            </a:r>
            <a:endParaRPr lang="pt-BR" sz="1200" dirty="0">
              <a:latin typeface="Quicksand" pitchFamily="2" charset="77"/>
            </a:endParaRPr>
          </a:p>
          <a:p>
            <a:pPr marL="628650" lvl="1" indent="-171450" algn="just">
              <a:buFont typeface="Wingdings" panose="05000000000000000000" pitchFamily="2" charset="2"/>
              <a:buChar char="q"/>
            </a:pPr>
            <a:endParaRPr lang="pt-BR" sz="1200" b="1" dirty="0">
              <a:latin typeface="Quicksand" pitchFamily="2" charset="77"/>
            </a:endParaRPr>
          </a:p>
        </p:txBody>
      </p:sp>
      <p:sp>
        <p:nvSpPr>
          <p:cNvPr id="28" name="CaixaDeTexto 27">
            <a:extLst>
              <a:ext uri="{FF2B5EF4-FFF2-40B4-BE49-F238E27FC236}">
                <a16:creationId xmlns:a16="http://schemas.microsoft.com/office/drawing/2014/main" id="{88B4CAC9-E4CA-4813-B9DD-CF6A2C7CB944}"/>
              </a:ext>
            </a:extLst>
          </p:cNvPr>
          <p:cNvSpPr txBox="1"/>
          <p:nvPr/>
        </p:nvSpPr>
        <p:spPr>
          <a:xfrm>
            <a:off x="2703914" y="6501503"/>
            <a:ext cx="6784171" cy="276999"/>
          </a:xfrm>
          <a:prstGeom prst="rect">
            <a:avLst/>
          </a:prstGeom>
          <a:noFill/>
        </p:spPr>
        <p:txBody>
          <a:bodyPr wrap="square">
            <a:spAutoFit/>
          </a:bodyPr>
          <a:lstStyle/>
          <a:p>
            <a:pPr algn="ctr" rtl="0"/>
            <a:r>
              <a:rPr lang="pt-BR" sz="1200" dirty="0">
                <a:latin typeface="Quicksand" pitchFamily="2" charset="77"/>
              </a:rPr>
              <a:t>Nota: a pontuação final foi traduzida para uma escala em que quanto maior, melhor. </a:t>
            </a:r>
          </a:p>
        </p:txBody>
      </p:sp>
      <p:sp>
        <p:nvSpPr>
          <p:cNvPr id="2" name="Título 1">
            <a:extLst>
              <a:ext uri="{FF2B5EF4-FFF2-40B4-BE49-F238E27FC236}">
                <a16:creationId xmlns:a16="http://schemas.microsoft.com/office/drawing/2014/main" id="{4FC74C87-9BD9-431A-9E78-4A57569848C0}"/>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5" name="Subtítulo 4">
            <a:extLst>
              <a:ext uri="{FF2B5EF4-FFF2-40B4-BE49-F238E27FC236}">
                <a16:creationId xmlns:a16="http://schemas.microsoft.com/office/drawing/2014/main" id="{FE1A5908-410B-41D9-85B4-992D792DE733}"/>
              </a:ext>
            </a:extLst>
          </p:cNvPr>
          <p:cNvSpPr>
            <a:spLocks noGrp="1"/>
          </p:cNvSpPr>
          <p:nvPr>
            <p:ph type="subTitle" idx="1"/>
          </p:nvPr>
        </p:nvSpPr>
        <p:spPr/>
        <p:txBody>
          <a:bodyPr>
            <a:normAutofit fontScale="92500" lnSpcReduction="20000"/>
          </a:bodyPr>
          <a:lstStyle/>
          <a:p>
            <a:r>
              <a:rPr lang="pt-BR" dirty="0"/>
              <a:t>Estabilidade da API/ferramenta</a:t>
            </a:r>
          </a:p>
        </p:txBody>
      </p:sp>
      <p:grpSp>
        <p:nvGrpSpPr>
          <p:cNvPr id="7" name="Agrupar 6">
            <a:extLst>
              <a:ext uri="{FF2B5EF4-FFF2-40B4-BE49-F238E27FC236}">
                <a16:creationId xmlns:a16="http://schemas.microsoft.com/office/drawing/2014/main" id="{CD55D2DB-1A01-428E-B5B9-BB0DA8A8A339}"/>
              </a:ext>
            </a:extLst>
          </p:cNvPr>
          <p:cNvGrpSpPr/>
          <p:nvPr/>
        </p:nvGrpSpPr>
        <p:grpSpPr>
          <a:xfrm>
            <a:off x="1550128" y="3516099"/>
            <a:ext cx="9091746" cy="2420173"/>
            <a:chOff x="2175085" y="3516099"/>
            <a:chExt cx="7841832" cy="2420173"/>
          </a:xfrm>
        </p:grpSpPr>
        <p:sp>
          <p:nvSpPr>
            <p:cNvPr id="39" name="CaixaDeTexto 38">
              <a:extLst>
                <a:ext uri="{FF2B5EF4-FFF2-40B4-BE49-F238E27FC236}">
                  <a16:creationId xmlns:a16="http://schemas.microsoft.com/office/drawing/2014/main" id="{6C05741B-4CE4-45D9-88FE-BA54D2AED23E}"/>
                </a:ext>
              </a:extLst>
            </p:cNvPr>
            <p:cNvSpPr txBox="1"/>
            <p:nvPr/>
          </p:nvSpPr>
          <p:spPr>
            <a:xfrm>
              <a:off x="6092189" y="4099369"/>
              <a:ext cx="2533855" cy="461665"/>
            </a:xfrm>
            <a:prstGeom prst="rect">
              <a:avLst/>
            </a:prstGeom>
            <a:noFill/>
          </p:spPr>
          <p:txBody>
            <a:bodyPr wrap="square" rtlCol="0">
              <a:spAutoFit/>
            </a:bodyPr>
            <a:lstStyle/>
            <a:p>
              <a:pPr algn="l"/>
              <a:r>
                <a:rPr lang="pt-BR" sz="1200" dirty="0">
                  <a:latin typeface="Quicksand" pitchFamily="2" charset="0"/>
                </a:rPr>
                <a:t>Poucas dependências, pois é mais completo em seu core.</a:t>
              </a:r>
            </a:p>
          </p:txBody>
        </p:sp>
        <p:sp>
          <p:nvSpPr>
            <p:cNvPr id="24" name="CaixaDeTexto 23">
              <a:extLst>
                <a:ext uri="{FF2B5EF4-FFF2-40B4-BE49-F238E27FC236}">
                  <a16:creationId xmlns:a16="http://schemas.microsoft.com/office/drawing/2014/main" id="{1C6C3FAE-A1D6-4C87-BB46-66922BFA5ED5}"/>
                </a:ext>
              </a:extLst>
            </p:cNvPr>
            <p:cNvSpPr txBox="1"/>
            <p:nvPr/>
          </p:nvSpPr>
          <p:spPr>
            <a:xfrm>
              <a:off x="3789942" y="3516099"/>
              <a:ext cx="2230416" cy="461665"/>
            </a:xfrm>
            <a:prstGeom prst="rect">
              <a:avLst/>
            </a:prstGeom>
            <a:noFill/>
          </p:spPr>
          <p:txBody>
            <a:bodyPr wrap="square" rtlCol="0">
              <a:spAutoFit/>
            </a:bodyPr>
            <a:lstStyle/>
            <a:p>
              <a:pPr algn="l"/>
              <a:r>
                <a:rPr lang="pt-BR" sz="1200" dirty="0">
                  <a:solidFill>
                    <a:srgbClr val="7030A0"/>
                  </a:solidFill>
                  <a:latin typeface="Quicksand" pitchFamily="2" charset="0"/>
                </a:rPr>
                <a:t>Histórico de mudanças significativas</a:t>
              </a:r>
            </a:p>
          </p:txBody>
        </p:sp>
        <p:sp>
          <p:nvSpPr>
            <p:cNvPr id="21" name="CaixaDeTexto 20">
              <a:extLst>
                <a:ext uri="{FF2B5EF4-FFF2-40B4-BE49-F238E27FC236}">
                  <a16:creationId xmlns:a16="http://schemas.microsoft.com/office/drawing/2014/main" id="{B47B97B1-4445-4555-BC30-8D6631662E70}"/>
                </a:ext>
              </a:extLst>
            </p:cNvPr>
            <p:cNvSpPr txBox="1"/>
            <p:nvPr/>
          </p:nvSpPr>
          <p:spPr>
            <a:xfrm>
              <a:off x="2215089" y="4256112"/>
              <a:ext cx="773982" cy="461665"/>
            </a:xfrm>
            <a:prstGeom prst="rect">
              <a:avLst/>
            </a:prstGeom>
            <a:noFill/>
          </p:spPr>
          <p:txBody>
            <a:bodyPr wrap="square" rtlCol="0">
              <a:spAutoFit/>
            </a:bodyPr>
            <a:lstStyle/>
            <a:p>
              <a:r>
                <a:rPr lang="pt-BR" sz="1200" b="1" dirty="0" err="1">
                  <a:latin typeface="Quicksand" pitchFamily="2" charset="0"/>
                </a:rPr>
                <a:t>flutter</a:t>
              </a:r>
              <a:endParaRPr lang="pt-BR" sz="1200" b="1" dirty="0">
                <a:latin typeface="Quicksand" pitchFamily="2" charset="0"/>
              </a:endParaRPr>
            </a:p>
          </p:txBody>
        </p:sp>
        <p:cxnSp>
          <p:nvCxnSpPr>
            <p:cNvPr id="16" name="Conector reto 15">
              <a:extLst>
                <a:ext uri="{FF2B5EF4-FFF2-40B4-BE49-F238E27FC236}">
                  <a16:creationId xmlns:a16="http://schemas.microsoft.com/office/drawing/2014/main" id="{94A537CB-D4D8-43AF-9E3F-1D6260D7D69E}"/>
                </a:ext>
              </a:extLst>
            </p:cNvPr>
            <p:cNvCxnSpPr>
              <a:cxnSpLocks/>
            </p:cNvCxnSpPr>
            <p:nvPr/>
          </p:nvCxnSpPr>
          <p:spPr>
            <a:xfrm>
              <a:off x="2215089" y="4779440"/>
              <a:ext cx="1067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7B72E578-B998-4C42-9C99-BFAF03317882}"/>
                </a:ext>
              </a:extLst>
            </p:cNvPr>
            <p:cNvCxnSpPr>
              <a:cxnSpLocks/>
            </p:cNvCxnSpPr>
            <p:nvPr/>
          </p:nvCxnSpPr>
          <p:spPr>
            <a:xfrm>
              <a:off x="2238708" y="3964509"/>
              <a:ext cx="770696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5DB61ECA-EA77-4799-8643-E1DB436380E1}"/>
                </a:ext>
              </a:extLst>
            </p:cNvPr>
            <p:cNvSpPr txBox="1"/>
            <p:nvPr/>
          </p:nvSpPr>
          <p:spPr>
            <a:xfrm>
              <a:off x="2215089" y="3608432"/>
              <a:ext cx="1211925" cy="276998"/>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cxnSp>
          <p:nvCxnSpPr>
            <p:cNvPr id="22" name="Conector reto 21">
              <a:extLst>
                <a:ext uri="{FF2B5EF4-FFF2-40B4-BE49-F238E27FC236}">
                  <a16:creationId xmlns:a16="http://schemas.microsoft.com/office/drawing/2014/main" id="{3690B383-FB2B-443D-B6B7-1BBB0DB61C30}"/>
                </a:ext>
              </a:extLst>
            </p:cNvPr>
            <p:cNvCxnSpPr>
              <a:cxnSpLocks/>
            </p:cNvCxnSpPr>
            <p:nvPr/>
          </p:nvCxnSpPr>
          <p:spPr>
            <a:xfrm>
              <a:off x="2238708" y="5371448"/>
              <a:ext cx="10679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1378B903-C374-4853-9811-DC3CDCBACFA4}"/>
                </a:ext>
              </a:extLst>
            </p:cNvPr>
            <p:cNvCxnSpPr>
              <a:cxnSpLocks/>
            </p:cNvCxnSpPr>
            <p:nvPr/>
          </p:nvCxnSpPr>
          <p:spPr>
            <a:xfrm flipV="1">
              <a:off x="2268992" y="5888376"/>
              <a:ext cx="7736395" cy="47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0D55E43C-8F94-4C25-B4C7-F2BA797B0821}"/>
                </a:ext>
              </a:extLst>
            </p:cNvPr>
            <p:cNvCxnSpPr>
              <a:cxnSpLocks/>
            </p:cNvCxnSpPr>
            <p:nvPr/>
          </p:nvCxnSpPr>
          <p:spPr>
            <a:xfrm>
              <a:off x="3643716" y="4718454"/>
              <a:ext cx="22983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C5BF237B-AE15-4A58-B9BE-BD445B05BD8C}"/>
                </a:ext>
              </a:extLst>
            </p:cNvPr>
            <p:cNvCxnSpPr>
              <a:cxnSpLocks/>
            </p:cNvCxnSpPr>
            <p:nvPr/>
          </p:nvCxnSpPr>
          <p:spPr>
            <a:xfrm>
              <a:off x="3643716" y="5356002"/>
              <a:ext cx="237664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053ACA38-4781-4604-B9DD-61A3E8DB383A}"/>
                </a:ext>
              </a:extLst>
            </p:cNvPr>
            <p:cNvSpPr txBox="1"/>
            <p:nvPr/>
          </p:nvSpPr>
          <p:spPr>
            <a:xfrm>
              <a:off x="8969830" y="3608432"/>
              <a:ext cx="1035557" cy="276999"/>
            </a:xfrm>
            <a:prstGeom prst="rect">
              <a:avLst/>
            </a:prstGeom>
            <a:noFill/>
          </p:spPr>
          <p:txBody>
            <a:bodyPr wrap="square" rtlCol="0">
              <a:spAutoFit/>
            </a:bodyPr>
            <a:lstStyle/>
            <a:p>
              <a:pPr algn="l"/>
              <a:r>
                <a:rPr lang="pt-BR" sz="1200" dirty="0">
                  <a:solidFill>
                    <a:srgbClr val="7030A0"/>
                  </a:solidFill>
                  <a:latin typeface="Quicksand" pitchFamily="2" charset="0"/>
                </a:rPr>
                <a:t>Pontuação</a:t>
              </a:r>
            </a:p>
          </p:txBody>
        </p:sp>
        <p:sp>
          <p:nvSpPr>
            <p:cNvPr id="3" name="CaixaDeTexto 2">
              <a:extLst>
                <a:ext uri="{FF2B5EF4-FFF2-40B4-BE49-F238E27FC236}">
                  <a16:creationId xmlns:a16="http://schemas.microsoft.com/office/drawing/2014/main" id="{8112453C-54C7-45FA-A50C-C3BFE59CFDEB}"/>
                </a:ext>
              </a:extLst>
            </p:cNvPr>
            <p:cNvSpPr txBox="1"/>
            <p:nvPr/>
          </p:nvSpPr>
          <p:spPr>
            <a:xfrm>
              <a:off x="2175085" y="5536989"/>
              <a:ext cx="1345791" cy="276999"/>
            </a:xfrm>
            <a:prstGeom prst="rect">
              <a:avLst/>
            </a:prstGeom>
            <a:noFill/>
          </p:spPr>
          <p:txBody>
            <a:bodyPr wrap="none" rtlCol="0">
              <a:spAutoFit/>
            </a:bodyPr>
            <a:lstStyle/>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sp>
          <p:nvSpPr>
            <p:cNvPr id="4" name="CaixaDeTexto 3">
              <a:extLst>
                <a:ext uri="{FF2B5EF4-FFF2-40B4-BE49-F238E27FC236}">
                  <a16:creationId xmlns:a16="http://schemas.microsoft.com/office/drawing/2014/main" id="{FC220288-D2A1-4851-B56C-C1B5B0ACAB24}"/>
                </a:ext>
              </a:extLst>
            </p:cNvPr>
            <p:cNvSpPr txBox="1"/>
            <p:nvPr/>
          </p:nvSpPr>
          <p:spPr>
            <a:xfrm>
              <a:off x="2175085" y="4878068"/>
              <a:ext cx="1579773" cy="276999"/>
            </a:xfrm>
            <a:prstGeom prst="rect">
              <a:avLst/>
            </a:prstGeom>
            <a:noFill/>
          </p:spPr>
          <p:txBody>
            <a:bodyPr wrap="none" rtlCol="0">
              <a:spAutoFit/>
            </a:bodyPr>
            <a:lstStyle/>
            <a:p>
              <a:pPr algn="l"/>
              <a:r>
                <a:rPr lang="pt-BR" sz="1200" b="1" dirty="0" err="1">
                  <a:latin typeface="Quicksand" pitchFamily="2" charset="0"/>
                </a:rPr>
                <a:t>reactive</a:t>
              </a:r>
              <a:r>
                <a:rPr lang="pt-BR" sz="1200" b="1" dirty="0">
                  <a:latin typeface="Quicksand" pitchFamily="2" charset="0"/>
                </a:rPr>
                <a:t> </a:t>
              </a:r>
              <a:r>
                <a:rPr lang="pt-BR" sz="1200" b="1" dirty="0" err="1">
                  <a:latin typeface="Quicksand" pitchFamily="2" charset="0"/>
                </a:rPr>
                <a:t>native</a:t>
              </a:r>
              <a:endParaRPr lang="pt-BR" sz="1200" dirty="0">
                <a:latin typeface="Quicksand" pitchFamily="2" charset="0"/>
              </a:endParaRPr>
            </a:p>
          </p:txBody>
        </p:sp>
        <p:cxnSp>
          <p:nvCxnSpPr>
            <p:cNvPr id="33" name="Conector reto 32">
              <a:extLst>
                <a:ext uri="{FF2B5EF4-FFF2-40B4-BE49-F238E27FC236}">
                  <a16:creationId xmlns:a16="http://schemas.microsoft.com/office/drawing/2014/main" id="{B2AF091F-DCC8-4669-983F-46CFA24FBD94}"/>
                </a:ext>
              </a:extLst>
            </p:cNvPr>
            <p:cNvCxnSpPr>
              <a:cxnSpLocks/>
            </p:cNvCxnSpPr>
            <p:nvPr/>
          </p:nvCxnSpPr>
          <p:spPr>
            <a:xfrm>
              <a:off x="8699167" y="4686257"/>
              <a:ext cx="13062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7997104E-554E-4038-B3E0-81F68FFB3F61}"/>
                </a:ext>
              </a:extLst>
            </p:cNvPr>
            <p:cNvCxnSpPr>
              <a:cxnSpLocks/>
            </p:cNvCxnSpPr>
            <p:nvPr/>
          </p:nvCxnSpPr>
          <p:spPr>
            <a:xfrm>
              <a:off x="8699167" y="5356002"/>
              <a:ext cx="1317750"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CaixaDeTexto 34">
              <a:extLst>
                <a:ext uri="{FF2B5EF4-FFF2-40B4-BE49-F238E27FC236}">
                  <a16:creationId xmlns:a16="http://schemas.microsoft.com/office/drawing/2014/main" id="{862D1233-C32C-42DC-ACE0-54910041D68F}"/>
                </a:ext>
              </a:extLst>
            </p:cNvPr>
            <p:cNvSpPr txBox="1"/>
            <p:nvPr/>
          </p:nvSpPr>
          <p:spPr>
            <a:xfrm>
              <a:off x="6071642" y="3516099"/>
              <a:ext cx="2230416" cy="461665"/>
            </a:xfrm>
            <a:prstGeom prst="rect">
              <a:avLst/>
            </a:prstGeom>
            <a:noFill/>
          </p:spPr>
          <p:txBody>
            <a:bodyPr wrap="square" rtlCol="0">
              <a:spAutoFit/>
            </a:bodyPr>
            <a:lstStyle/>
            <a:p>
              <a:pPr algn="l"/>
              <a:r>
                <a:rPr lang="pt-BR" sz="1200" dirty="0">
                  <a:solidFill>
                    <a:srgbClr val="7030A0"/>
                  </a:solidFill>
                  <a:latin typeface="Quicksand" pitchFamily="2" charset="0"/>
                </a:rPr>
                <a:t>Quebra com mudanças de dependências </a:t>
              </a:r>
            </a:p>
          </p:txBody>
        </p:sp>
        <p:cxnSp>
          <p:nvCxnSpPr>
            <p:cNvPr id="36" name="Conector reto 35">
              <a:extLst>
                <a:ext uri="{FF2B5EF4-FFF2-40B4-BE49-F238E27FC236}">
                  <a16:creationId xmlns:a16="http://schemas.microsoft.com/office/drawing/2014/main" id="{CB7BEFE2-3D3D-4BD1-93B8-4D30E6CBAF90}"/>
                </a:ext>
              </a:extLst>
            </p:cNvPr>
            <p:cNvCxnSpPr>
              <a:cxnSpLocks/>
            </p:cNvCxnSpPr>
            <p:nvPr/>
          </p:nvCxnSpPr>
          <p:spPr>
            <a:xfrm>
              <a:off x="6252537" y="5356002"/>
              <a:ext cx="22978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823F4B56-DCF5-4EE2-B745-F1D65BA4BB10}"/>
                </a:ext>
              </a:extLst>
            </p:cNvPr>
            <p:cNvCxnSpPr>
              <a:cxnSpLocks/>
            </p:cNvCxnSpPr>
            <p:nvPr/>
          </p:nvCxnSpPr>
          <p:spPr>
            <a:xfrm flipV="1">
              <a:off x="6172683" y="4686257"/>
              <a:ext cx="2377662" cy="17216"/>
            </a:xfrm>
            <a:prstGeom prst="line">
              <a:avLst/>
            </a:prstGeom>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0B9EBC11-D14A-417D-82A1-10ED56CBAD63}"/>
                </a:ext>
              </a:extLst>
            </p:cNvPr>
            <p:cNvSpPr txBox="1"/>
            <p:nvPr/>
          </p:nvSpPr>
          <p:spPr>
            <a:xfrm>
              <a:off x="6123252" y="4820292"/>
              <a:ext cx="2533855" cy="461665"/>
            </a:xfrm>
            <a:prstGeom prst="rect">
              <a:avLst/>
            </a:prstGeom>
            <a:noFill/>
          </p:spPr>
          <p:txBody>
            <a:bodyPr wrap="square" rtlCol="0">
              <a:spAutoFit/>
            </a:bodyPr>
            <a:lstStyle/>
            <a:p>
              <a:pPr algn="l"/>
              <a:r>
                <a:rPr lang="pt-BR" sz="1200" dirty="0">
                  <a:latin typeface="Quicksand" pitchFamily="2" charset="0"/>
                </a:rPr>
                <a:t>Frequente, devido ao alto número de dependências.</a:t>
              </a:r>
            </a:p>
          </p:txBody>
        </p:sp>
        <p:sp>
          <p:nvSpPr>
            <p:cNvPr id="51" name="CaixaDeTexto 50">
              <a:extLst>
                <a:ext uri="{FF2B5EF4-FFF2-40B4-BE49-F238E27FC236}">
                  <a16:creationId xmlns:a16="http://schemas.microsoft.com/office/drawing/2014/main" id="{84361F2A-C137-4BD2-945B-BB0E9AC14963}"/>
                </a:ext>
              </a:extLst>
            </p:cNvPr>
            <p:cNvSpPr txBox="1"/>
            <p:nvPr/>
          </p:nvSpPr>
          <p:spPr>
            <a:xfrm>
              <a:off x="6137216" y="5499543"/>
              <a:ext cx="2533855" cy="276999"/>
            </a:xfrm>
            <a:prstGeom prst="rect">
              <a:avLst/>
            </a:prstGeom>
            <a:noFill/>
          </p:spPr>
          <p:txBody>
            <a:bodyPr wrap="square" rtlCol="0">
              <a:spAutoFit/>
            </a:bodyPr>
            <a:lstStyle/>
            <a:p>
              <a:pPr algn="l"/>
              <a:r>
                <a:rPr lang="pt-BR" sz="1200" dirty="0">
                  <a:latin typeface="Quicksand" pitchFamily="2" charset="0"/>
                </a:rPr>
                <a:t>Poucas dependências.</a:t>
              </a:r>
            </a:p>
          </p:txBody>
        </p:sp>
        <p:sp>
          <p:nvSpPr>
            <p:cNvPr id="52" name="CaixaDeTexto 51">
              <a:extLst>
                <a:ext uri="{FF2B5EF4-FFF2-40B4-BE49-F238E27FC236}">
                  <a16:creationId xmlns:a16="http://schemas.microsoft.com/office/drawing/2014/main" id="{0615FE85-03F0-4DF3-BA1E-FBDE02904B67}"/>
                </a:ext>
              </a:extLst>
            </p:cNvPr>
            <p:cNvSpPr txBox="1"/>
            <p:nvPr/>
          </p:nvSpPr>
          <p:spPr>
            <a:xfrm>
              <a:off x="9144000" y="4205370"/>
              <a:ext cx="480739" cy="276999"/>
            </a:xfrm>
            <a:prstGeom prst="rect">
              <a:avLst/>
            </a:prstGeom>
            <a:noFill/>
          </p:spPr>
          <p:txBody>
            <a:bodyPr wrap="square" rtlCol="0">
              <a:spAutoFit/>
            </a:bodyPr>
            <a:lstStyle/>
            <a:p>
              <a:pPr algn="l"/>
              <a:r>
                <a:rPr lang="pt-BR" sz="1200" dirty="0">
                  <a:latin typeface="Quicksand" pitchFamily="2" charset="0"/>
                </a:rPr>
                <a:t>alto</a:t>
              </a:r>
            </a:p>
          </p:txBody>
        </p:sp>
        <p:sp>
          <p:nvSpPr>
            <p:cNvPr id="53" name="CaixaDeTexto 52">
              <a:extLst>
                <a:ext uri="{FF2B5EF4-FFF2-40B4-BE49-F238E27FC236}">
                  <a16:creationId xmlns:a16="http://schemas.microsoft.com/office/drawing/2014/main" id="{47694FC2-1AE2-4A87-ACBC-3B1ECC69E91F}"/>
                </a:ext>
              </a:extLst>
            </p:cNvPr>
            <p:cNvSpPr txBox="1"/>
            <p:nvPr/>
          </p:nvSpPr>
          <p:spPr>
            <a:xfrm>
              <a:off x="9126572" y="4864801"/>
              <a:ext cx="565182" cy="276999"/>
            </a:xfrm>
            <a:prstGeom prst="rect">
              <a:avLst/>
            </a:prstGeom>
            <a:noFill/>
          </p:spPr>
          <p:txBody>
            <a:bodyPr wrap="square" rtlCol="0">
              <a:spAutoFit/>
            </a:bodyPr>
            <a:lstStyle/>
            <a:p>
              <a:pPr algn="l"/>
              <a:r>
                <a:rPr lang="pt-BR" sz="1200" dirty="0">
                  <a:latin typeface="Quicksand" pitchFamily="2" charset="0"/>
                </a:rPr>
                <a:t>baixo</a:t>
              </a:r>
            </a:p>
          </p:txBody>
        </p:sp>
        <p:sp>
          <p:nvSpPr>
            <p:cNvPr id="54" name="CaixaDeTexto 53">
              <a:extLst>
                <a:ext uri="{FF2B5EF4-FFF2-40B4-BE49-F238E27FC236}">
                  <a16:creationId xmlns:a16="http://schemas.microsoft.com/office/drawing/2014/main" id="{06E14B4A-2F13-4227-9BE1-8910D296AE1D}"/>
                </a:ext>
              </a:extLst>
            </p:cNvPr>
            <p:cNvSpPr txBox="1"/>
            <p:nvPr/>
          </p:nvSpPr>
          <p:spPr>
            <a:xfrm>
              <a:off x="9176637" y="5429540"/>
              <a:ext cx="465051" cy="276999"/>
            </a:xfrm>
            <a:prstGeom prst="rect">
              <a:avLst/>
            </a:prstGeom>
            <a:noFill/>
          </p:spPr>
          <p:txBody>
            <a:bodyPr wrap="square" rtlCol="0">
              <a:spAutoFit/>
            </a:bodyPr>
            <a:lstStyle/>
            <a:p>
              <a:pPr algn="l"/>
              <a:r>
                <a:rPr lang="pt-BR" sz="1200" dirty="0">
                  <a:latin typeface="Quicksand" pitchFamily="2" charset="0"/>
                </a:rPr>
                <a:t>alto</a:t>
              </a:r>
            </a:p>
          </p:txBody>
        </p:sp>
        <p:sp>
          <p:nvSpPr>
            <p:cNvPr id="55" name="CaixaDeTexto 54">
              <a:extLst>
                <a:ext uri="{FF2B5EF4-FFF2-40B4-BE49-F238E27FC236}">
                  <a16:creationId xmlns:a16="http://schemas.microsoft.com/office/drawing/2014/main" id="{C6E308EB-9ACC-4D8E-9377-A4FE2A08C8C3}"/>
                </a:ext>
              </a:extLst>
            </p:cNvPr>
            <p:cNvSpPr txBox="1"/>
            <p:nvPr/>
          </p:nvSpPr>
          <p:spPr>
            <a:xfrm>
              <a:off x="3596407" y="5323637"/>
              <a:ext cx="2533855" cy="461665"/>
            </a:xfrm>
            <a:prstGeom prst="rect">
              <a:avLst/>
            </a:prstGeom>
            <a:noFill/>
          </p:spPr>
          <p:txBody>
            <a:bodyPr wrap="square" rtlCol="0">
              <a:spAutoFit/>
            </a:bodyPr>
            <a:lstStyle/>
            <a:p>
              <a:pPr algn="l"/>
              <a:r>
                <a:rPr lang="pt-BR" sz="1200" dirty="0">
                  <a:latin typeface="Quicksand" pitchFamily="2" charset="0"/>
                </a:rPr>
                <a:t>Não existe um número considerável de mudanças para avaliação.</a:t>
              </a:r>
            </a:p>
          </p:txBody>
        </p:sp>
        <p:sp>
          <p:nvSpPr>
            <p:cNvPr id="56" name="CaixaDeTexto 55">
              <a:extLst>
                <a:ext uri="{FF2B5EF4-FFF2-40B4-BE49-F238E27FC236}">
                  <a16:creationId xmlns:a16="http://schemas.microsoft.com/office/drawing/2014/main" id="{AF4F7090-9C83-40D8-91BD-315A8BA7C451}"/>
                </a:ext>
              </a:extLst>
            </p:cNvPr>
            <p:cNvSpPr txBox="1"/>
            <p:nvPr/>
          </p:nvSpPr>
          <p:spPr>
            <a:xfrm>
              <a:off x="3589397" y="4709498"/>
              <a:ext cx="2533855" cy="646331"/>
            </a:xfrm>
            <a:prstGeom prst="rect">
              <a:avLst/>
            </a:prstGeom>
            <a:noFill/>
          </p:spPr>
          <p:txBody>
            <a:bodyPr wrap="square" rtlCol="0">
              <a:spAutoFit/>
            </a:bodyPr>
            <a:lstStyle/>
            <a:p>
              <a:pPr algn="l"/>
              <a:r>
                <a:rPr lang="pt-BR" sz="1200" dirty="0">
                  <a:latin typeface="Quicksand" pitchFamily="2" charset="0"/>
                </a:rPr>
                <a:t>Volume considerável de </a:t>
              </a:r>
              <a:r>
                <a:rPr lang="pt-BR" sz="1200" dirty="0" err="1">
                  <a:latin typeface="Quicksand" pitchFamily="2" charset="0"/>
                </a:rPr>
                <a:t>braking</a:t>
              </a:r>
              <a:r>
                <a:rPr lang="pt-BR" sz="1200" dirty="0">
                  <a:latin typeface="Quicksand" pitchFamily="2" charset="0"/>
                </a:rPr>
                <a:t> </a:t>
              </a:r>
              <a:r>
                <a:rPr lang="pt-BR" sz="1200" dirty="0" err="1">
                  <a:latin typeface="Quicksand" pitchFamily="2" charset="0"/>
                </a:rPr>
                <a:t>changes</a:t>
              </a:r>
              <a:r>
                <a:rPr lang="pt-BR" sz="1200" dirty="0">
                  <a:latin typeface="Quicksand" pitchFamily="2" charset="0"/>
                </a:rPr>
                <a:t>, sendo observado na maioria das releases lançadas.</a:t>
              </a:r>
            </a:p>
          </p:txBody>
        </p:sp>
        <p:sp>
          <p:nvSpPr>
            <p:cNvPr id="57" name="CaixaDeTexto 56">
              <a:extLst>
                <a:ext uri="{FF2B5EF4-FFF2-40B4-BE49-F238E27FC236}">
                  <a16:creationId xmlns:a16="http://schemas.microsoft.com/office/drawing/2014/main" id="{05A28771-EFD9-4003-8051-3A32A5062577}"/>
                </a:ext>
              </a:extLst>
            </p:cNvPr>
            <p:cNvSpPr txBox="1"/>
            <p:nvPr/>
          </p:nvSpPr>
          <p:spPr>
            <a:xfrm>
              <a:off x="3589397" y="3948443"/>
              <a:ext cx="2533855" cy="830997"/>
            </a:xfrm>
            <a:prstGeom prst="rect">
              <a:avLst/>
            </a:prstGeom>
            <a:noFill/>
          </p:spPr>
          <p:txBody>
            <a:bodyPr wrap="square" rtlCol="0">
              <a:spAutoFit/>
            </a:bodyPr>
            <a:lstStyle/>
            <a:p>
              <a:pPr algn="l"/>
              <a:r>
                <a:rPr lang="pt-BR" sz="1200" dirty="0">
                  <a:latin typeface="Quicksand" pitchFamily="2" charset="0"/>
                </a:rPr>
                <a:t>Algumas API estão previstas para serem removidas na versão 2.2. Porém a plataforma não possui histórico de break </a:t>
              </a:r>
              <a:r>
                <a:rPr lang="pt-BR" sz="1200" dirty="0" err="1">
                  <a:latin typeface="Quicksand" pitchFamily="2" charset="0"/>
                </a:rPr>
                <a:t>changes</a:t>
              </a:r>
              <a:r>
                <a:rPr lang="pt-BR" sz="1200" dirty="0">
                  <a:latin typeface="Quicksand" pitchFamily="2" charset="0"/>
                </a:rPr>
                <a:t>.</a:t>
              </a:r>
            </a:p>
          </p:txBody>
        </p:sp>
      </p:grpSp>
    </p:spTree>
    <p:extLst>
      <p:ext uri="{BB962C8B-B14F-4D97-AF65-F5344CB8AC3E}">
        <p14:creationId xmlns:p14="http://schemas.microsoft.com/office/powerpoint/2010/main" val="833660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9" name="CaixaDeTexto 28">
            <a:extLst>
              <a:ext uri="{FF2B5EF4-FFF2-40B4-BE49-F238E27FC236}">
                <a16:creationId xmlns:a16="http://schemas.microsoft.com/office/drawing/2014/main" id="{F3C1392B-D7B6-48A9-82FD-0248EFB57B98}"/>
              </a:ext>
            </a:extLst>
          </p:cNvPr>
          <p:cNvSpPr txBox="1"/>
          <p:nvPr/>
        </p:nvSpPr>
        <p:spPr>
          <a:xfrm>
            <a:off x="0" y="1456286"/>
            <a:ext cx="7682164" cy="1938992"/>
          </a:xfrm>
          <a:prstGeom prst="rect">
            <a:avLst/>
          </a:prstGeom>
          <a:noFill/>
        </p:spPr>
        <p:txBody>
          <a:bodyPr wrap="square" lIns="91440" tIns="45720" rIns="91440" bIns="45720" anchor="t">
            <a:spAutoFit/>
          </a:bodyPr>
          <a:lstStyle/>
          <a:p>
            <a:pPr algn="just"/>
            <a:endParaRPr lang="pt-BR" sz="1200" dirty="0">
              <a:latin typeface="Quicksand"/>
            </a:endParaRPr>
          </a:p>
          <a:p>
            <a:pPr marL="628650" lvl="1" indent="-171450" algn="just">
              <a:buFont typeface="Wingdings" panose="05000000000000000000" pitchFamily="2" charset="2"/>
              <a:buChar char="q"/>
            </a:pPr>
            <a:r>
              <a:rPr lang="pt-BR" sz="1200" b="1" dirty="0">
                <a:latin typeface="Quicksand" pitchFamily="2" charset="77"/>
              </a:rPr>
              <a:t>Restrições da lojas</a:t>
            </a:r>
          </a:p>
          <a:p>
            <a:pPr marL="1085850" lvl="2" indent="-171450" algn="just">
              <a:buFont typeface="Wingdings" panose="05000000000000000000" pitchFamily="2" charset="2"/>
              <a:buChar char="q"/>
            </a:pPr>
            <a:endParaRPr lang="pt-BR" sz="1200" dirty="0">
              <a:latin typeface="Quicksand" pitchFamily="2" charset="77"/>
            </a:endParaRPr>
          </a:p>
          <a:p>
            <a:pPr lvl="2" algn="just"/>
            <a:r>
              <a:rPr lang="pt-BR" sz="1200" dirty="0">
                <a:latin typeface="Quicksand" pitchFamily="2" charset="77"/>
              </a:rPr>
              <a:t>Medir a estabilidade da plataforma em relação à distribuição da loja e possíveis restrições que podem se aplicar ao aplicativo se uma determinada plataforma for escolhida. Consideramos a presença de atualizações Over </a:t>
            </a:r>
            <a:r>
              <a:rPr lang="pt-BR" sz="1200" dirty="0" err="1">
                <a:latin typeface="Quicksand" pitchFamily="2" charset="77"/>
              </a:rPr>
              <a:t>the</a:t>
            </a:r>
            <a:r>
              <a:rPr lang="pt-BR" sz="1200" dirty="0">
                <a:latin typeface="Quicksand" pitchFamily="2" charset="77"/>
              </a:rPr>
              <a:t> Air (wireless update) um risco potencial, uma vez que a Apple restringiu esse comportamento. Outro fator que levamos em consideração foi o possibilidade de rejeição devido à estrutura de interface do usuário multiplataforma não estar em conformidade com as diretrizes integradas da plataforma. É mais provável que isso aconteça no </a:t>
            </a:r>
            <a:r>
              <a:rPr lang="pt-BR" sz="1200" dirty="0" err="1">
                <a:latin typeface="Quicksand" pitchFamily="2" charset="77"/>
              </a:rPr>
              <a:t>Flutter</a:t>
            </a:r>
            <a:r>
              <a:rPr lang="pt-BR" sz="1200" dirty="0">
                <a:latin typeface="Quicksand" pitchFamily="2" charset="77"/>
              </a:rPr>
              <a:t>, pois não usa os componentes integrados do sistema.</a:t>
            </a:r>
            <a:endParaRPr lang="pt-BR" sz="1200" b="1" dirty="0">
              <a:latin typeface="Quicksand" pitchFamily="2" charset="77"/>
            </a:endParaRPr>
          </a:p>
        </p:txBody>
      </p:sp>
      <p:sp>
        <p:nvSpPr>
          <p:cNvPr id="67" name="CaixaDeTexto 66">
            <a:extLst>
              <a:ext uri="{FF2B5EF4-FFF2-40B4-BE49-F238E27FC236}">
                <a16:creationId xmlns:a16="http://schemas.microsoft.com/office/drawing/2014/main" id="{59ACA79F-7CC7-4345-A5E3-D65748629B4B}"/>
              </a:ext>
            </a:extLst>
          </p:cNvPr>
          <p:cNvSpPr txBox="1"/>
          <p:nvPr/>
        </p:nvSpPr>
        <p:spPr>
          <a:xfrm>
            <a:off x="3405518" y="5569530"/>
            <a:ext cx="4160977" cy="276999"/>
          </a:xfrm>
          <a:prstGeom prst="rect">
            <a:avLst/>
          </a:prstGeom>
          <a:noFill/>
        </p:spPr>
        <p:txBody>
          <a:bodyPr wrap="square" lIns="91440" tIns="45720" rIns="91440" bIns="45720" anchor="t">
            <a:spAutoFit/>
          </a:bodyPr>
          <a:lstStyle/>
          <a:p>
            <a:pPr lvl="2"/>
            <a:endParaRPr lang="pt-BR" sz="1200" b="1" dirty="0">
              <a:latin typeface="Quicksand" pitchFamily="2" charset="77"/>
            </a:endParaRPr>
          </a:p>
        </p:txBody>
      </p:sp>
      <p:grpSp>
        <p:nvGrpSpPr>
          <p:cNvPr id="4" name="Agrupar 3">
            <a:extLst>
              <a:ext uri="{FF2B5EF4-FFF2-40B4-BE49-F238E27FC236}">
                <a16:creationId xmlns:a16="http://schemas.microsoft.com/office/drawing/2014/main" id="{D385F306-EEDD-41B9-AB3E-77143F4F38BA}"/>
              </a:ext>
            </a:extLst>
          </p:cNvPr>
          <p:cNvGrpSpPr/>
          <p:nvPr/>
        </p:nvGrpSpPr>
        <p:grpSpPr>
          <a:xfrm>
            <a:off x="953201" y="3488716"/>
            <a:ext cx="7468348" cy="1469286"/>
            <a:chOff x="889033" y="3835108"/>
            <a:chExt cx="7468348" cy="1469286"/>
          </a:xfrm>
        </p:grpSpPr>
        <p:sp>
          <p:nvSpPr>
            <p:cNvPr id="42" name="CaixaDeTexto 41">
              <a:extLst>
                <a:ext uri="{FF2B5EF4-FFF2-40B4-BE49-F238E27FC236}">
                  <a16:creationId xmlns:a16="http://schemas.microsoft.com/office/drawing/2014/main" id="{7FBA0F97-ED13-415F-A327-145F79BD3D94}"/>
                </a:ext>
              </a:extLst>
            </p:cNvPr>
            <p:cNvSpPr txBox="1"/>
            <p:nvPr/>
          </p:nvSpPr>
          <p:spPr>
            <a:xfrm>
              <a:off x="889033" y="4280980"/>
              <a:ext cx="3042736" cy="1015663"/>
            </a:xfrm>
            <a:prstGeom prst="rect">
              <a:avLst/>
            </a:prstGeom>
            <a:noFill/>
          </p:spPr>
          <p:txBody>
            <a:bodyPr wrap="square" rtlCol="0">
              <a:spAutoFit/>
            </a:bodyPr>
            <a:lstStyle/>
            <a:p>
              <a:pPr algn="l"/>
              <a:r>
                <a:rPr lang="pt-BR" sz="1200" b="1" dirty="0" err="1">
                  <a:latin typeface="Quicksand" pitchFamily="2" charset="0"/>
                </a:rPr>
                <a:t>flutter</a:t>
              </a:r>
              <a:endParaRPr lang="pt-BR" sz="1200" b="1" dirty="0">
                <a:latin typeface="Quicksand" pitchFamily="2" charset="0"/>
              </a:endParaRPr>
            </a:p>
            <a:p>
              <a:pPr algn="l"/>
              <a:br>
                <a:rPr lang="pt-BR" sz="1200" dirty="0">
                  <a:latin typeface="Quicksand" pitchFamily="2" charset="0"/>
                </a:rPr>
              </a:br>
              <a:r>
                <a:rPr lang="pt-BR" sz="1200" b="1" dirty="0" err="1">
                  <a:latin typeface="Quicksand" pitchFamily="2" charset="0"/>
                </a:rPr>
                <a:t>reactive</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cxnSp>
          <p:nvCxnSpPr>
            <p:cNvPr id="43" name="Conector reto 42">
              <a:extLst>
                <a:ext uri="{FF2B5EF4-FFF2-40B4-BE49-F238E27FC236}">
                  <a16:creationId xmlns:a16="http://schemas.microsoft.com/office/drawing/2014/main" id="{1B1FA5C3-4CBB-41B0-81BD-51F9F0C69976}"/>
                </a:ext>
              </a:extLst>
            </p:cNvPr>
            <p:cNvCxnSpPr>
              <a:cxnSpLocks/>
            </p:cNvCxnSpPr>
            <p:nvPr/>
          </p:nvCxnSpPr>
          <p:spPr>
            <a:xfrm>
              <a:off x="954982" y="4583564"/>
              <a:ext cx="14554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DE376F0C-0BF6-4BD6-85D4-5DB4CECA2D99}"/>
                </a:ext>
              </a:extLst>
            </p:cNvPr>
            <p:cNvCxnSpPr>
              <a:cxnSpLocks/>
            </p:cNvCxnSpPr>
            <p:nvPr/>
          </p:nvCxnSpPr>
          <p:spPr>
            <a:xfrm>
              <a:off x="954982" y="4994060"/>
              <a:ext cx="145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to 44">
              <a:extLst>
                <a:ext uri="{FF2B5EF4-FFF2-40B4-BE49-F238E27FC236}">
                  <a16:creationId xmlns:a16="http://schemas.microsoft.com/office/drawing/2014/main" id="{93F15192-B028-4E8C-8B72-5CBE752D08D7}"/>
                </a:ext>
              </a:extLst>
            </p:cNvPr>
            <p:cNvCxnSpPr>
              <a:cxnSpLocks/>
            </p:cNvCxnSpPr>
            <p:nvPr/>
          </p:nvCxnSpPr>
          <p:spPr>
            <a:xfrm flipV="1">
              <a:off x="954982" y="5303122"/>
              <a:ext cx="7236000" cy="1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34CBBCB7-B9B4-4DD3-A8C7-2E24E2B77AED}"/>
                </a:ext>
              </a:extLst>
            </p:cNvPr>
            <p:cNvCxnSpPr>
              <a:cxnSpLocks/>
            </p:cNvCxnSpPr>
            <p:nvPr/>
          </p:nvCxnSpPr>
          <p:spPr>
            <a:xfrm>
              <a:off x="954982" y="4259805"/>
              <a:ext cx="723600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CaixaDeTexto 48">
              <a:extLst>
                <a:ext uri="{FF2B5EF4-FFF2-40B4-BE49-F238E27FC236}">
                  <a16:creationId xmlns:a16="http://schemas.microsoft.com/office/drawing/2014/main" id="{1F0DDD0A-4317-4717-88A4-B5B8A9BFE1CF}"/>
                </a:ext>
              </a:extLst>
            </p:cNvPr>
            <p:cNvSpPr txBox="1"/>
            <p:nvPr/>
          </p:nvSpPr>
          <p:spPr>
            <a:xfrm>
              <a:off x="954982" y="3835108"/>
              <a:ext cx="1773027" cy="276999"/>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sp>
          <p:nvSpPr>
            <p:cNvPr id="51" name="CaixaDeTexto 50">
              <a:extLst>
                <a:ext uri="{FF2B5EF4-FFF2-40B4-BE49-F238E27FC236}">
                  <a16:creationId xmlns:a16="http://schemas.microsoft.com/office/drawing/2014/main" id="{75BA3D35-B32E-43DF-BBA0-8E9BBD50AADE}"/>
                </a:ext>
              </a:extLst>
            </p:cNvPr>
            <p:cNvSpPr txBox="1"/>
            <p:nvPr/>
          </p:nvSpPr>
          <p:spPr>
            <a:xfrm>
              <a:off x="2948561" y="3835109"/>
              <a:ext cx="2077470" cy="276999"/>
            </a:xfrm>
            <a:prstGeom prst="rect">
              <a:avLst/>
            </a:prstGeom>
            <a:noFill/>
          </p:spPr>
          <p:txBody>
            <a:bodyPr wrap="square" rtlCol="0">
              <a:spAutoFit/>
            </a:bodyPr>
            <a:lstStyle/>
            <a:p>
              <a:pPr algn="l"/>
              <a:r>
                <a:rPr lang="pt-BR" sz="1200" dirty="0">
                  <a:solidFill>
                    <a:srgbClr val="7030A0"/>
                  </a:solidFill>
                  <a:latin typeface="Quicksand" pitchFamily="2" charset="0"/>
                </a:rPr>
                <a:t>Risco da Tecnologia</a:t>
              </a:r>
            </a:p>
          </p:txBody>
        </p:sp>
        <p:sp>
          <p:nvSpPr>
            <p:cNvPr id="52" name="CaixaDeTexto 51">
              <a:extLst>
                <a:ext uri="{FF2B5EF4-FFF2-40B4-BE49-F238E27FC236}">
                  <a16:creationId xmlns:a16="http://schemas.microsoft.com/office/drawing/2014/main" id="{50B09A16-3E99-499F-9A41-7EAC0A9733D4}"/>
                </a:ext>
              </a:extLst>
            </p:cNvPr>
            <p:cNvSpPr txBox="1"/>
            <p:nvPr/>
          </p:nvSpPr>
          <p:spPr>
            <a:xfrm>
              <a:off x="3060232" y="4287507"/>
              <a:ext cx="2299977" cy="369332"/>
            </a:xfrm>
            <a:prstGeom prst="rect">
              <a:avLst/>
            </a:prstGeom>
            <a:noFill/>
          </p:spPr>
          <p:txBody>
            <a:bodyPr wrap="square">
              <a:spAutoFit/>
            </a:bodyPr>
            <a:lstStyle/>
            <a:p>
              <a:r>
                <a:rPr lang="pt-BR" sz="900" dirty="0">
                  <a:latin typeface="Quicksand" pitchFamily="2" charset="77"/>
                </a:rPr>
                <a:t>Baixo (Apple pode julgar alguns restrições de UX)</a:t>
              </a:r>
            </a:p>
          </p:txBody>
        </p:sp>
        <p:sp>
          <p:nvSpPr>
            <p:cNvPr id="60" name="CaixaDeTexto 59">
              <a:extLst>
                <a:ext uri="{FF2B5EF4-FFF2-40B4-BE49-F238E27FC236}">
                  <a16:creationId xmlns:a16="http://schemas.microsoft.com/office/drawing/2014/main" id="{0D856D49-B5A1-47FF-9C18-0F1ECCAE7FA3}"/>
                </a:ext>
              </a:extLst>
            </p:cNvPr>
            <p:cNvSpPr txBox="1"/>
            <p:nvPr/>
          </p:nvSpPr>
          <p:spPr>
            <a:xfrm>
              <a:off x="3083492" y="4670412"/>
              <a:ext cx="2101252" cy="230832"/>
            </a:xfrm>
            <a:prstGeom prst="rect">
              <a:avLst/>
            </a:prstGeom>
            <a:noFill/>
          </p:spPr>
          <p:txBody>
            <a:bodyPr wrap="square">
              <a:spAutoFit/>
            </a:bodyPr>
            <a:lstStyle/>
            <a:p>
              <a:r>
                <a:rPr lang="pt-BR" sz="900" dirty="0">
                  <a:latin typeface="Quicksand" pitchFamily="2" charset="77"/>
                </a:rPr>
                <a:t>Muito Baixo (possibilidade OTA)</a:t>
              </a:r>
            </a:p>
          </p:txBody>
        </p:sp>
        <p:sp>
          <p:nvSpPr>
            <p:cNvPr id="61" name="CaixaDeTexto 60">
              <a:extLst>
                <a:ext uri="{FF2B5EF4-FFF2-40B4-BE49-F238E27FC236}">
                  <a16:creationId xmlns:a16="http://schemas.microsoft.com/office/drawing/2014/main" id="{89C9136A-05B4-4810-A29A-A75092446A26}"/>
                </a:ext>
              </a:extLst>
            </p:cNvPr>
            <p:cNvSpPr txBox="1"/>
            <p:nvPr/>
          </p:nvSpPr>
          <p:spPr>
            <a:xfrm>
              <a:off x="3103973" y="5008917"/>
              <a:ext cx="2001889" cy="230832"/>
            </a:xfrm>
            <a:prstGeom prst="rect">
              <a:avLst/>
            </a:prstGeom>
            <a:noFill/>
          </p:spPr>
          <p:txBody>
            <a:bodyPr wrap="square">
              <a:spAutoFit/>
            </a:bodyPr>
            <a:lstStyle/>
            <a:p>
              <a:r>
                <a:rPr lang="pt-BR" sz="900" dirty="0">
                  <a:latin typeface="Quicksand" pitchFamily="2" charset="77"/>
                </a:rPr>
                <a:t>Mínimo</a:t>
              </a:r>
            </a:p>
          </p:txBody>
        </p:sp>
        <p:cxnSp>
          <p:nvCxnSpPr>
            <p:cNvPr id="62" name="Conector reto 61">
              <a:extLst>
                <a:ext uri="{FF2B5EF4-FFF2-40B4-BE49-F238E27FC236}">
                  <a16:creationId xmlns:a16="http://schemas.microsoft.com/office/drawing/2014/main" id="{9EE86EAA-1644-4AA3-ABB3-4708945FA704}"/>
                </a:ext>
              </a:extLst>
            </p:cNvPr>
            <p:cNvCxnSpPr>
              <a:cxnSpLocks/>
            </p:cNvCxnSpPr>
            <p:nvPr/>
          </p:nvCxnSpPr>
          <p:spPr>
            <a:xfrm flipV="1">
              <a:off x="3183805" y="4642206"/>
              <a:ext cx="18422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ector reto 69">
              <a:extLst>
                <a:ext uri="{FF2B5EF4-FFF2-40B4-BE49-F238E27FC236}">
                  <a16:creationId xmlns:a16="http://schemas.microsoft.com/office/drawing/2014/main" id="{62B316AA-9EED-439A-BA5C-598E6B51EB1B}"/>
                </a:ext>
              </a:extLst>
            </p:cNvPr>
            <p:cNvCxnSpPr>
              <a:cxnSpLocks/>
            </p:cNvCxnSpPr>
            <p:nvPr/>
          </p:nvCxnSpPr>
          <p:spPr>
            <a:xfrm flipV="1">
              <a:off x="3183805" y="4994060"/>
              <a:ext cx="18422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ector reto 70">
              <a:extLst>
                <a:ext uri="{FF2B5EF4-FFF2-40B4-BE49-F238E27FC236}">
                  <a16:creationId xmlns:a16="http://schemas.microsoft.com/office/drawing/2014/main" id="{D62FE0F6-1A60-42EF-8134-48F16DD5E773}"/>
                </a:ext>
              </a:extLst>
            </p:cNvPr>
            <p:cNvCxnSpPr>
              <a:cxnSpLocks/>
            </p:cNvCxnSpPr>
            <p:nvPr/>
          </p:nvCxnSpPr>
          <p:spPr>
            <a:xfrm flipV="1">
              <a:off x="5184744" y="4638383"/>
              <a:ext cx="306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ector reto 71">
              <a:extLst>
                <a:ext uri="{FF2B5EF4-FFF2-40B4-BE49-F238E27FC236}">
                  <a16:creationId xmlns:a16="http://schemas.microsoft.com/office/drawing/2014/main" id="{66B82057-DD3E-4528-9C2A-38B141CF6284}"/>
                </a:ext>
              </a:extLst>
            </p:cNvPr>
            <p:cNvCxnSpPr>
              <a:cxnSpLocks/>
            </p:cNvCxnSpPr>
            <p:nvPr/>
          </p:nvCxnSpPr>
          <p:spPr>
            <a:xfrm flipV="1">
              <a:off x="5143836" y="4989758"/>
              <a:ext cx="30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CaixaDeTexto 72">
              <a:extLst>
                <a:ext uri="{FF2B5EF4-FFF2-40B4-BE49-F238E27FC236}">
                  <a16:creationId xmlns:a16="http://schemas.microsoft.com/office/drawing/2014/main" id="{947E7A61-8E86-4B7D-8B5D-4739F0826F39}"/>
                </a:ext>
              </a:extLst>
            </p:cNvPr>
            <p:cNvSpPr txBox="1"/>
            <p:nvPr/>
          </p:nvSpPr>
          <p:spPr>
            <a:xfrm>
              <a:off x="5143835" y="4316593"/>
              <a:ext cx="2177515" cy="230832"/>
            </a:xfrm>
            <a:prstGeom prst="rect">
              <a:avLst/>
            </a:prstGeom>
            <a:noFill/>
          </p:spPr>
          <p:txBody>
            <a:bodyPr wrap="square">
              <a:spAutoFit/>
            </a:bodyPr>
            <a:lstStyle/>
            <a:p>
              <a:r>
                <a:rPr lang="pt-BR" sz="900" dirty="0">
                  <a:latin typeface="Quicksand" pitchFamily="2" charset="77"/>
                </a:rPr>
                <a:t>Médio (Google ADS, </a:t>
              </a:r>
              <a:r>
                <a:rPr lang="pt-BR" sz="900" dirty="0" err="1">
                  <a:latin typeface="Quicksand" pitchFamily="2" charset="77"/>
                </a:rPr>
                <a:t>Alibaba</a:t>
              </a:r>
              <a:r>
                <a:rPr lang="pt-BR" sz="900" dirty="0">
                  <a:latin typeface="Quicksand" pitchFamily="2" charset="77"/>
                </a:rPr>
                <a:t>, </a:t>
              </a:r>
              <a:r>
                <a:rPr lang="pt-BR" sz="900" dirty="0" err="1">
                  <a:latin typeface="Quicksand" pitchFamily="2" charset="77"/>
                </a:rPr>
                <a:t>Nubank</a:t>
              </a:r>
              <a:r>
                <a:rPr lang="pt-BR" sz="900" dirty="0">
                  <a:latin typeface="Quicksand" pitchFamily="2" charset="77"/>
                </a:rPr>
                <a:t>)</a:t>
              </a:r>
            </a:p>
          </p:txBody>
        </p:sp>
        <p:sp>
          <p:nvSpPr>
            <p:cNvPr id="74" name="CaixaDeTexto 73">
              <a:extLst>
                <a:ext uri="{FF2B5EF4-FFF2-40B4-BE49-F238E27FC236}">
                  <a16:creationId xmlns:a16="http://schemas.microsoft.com/office/drawing/2014/main" id="{F805075A-E73C-40F1-A8C9-F05EDF4D1321}"/>
                </a:ext>
              </a:extLst>
            </p:cNvPr>
            <p:cNvSpPr txBox="1"/>
            <p:nvPr/>
          </p:nvSpPr>
          <p:spPr>
            <a:xfrm>
              <a:off x="5184744" y="4697145"/>
              <a:ext cx="2001889" cy="230832"/>
            </a:xfrm>
            <a:prstGeom prst="rect">
              <a:avLst/>
            </a:prstGeom>
            <a:noFill/>
          </p:spPr>
          <p:txBody>
            <a:bodyPr wrap="square">
              <a:spAutoFit/>
            </a:bodyPr>
            <a:lstStyle/>
            <a:p>
              <a:r>
                <a:rPr lang="pt-BR" sz="900" dirty="0">
                  <a:latin typeface="Quicksand" pitchFamily="2" charset="77"/>
                </a:rPr>
                <a:t>Alto (Facebook. Instagram, Uber)</a:t>
              </a:r>
            </a:p>
          </p:txBody>
        </p:sp>
        <p:sp>
          <p:nvSpPr>
            <p:cNvPr id="75" name="CaixaDeTexto 74">
              <a:extLst>
                <a:ext uri="{FF2B5EF4-FFF2-40B4-BE49-F238E27FC236}">
                  <a16:creationId xmlns:a16="http://schemas.microsoft.com/office/drawing/2014/main" id="{EB8E16D3-D23C-459D-A4E5-B13531DEBAAF}"/>
                </a:ext>
              </a:extLst>
            </p:cNvPr>
            <p:cNvSpPr txBox="1"/>
            <p:nvPr/>
          </p:nvSpPr>
          <p:spPr>
            <a:xfrm>
              <a:off x="5184744" y="5016491"/>
              <a:ext cx="1127819" cy="230832"/>
            </a:xfrm>
            <a:prstGeom prst="rect">
              <a:avLst/>
            </a:prstGeom>
            <a:noFill/>
          </p:spPr>
          <p:txBody>
            <a:bodyPr wrap="square">
              <a:spAutoFit/>
            </a:bodyPr>
            <a:lstStyle/>
            <a:p>
              <a:r>
                <a:rPr lang="pt-BR" sz="900" dirty="0">
                  <a:latin typeface="Quicksand" pitchFamily="2" charset="77"/>
                </a:rPr>
                <a:t>Mínimo </a:t>
              </a:r>
            </a:p>
          </p:txBody>
        </p:sp>
        <p:sp>
          <p:nvSpPr>
            <p:cNvPr id="76" name="CaixaDeTexto 75">
              <a:extLst>
                <a:ext uri="{FF2B5EF4-FFF2-40B4-BE49-F238E27FC236}">
                  <a16:creationId xmlns:a16="http://schemas.microsoft.com/office/drawing/2014/main" id="{EC0EB510-A952-46BA-9C16-B5D104CF41F5}"/>
                </a:ext>
              </a:extLst>
            </p:cNvPr>
            <p:cNvSpPr txBox="1"/>
            <p:nvPr/>
          </p:nvSpPr>
          <p:spPr>
            <a:xfrm>
              <a:off x="5105862" y="3892723"/>
              <a:ext cx="1773028" cy="276999"/>
            </a:xfrm>
            <a:prstGeom prst="rect">
              <a:avLst/>
            </a:prstGeom>
            <a:noFill/>
          </p:spPr>
          <p:txBody>
            <a:bodyPr wrap="square" rtlCol="0">
              <a:spAutoFit/>
            </a:bodyPr>
            <a:lstStyle/>
            <a:p>
              <a:pPr algn="l"/>
              <a:r>
                <a:rPr lang="pt-BR" sz="1200" dirty="0">
                  <a:solidFill>
                    <a:srgbClr val="7030A0"/>
                  </a:solidFill>
                  <a:latin typeface="Quicksand" pitchFamily="2" charset="0"/>
                </a:rPr>
                <a:t>Adoção do Mercado</a:t>
              </a:r>
            </a:p>
          </p:txBody>
        </p:sp>
        <p:sp>
          <p:nvSpPr>
            <p:cNvPr id="77" name="CaixaDeTexto 76">
              <a:extLst>
                <a:ext uri="{FF2B5EF4-FFF2-40B4-BE49-F238E27FC236}">
                  <a16:creationId xmlns:a16="http://schemas.microsoft.com/office/drawing/2014/main" id="{2054AFE6-3B3A-43B7-BB2C-5F3F7A75CC7F}"/>
                </a:ext>
              </a:extLst>
            </p:cNvPr>
            <p:cNvSpPr txBox="1"/>
            <p:nvPr/>
          </p:nvSpPr>
          <p:spPr>
            <a:xfrm>
              <a:off x="7321351" y="3860740"/>
              <a:ext cx="1002898" cy="276999"/>
            </a:xfrm>
            <a:prstGeom prst="rect">
              <a:avLst/>
            </a:prstGeom>
            <a:noFill/>
          </p:spPr>
          <p:txBody>
            <a:bodyPr wrap="square" rtlCol="0">
              <a:spAutoFit/>
            </a:bodyPr>
            <a:lstStyle/>
            <a:p>
              <a:pPr algn="l"/>
              <a:r>
                <a:rPr lang="pt-BR" sz="1200" dirty="0">
                  <a:solidFill>
                    <a:srgbClr val="7030A0"/>
                  </a:solidFill>
                  <a:latin typeface="Quicksand" pitchFamily="2" charset="0"/>
                </a:rPr>
                <a:t>Pontuação</a:t>
              </a:r>
            </a:p>
          </p:txBody>
        </p:sp>
        <p:sp>
          <p:nvSpPr>
            <p:cNvPr id="30" name="CaixaDeTexto 29">
              <a:extLst>
                <a:ext uri="{FF2B5EF4-FFF2-40B4-BE49-F238E27FC236}">
                  <a16:creationId xmlns:a16="http://schemas.microsoft.com/office/drawing/2014/main" id="{D666DD1F-18EA-46D4-81AD-5C38DED607AB}"/>
                </a:ext>
              </a:extLst>
            </p:cNvPr>
            <p:cNvSpPr txBox="1"/>
            <p:nvPr/>
          </p:nvSpPr>
          <p:spPr>
            <a:xfrm>
              <a:off x="7321350" y="4299660"/>
              <a:ext cx="1036031" cy="230832"/>
            </a:xfrm>
            <a:prstGeom prst="rect">
              <a:avLst/>
            </a:prstGeom>
            <a:noFill/>
          </p:spPr>
          <p:txBody>
            <a:bodyPr wrap="square">
              <a:spAutoFit/>
            </a:bodyPr>
            <a:lstStyle/>
            <a:p>
              <a:r>
                <a:rPr lang="pt-BR" sz="900" dirty="0">
                  <a:latin typeface="Quicksand" pitchFamily="2" charset="77"/>
                </a:rPr>
                <a:t>Médio-Alto</a:t>
              </a:r>
            </a:p>
          </p:txBody>
        </p:sp>
        <p:sp>
          <p:nvSpPr>
            <p:cNvPr id="31" name="CaixaDeTexto 30">
              <a:extLst>
                <a:ext uri="{FF2B5EF4-FFF2-40B4-BE49-F238E27FC236}">
                  <a16:creationId xmlns:a16="http://schemas.microsoft.com/office/drawing/2014/main" id="{B9EFB640-A376-481E-BF8D-F77DDD7560CB}"/>
                </a:ext>
              </a:extLst>
            </p:cNvPr>
            <p:cNvSpPr txBox="1"/>
            <p:nvPr/>
          </p:nvSpPr>
          <p:spPr>
            <a:xfrm>
              <a:off x="7321349" y="4710417"/>
              <a:ext cx="1036031" cy="230832"/>
            </a:xfrm>
            <a:prstGeom prst="rect">
              <a:avLst/>
            </a:prstGeom>
            <a:noFill/>
          </p:spPr>
          <p:txBody>
            <a:bodyPr wrap="square">
              <a:spAutoFit/>
            </a:bodyPr>
            <a:lstStyle/>
            <a:p>
              <a:r>
                <a:rPr lang="pt-BR" sz="900" dirty="0">
                  <a:latin typeface="Quicksand" pitchFamily="2" charset="77"/>
                </a:rPr>
                <a:t>Alto</a:t>
              </a:r>
            </a:p>
          </p:txBody>
        </p:sp>
        <p:sp>
          <p:nvSpPr>
            <p:cNvPr id="32" name="CaixaDeTexto 31">
              <a:extLst>
                <a:ext uri="{FF2B5EF4-FFF2-40B4-BE49-F238E27FC236}">
                  <a16:creationId xmlns:a16="http://schemas.microsoft.com/office/drawing/2014/main" id="{E3CBDA5A-FF2A-49F1-9DE0-D6B6E2DC49C1}"/>
                </a:ext>
              </a:extLst>
            </p:cNvPr>
            <p:cNvSpPr txBox="1"/>
            <p:nvPr/>
          </p:nvSpPr>
          <p:spPr>
            <a:xfrm>
              <a:off x="7321349" y="5013282"/>
              <a:ext cx="1036031" cy="230832"/>
            </a:xfrm>
            <a:prstGeom prst="rect">
              <a:avLst/>
            </a:prstGeom>
            <a:noFill/>
          </p:spPr>
          <p:txBody>
            <a:bodyPr wrap="square">
              <a:spAutoFit/>
            </a:bodyPr>
            <a:lstStyle/>
            <a:p>
              <a:r>
                <a:rPr lang="pt-BR" sz="900" dirty="0">
                  <a:latin typeface="Quicksand" pitchFamily="2" charset="77"/>
                </a:rPr>
                <a:t>Muito-Alto</a:t>
              </a:r>
            </a:p>
          </p:txBody>
        </p:sp>
      </p:grpSp>
      <p:sp>
        <p:nvSpPr>
          <p:cNvPr id="2" name="CaixaDeTexto 1">
            <a:extLst>
              <a:ext uri="{FF2B5EF4-FFF2-40B4-BE49-F238E27FC236}">
                <a16:creationId xmlns:a16="http://schemas.microsoft.com/office/drawing/2014/main" id="{9FEBF5E0-C70F-46CA-84FF-DBB9E5ADD4AC}"/>
              </a:ext>
            </a:extLst>
          </p:cNvPr>
          <p:cNvSpPr txBox="1"/>
          <p:nvPr/>
        </p:nvSpPr>
        <p:spPr>
          <a:xfrm>
            <a:off x="1905663" y="5087980"/>
            <a:ext cx="6154249" cy="461665"/>
          </a:xfrm>
          <a:prstGeom prst="rect">
            <a:avLst/>
          </a:prstGeom>
          <a:noFill/>
        </p:spPr>
        <p:txBody>
          <a:bodyPr wrap="none" rtlCol="0">
            <a:spAutoFit/>
          </a:bodyPr>
          <a:lstStyle/>
          <a:p>
            <a:pPr algn="l"/>
            <a:r>
              <a:rPr lang="pt-BR" sz="1200" b="1" dirty="0">
                <a:latin typeface="Quicksand" pitchFamily="2" charset="0"/>
              </a:rPr>
              <a:t>Nota:</a:t>
            </a:r>
            <a:r>
              <a:rPr lang="pt-BR" sz="1200" dirty="0">
                <a:latin typeface="Quicksand" pitchFamily="2" charset="0"/>
              </a:rPr>
              <a:t> a pontuação final foi traduzida para uma escala em que quanto maior, melhor. </a:t>
            </a:r>
          </a:p>
          <a:p>
            <a:pPr algn="l"/>
            <a:r>
              <a:rPr lang="pt-BR" sz="1200" dirty="0">
                <a:latin typeface="Quicksand" pitchFamily="2" charset="0"/>
              </a:rPr>
              <a:t>Para as colunas intermediárias, quanto menor é melhor</a:t>
            </a:r>
          </a:p>
        </p:txBody>
      </p:sp>
      <p:sp>
        <p:nvSpPr>
          <p:cNvPr id="5" name="CaixaDeTexto 4">
            <a:extLst>
              <a:ext uri="{FF2B5EF4-FFF2-40B4-BE49-F238E27FC236}">
                <a16:creationId xmlns:a16="http://schemas.microsoft.com/office/drawing/2014/main" id="{0EB2421F-4718-4D54-9C87-1D9D01408944}"/>
              </a:ext>
            </a:extLst>
          </p:cNvPr>
          <p:cNvSpPr txBox="1"/>
          <p:nvPr/>
        </p:nvSpPr>
        <p:spPr>
          <a:xfrm>
            <a:off x="1019149" y="5750757"/>
            <a:ext cx="7018721" cy="830997"/>
          </a:xfrm>
          <a:prstGeom prst="rect">
            <a:avLst/>
          </a:prstGeom>
          <a:noFill/>
        </p:spPr>
        <p:txBody>
          <a:bodyPr wrap="square" rtlCol="0">
            <a:spAutoFit/>
          </a:bodyPr>
          <a:lstStyle/>
          <a:p>
            <a:pPr algn="just"/>
            <a:r>
              <a:rPr lang="pt-BR" sz="1200" dirty="0">
                <a:latin typeface="Quicksand" pitchFamily="2" charset="0"/>
              </a:rPr>
              <a:t>Com relação à possibilidade de ser restrito pelas diretrizes da loja, </a:t>
            </a:r>
            <a:r>
              <a:rPr lang="pt-BR" sz="1200" dirty="0" err="1">
                <a:latin typeface="Quicksand" pitchFamily="2" charset="0"/>
              </a:rPr>
              <a:t>Kotlin</a:t>
            </a:r>
            <a:r>
              <a:rPr lang="pt-BR" sz="1200" dirty="0">
                <a:latin typeface="Quicksand" pitchFamily="2" charset="0"/>
              </a:rPr>
              <a:t> </a:t>
            </a:r>
            <a:r>
              <a:rPr lang="pt-BR" sz="1200" dirty="0" err="1">
                <a:latin typeface="Quicksand" pitchFamily="2" charset="0"/>
              </a:rPr>
              <a:t>Native</a:t>
            </a:r>
            <a:r>
              <a:rPr lang="pt-BR" sz="1200" dirty="0">
                <a:latin typeface="Quicksand" pitchFamily="2" charset="0"/>
              </a:rPr>
              <a:t> é a opção mais segura, pois não tem a possibilidade integrada de executar código que ainda não foi empacotado com o aplicativo e requer a criação de nossa própria IU abstrações usando componentes do sistema.</a:t>
            </a:r>
          </a:p>
        </p:txBody>
      </p:sp>
      <p:sp>
        <p:nvSpPr>
          <p:cNvPr id="3" name="Título 2">
            <a:extLst>
              <a:ext uri="{FF2B5EF4-FFF2-40B4-BE49-F238E27FC236}">
                <a16:creationId xmlns:a16="http://schemas.microsoft.com/office/drawing/2014/main" id="{F906E956-5D1E-437C-8546-1001499F4118}"/>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6" name="Subtítulo 5">
            <a:extLst>
              <a:ext uri="{FF2B5EF4-FFF2-40B4-BE49-F238E27FC236}">
                <a16:creationId xmlns:a16="http://schemas.microsoft.com/office/drawing/2014/main" id="{777F4598-9010-4FA6-B698-3308D6D3182A}"/>
              </a:ext>
            </a:extLst>
          </p:cNvPr>
          <p:cNvSpPr>
            <a:spLocks noGrp="1"/>
          </p:cNvSpPr>
          <p:nvPr>
            <p:ph type="subTitle" idx="1"/>
          </p:nvPr>
        </p:nvSpPr>
        <p:spPr/>
        <p:txBody>
          <a:bodyPr>
            <a:normAutofit fontScale="92500" lnSpcReduction="20000"/>
          </a:bodyPr>
          <a:lstStyle/>
          <a:p>
            <a:r>
              <a:rPr lang="pt-BR" dirty="0"/>
              <a:t>Restrições da lojas (1/2)</a:t>
            </a:r>
          </a:p>
        </p:txBody>
      </p:sp>
    </p:spTree>
    <p:extLst>
      <p:ext uri="{BB962C8B-B14F-4D97-AF65-F5344CB8AC3E}">
        <p14:creationId xmlns:p14="http://schemas.microsoft.com/office/powerpoint/2010/main" val="3178446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508818" y="2297453"/>
            <a:ext cx="7466381" cy="1938992"/>
          </a:xfrm>
          <a:prstGeom prst="rect">
            <a:avLst/>
          </a:prstGeom>
          <a:noFill/>
        </p:spPr>
        <p:txBody>
          <a:bodyPr wrap="square" lIns="91440" tIns="45720" rIns="91440" bIns="45720" anchor="t">
            <a:spAutoFit/>
          </a:bodyPr>
          <a:lstStyle/>
          <a:p>
            <a:pPr marL="1085850" lvl="2" indent="-171450">
              <a:buFont typeface="Wingdings" panose="05000000000000000000" pitchFamily="2" charset="2"/>
              <a:buChar char="q"/>
            </a:pPr>
            <a:endParaRPr lang="pt-BR" sz="1200" dirty="0">
              <a:latin typeface="Quicksand" pitchFamily="2" charset="77"/>
            </a:endParaRPr>
          </a:p>
          <a:p>
            <a:pPr lvl="1"/>
            <a:r>
              <a:rPr lang="pt-BR" sz="1200" dirty="0">
                <a:latin typeface="Quicksand" pitchFamily="2" charset="77"/>
              </a:rPr>
              <a:t>Em relação às limitações da plataforma, </a:t>
            </a:r>
            <a:r>
              <a:rPr lang="pt-BR" sz="1200" dirty="0" err="1">
                <a:latin typeface="Quicksand" pitchFamily="2" charset="77"/>
              </a:rPr>
              <a:t>Kotlin</a:t>
            </a:r>
            <a:r>
              <a:rPr lang="pt-BR" sz="1200" dirty="0">
                <a:latin typeface="Quicksand" pitchFamily="2" charset="77"/>
              </a:rPr>
              <a:t> </a:t>
            </a:r>
            <a:r>
              <a:rPr lang="pt-BR" sz="1200" dirty="0" err="1">
                <a:latin typeface="Quicksand" pitchFamily="2" charset="77"/>
              </a:rPr>
              <a:t>Native</a:t>
            </a:r>
            <a:r>
              <a:rPr lang="pt-BR" sz="1200" dirty="0">
                <a:latin typeface="Quicksand" pitchFamily="2" charset="77"/>
              </a:rPr>
              <a:t> é a abordagem mais flexível. Ele permite o compartilhamento de código em todos os contextos e não impõe limites aos recursos da plataforma / dispositivo. </a:t>
            </a:r>
          </a:p>
          <a:p>
            <a:pPr lvl="1"/>
            <a:endParaRPr lang="pt-BR" sz="1200" dirty="0">
              <a:latin typeface="Quicksand" pitchFamily="2" charset="77"/>
            </a:endParaRPr>
          </a:p>
          <a:p>
            <a:pPr lvl="1"/>
            <a:r>
              <a:rPr lang="pt-BR" sz="1200" dirty="0" err="1">
                <a:latin typeface="Quicksand" pitchFamily="2" charset="77"/>
              </a:rPr>
              <a:t>Flutter</a:t>
            </a:r>
            <a:r>
              <a:rPr lang="pt-BR" sz="1200" dirty="0">
                <a:latin typeface="Quicksand" pitchFamily="2" charset="77"/>
              </a:rPr>
              <a:t> e </a:t>
            </a:r>
            <a:r>
              <a:rPr lang="pt-BR" sz="1200" dirty="0" err="1">
                <a:latin typeface="Quicksand" pitchFamily="2" charset="77"/>
              </a:rPr>
              <a:t>React</a:t>
            </a:r>
            <a:r>
              <a:rPr lang="pt-BR" sz="1200" dirty="0">
                <a:latin typeface="Quicksand" pitchFamily="2" charset="77"/>
              </a:rPr>
              <a:t> </a:t>
            </a:r>
            <a:r>
              <a:rPr lang="pt-BR" sz="1200" dirty="0" err="1">
                <a:latin typeface="Quicksand" pitchFamily="2" charset="77"/>
              </a:rPr>
              <a:t>Native</a:t>
            </a:r>
            <a:r>
              <a:rPr lang="pt-BR" sz="1200" dirty="0">
                <a:latin typeface="Quicksand" pitchFamily="2" charset="77"/>
              </a:rPr>
              <a:t> têm limitações semelhantes principalmente devido à sua abordagem de memória e não podem ser usados fora do processo principal do aplicativo. Essa limitação pode mudar com o tempo, mas consideramos que não é um bloqueador para uso, pois geralmente não dependemos muito do uso do processo auxiliar e ainda é possível escrever código nativo para atender a esses requisitos</a:t>
            </a:r>
          </a:p>
        </p:txBody>
      </p:sp>
      <p:sp>
        <p:nvSpPr>
          <p:cNvPr id="29" name="CaixaDeTexto 28">
            <a:extLst>
              <a:ext uri="{FF2B5EF4-FFF2-40B4-BE49-F238E27FC236}">
                <a16:creationId xmlns:a16="http://schemas.microsoft.com/office/drawing/2014/main" id="{F3C1392B-D7B6-48A9-82FD-0248EFB57B98}"/>
              </a:ext>
            </a:extLst>
          </p:cNvPr>
          <p:cNvSpPr txBox="1"/>
          <p:nvPr/>
        </p:nvSpPr>
        <p:spPr>
          <a:xfrm>
            <a:off x="0" y="1456286"/>
            <a:ext cx="7682164" cy="1015663"/>
          </a:xfrm>
          <a:prstGeom prst="rect">
            <a:avLst/>
          </a:prstGeom>
          <a:noFill/>
        </p:spPr>
        <p:txBody>
          <a:bodyPr wrap="square" lIns="91440" tIns="45720" rIns="91440" bIns="45720" anchor="t">
            <a:spAutoFit/>
          </a:bodyPr>
          <a:lstStyle/>
          <a:p>
            <a:pPr algn="just"/>
            <a:endParaRPr lang="pt-BR" sz="1200" dirty="0">
              <a:latin typeface="Quicksand"/>
            </a:endParaRPr>
          </a:p>
          <a:p>
            <a:pPr marL="628650" lvl="1" indent="-171450" algn="just">
              <a:buFont typeface="Wingdings" panose="05000000000000000000" pitchFamily="2" charset="2"/>
              <a:buChar char="q"/>
            </a:pPr>
            <a:r>
              <a:rPr lang="pt-BR" sz="1200" b="1" dirty="0">
                <a:latin typeface="Quicksand" pitchFamily="2" charset="77"/>
              </a:rPr>
              <a:t>Restrições da lojas</a:t>
            </a:r>
          </a:p>
          <a:p>
            <a:pPr marL="1085850" lvl="2" indent="-171450" algn="just">
              <a:buFont typeface="Wingdings" panose="05000000000000000000" pitchFamily="2" charset="2"/>
              <a:buChar char="q"/>
            </a:pPr>
            <a:endParaRPr lang="pt-BR" sz="1200" b="1" dirty="0">
              <a:latin typeface="Quicksand" pitchFamily="2" charset="77"/>
            </a:endParaRPr>
          </a:p>
          <a:p>
            <a:pPr marL="1085850" lvl="2" indent="-171450" algn="just">
              <a:buFont typeface="Wingdings" panose="05000000000000000000" pitchFamily="2" charset="2"/>
              <a:buChar char="q"/>
            </a:pPr>
            <a:r>
              <a:rPr lang="pt-BR" sz="1200" dirty="0">
                <a:latin typeface="Quicksand" pitchFamily="2" charset="77"/>
              </a:rPr>
              <a:t>Conclusão</a:t>
            </a:r>
          </a:p>
          <a:p>
            <a:pPr marL="1085850" lvl="2" indent="-171450" algn="just">
              <a:buFont typeface="Wingdings" panose="05000000000000000000" pitchFamily="2" charset="2"/>
              <a:buChar char="q"/>
            </a:pPr>
            <a:endParaRPr lang="pt-BR" sz="1200" dirty="0">
              <a:latin typeface="Quicksand" pitchFamily="2" charset="77"/>
            </a:endParaRPr>
          </a:p>
        </p:txBody>
      </p:sp>
      <p:sp>
        <p:nvSpPr>
          <p:cNvPr id="2" name="Título 1">
            <a:extLst>
              <a:ext uri="{FF2B5EF4-FFF2-40B4-BE49-F238E27FC236}">
                <a16:creationId xmlns:a16="http://schemas.microsoft.com/office/drawing/2014/main" id="{F2ED3918-A347-4B62-9871-A5EE42254FA5}"/>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3" name="Subtítulo 2">
            <a:extLst>
              <a:ext uri="{FF2B5EF4-FFF2-40B4-BE49-F238E27FC236}">
                <a16:creationId xmlns:a16="http://schemas.microsoft.com/office/drawing/2014/main" id="{9866F1A8-6C6E-433E-AD3F-3C1C0EB5B243}"/>
              </a:ext>
            </a:extLst>
          </p:cNvPr>
          <p:cNvSpPr>
            <a:spLocks noGrp="1"/>
          </p:cNvSpPr>
          <p:nvPr>
            <p:ph type="subTitle" idx="1"/>
          </p:nvPr>
        </p:nvSpPr>
        <p:spPr/>
        <p:txBody>
          <a:bodyPr>
            <a:normAutofit fontScale="92500" lnSpcReduction="20000"/>
          </a:bodyPr>
          <a:lstStyle/>
          <a:p>
            <a:r>
              <a:rPr lang="pt-BR" dirty="0"/>
              <a:t>Restrições da lojas (2/2)</a:t>
            </a:r>
          </a:p>
        </p:txBody>
      </p:sp>
    </p:spTree>
    <p:extLst>
      <p:ext uri="{BB962C8B-B14F-4D97-AF65-F5344CB8AC3E}">
        <p14:creationId xmlns:p14="http://schemas.microsoft.com/office/powerpoint/2010/main" val="3243380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B8D513-490F-4BEC-9ABF-F800AF042081}"/>
              </a:ext>
            </a:extLst>
          </p:cNvPr>
          <p:cNvSpPr txBox="1"/>
          <p:nvPr/>
        </p:nvSpPr>
        <p:spPr>
          <a:xfrm>
            <a:off x="313765" y="1089899"/>
            <a:ext cx="1133138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8650" lvl="1" indent="-171450" algn="just">
              <a:spcAft>
                <a:spcPts val="1200"/>
              </a:spcAft>
              <a:buFont typeface="Wingdings" panose="05000000000000000000" pitchFamily="2" charset="2"/>
              <a:buChar char="q"/>
            </a:pPr>
            <a:r>
              <a:rPr lang="en-US" sz="1200" b="1" dirty="0">
                <a:latin typeface="Quicksand" pitchFamily="2" charset="77"/>
              </a:rPr>
              <a:t> WebView</a:t>
            </a:r>
            <a:endParaRPr lang="pt-BR" sz="1200" b="1" dirty="0">
              <a:latin typeface="Quicksand" pitchFamily="2" charset="77"/>
            </a:endParaRPr>
          </a:p>
          <a:p>
            <a:pPr marL="285750" indent="-285750">
              <a:spcAft>
                <a:spcPts val="1200"/>
              </a:spcAft>
              <a:buFont typeface="Arial" panose="020B0604020202020204" pitchFamily="34" charset="0"/>
              <a:buChar char="•"/>
            </a:pPr>
            <a:endParaRPr lang="en-US" dirty="0">
              <a:latin typeface="Quicksand Light" pitchFamily="2" charset="0"/>
            </a:endParaRPr>
          </a:p>
          <a:p>
            <a:pPr marL="285750" indent="-285750">
              <a:spcAft>
                <a:spcPts val="1200"/>
              </a:spcAft>
              <a:buFont typeface="Arial" panose="020B0604020202020204" pitchFamily="34" charset="0"/>
              <a:buChar char="•"/>
            </a:pPr>
            <a:endParaRPr lang="en-US" dirty="0">
              <a:latin typeface="Quicksand Light" pitchFamily="2" charset="0"/>
            </a:endParaRPr>
          </a:p>
          <a:p>
            <a:pPr marL="285750" indent="-285750">
              <a:spcAft>
                <a:spcPts val="1200"/>
              </a:spcAft>
              <a:buFont typeface="Arial" panose="020B0604020202020204" pitchFamily="34" charset="0"/>
              <a:buChar char="•"/>
            </a:pPr>
            <a:endParaRPr lang="en-US" dirty="0">
              <a:latin typeface="Quicksand Light" pitchFamily="2" charset="0"/>
            </a:endParaRPr>
          </a:p>
          <a:p>
            <a:pPr marL="742950" lvl="1" indent="-285750">
              <a:spcAft>
                <a:spcPts val="1200"/>
              </a:spcAft>
              <a:buFont typeface="Arial" panose="020B0604020202020204" pitchFamily="34" charset="0"/>
              <a:buChar char="•"/>
            </a:pPr>
            <a:endParaRPr lang="en-US" dirty="0">
              <a:latin typeface="Quicksand Light" pitchFamily="2" charset="0"/>
              <a:ea typeface="+mn-lt"/>
              <a:cs typeface="+mn-lt"/>
            </a:endParaRPr>
          </a:p>
          <a:p>
            <a:pPr marL="742950" lvl="1" indent="-285750">
              <a:spcAft>
                <a:spcPts val="1200"/>
              </a:spcAft>
              <a:buFont typeface="Arial" panose="020B0604020202020204" pitchFamily="34" charset="0"/>
              <a:buChar char="•"/>
            </a:pPr>
            <a:endParaRPr lang="en-US" dirty="0">
              <a:latin typeface="Quicksand Light" pitchFamily="2" charset="0"/>
              <a:ea typeface="+mn-lt"/>
              <a:cs typeface="+mn-lt"/>
            </a:endParaRPr>
          </a:p>
          <a:p>
            <a:pPr marL="742950" lvl="1" indent="-285750">
              <a:spcAft>
                <a:spcPts val="1200"/>
              </a:spcAft>
              <a:buFont typeface="Arial" panose="020B0604020202020204" pitchFamily="34" charset="0"/>
              <a:buChar char="•"/>
            </a:pPr>
            <a:endParaRPr lang="en-US" dirty="0">
              <a:latin typeface="Quicksand Light" pitchFamily="2" charset="0"/>
              <a:ea typeface="+mn-lt"/>
              <a:cs typeface="+mn-lt"/>
            </a:endParaRPr>
          </a:p>
        </p:txBody>
      </p:sp>
      <p:sp>
        <p:nvSpPr>
          <p:cNvPr id="6" name="Título 5">
            <a:extLst>
              <a:ext uri="{FF2B5EF4-FFF2-40B4-BE49-F238E27FC236}">
                <a16:creationId xmlns:a16="http://schemas.microsoft.com/office/drawing/2014/main" id="{F3EE8F62-048D-490B-9BEC-EE759810384B}"/>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7" name="Subtítulo 6">
            <a:extLst>
              <a:ext uri="{FF2B5EF4-FFF2-40B4-BE49-F238E27FC236}">
                <a16:creationId xmlns:a16="http://schemas.microsoft.com/office/drawing/2014/main" id="{C60ED04D-476E-4454-AC1A-C1B030507163}"/>
              </a:ext>
            </a:extLst>
          </p:cNvPr>
          <p:cNvSpPr>
            <a:spLocks noGrp="1"/>
          </p:cNvSpPr>
          <p:nvPr>
            <p:ph type="subTitle" idx="1"/>
          </p:nvPr>
        </p:nvSpPr>
        <p:spPr/>
        <p:txBody>
          <a:bodyPr>
            <a:normAutofit fontScale="92500" lnSpcReduction="20000"/>
          </a:bodyPr>
          <a:lstStyle/>
          <a:p>
            <a:r>
              <a:rPr lang="pt-BR" dirty="0"/>
              <a:t>Mini Apps</a:t>
            </a:r>
          </a:p>
        </p:txBody>
      </p:sp>
      <p:grpSp>
        <p:nvGrpSpPr>
          <p:cNvPr id="76" name="Agrupar 75">
            <a:extLst>
              <a:ext uri="{FF2B5EF4-FFF2-40B4-BE49-F238E27FC236}">
                <a16:creationId xmlns:a16="http://schemas.microsoft.com/office/drawing/2014/main" id="{50A7E0BF-CE24-462D-9107-61DC0766D19C}"/>
              </a:ext>
            </a:extLst>
          </p:cNvPr>
          <p:cNvGrpSpPr/>
          <p:nvPr/>
        </p:nvGrpSpPr>
        <p:grpSpPr>
          <a:xfrm>
            <a:off x="1882597" y="1358812"/>
            <a:ext cx="8614044" cy="2455614"/>
            <a:chOff x="2180029" y="1946932"/>
            <a:chExt cx="8614044" cy="2455614"/>
          </a:xfrm>
        </p:grpSpPr>
        <p:cxnSp>
          <p:nvCxnSpPr>
            <p:cNvPr id="9" name="Conector reto 8">
              <a:extLst>
                <a:ext uri="{FF2B5EF4-FFF2-40B4-BE49-F238E27FC236}">
                  <a16:creationId xmlns:a16="http://schemas.microsoft.com/office/drawing/2014/main" id="{946564A0-5CE6-47FE-BB17-5B154461DE98}"/>
                </a:ext>
              </a:extLst>
            </p:cNvPr>
            <p:cNvCxnSpPr>
              <a:cxnSpLocks/>
            </p:cNvCxnSpPr>
            <p:nvPr/>
          </p:nvCxnSpPr>
          <p:spPr>
            <a:xfrm flipV="1">
              <a:off x="2251674" y="2939234"/>
              <a:ext cx="1488394" cy="1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428C1EFE-C7F2-410D-8903-A709FBFBCC69}"/>
                </a:ext>
              </a:extLst>
            </p:cNvPr>
            <p:cNvCxnSpPr>
              <a:cxnSpLocks/>
            </p:cNvCxnSpPr>
            <p:nvPr/>
          </p:nvCxnSpPr>
          <p:spPr>
            <a:xfrm>
              <a:off x="2251674" y="3580098"/>
              <a:ext cx="1521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EBEBA2CE-D5E0-4375-BB9B-E58E2763BC49}"/>
                </a:ext>
              </a:extLst>
            </p:cNvPr>
            <p:cNvCxnSpPr>
              <a:cxnSpLocks/>
            </p:cNvCxnSpPr>
            <p:nvPr/>
          </p:nvCxnSpPr>
          <p:spPr>
            <a:xfrm flipV="1">
              <a:off x="2264004" y="4203510"/>
              <a:ext cx="8422193" cy="45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7BD1FD61-6CBB-4499-997D-72CE1E6E7C15}"/>
                </a:ext>
              </a:extLst>
            </p:cNvPr>
            <p:cNvCxnSpPr>
              <a:cxnSpLocks/>
            </p:cNvCxnSpPr>
            <p:nvPr/>
          </p:nvCxnSpPr>
          <p:spPr>
            <a:xfrm>
              <a:off x="2180029" y="2309307"/>
              <a:ext cx="845252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7138642-6073-4383-B799-33BDEA7A5A3A}"/>
                </a:ext>
              </a:extLst>
            </p:cNvPr>
            <p:cNvSpPr txBox="1"/>
            <p:nvPr/>
          </p:nvSpPr>
          <p:spPr>
            <a:xfrm>
              <a:off x="2264004" y="1955509"/>
              <a:ext cx="1773027" cy="495058"/>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grpSp>
          <p:nvGrpSpPr>
            <p:cNvPr id="49" name="Agrupar 48">
              <a:extLst>
                <a:ext uri="{FF2B5EF4-FFF2-40B4-BE49-F238E27FC236}">
                  <a16:creationId xmlns:a16="http://schemas.microsoft.com/office/drawing/2014/main" id="{416254F0-6EE7-4898-AD6A-936810BC18A2}"/>
                </a:ext>
              </a:extLst>
            </p:cNvPr>
            <p:cNvGrpSpPr/>
            <p:nvPr/>
          </p:nvGrpSpPr>
          <p:grpSpPr>
            <a:xfrm>
              <a:off x="2382756" y="1946932"/>
              <a:ext cx="8411317" cy="2455614"/>
              <a:chOff x="2382756" y="1946932"/>
              <a:chExt cx="8411317" cy="2455614"/>
            </a:xfrm>
          </p:grpSpPr>
          <p:sp>
            <p:nvSpPr>
              <p:cNvPr id="8" name="CaixaDeTexto 7">
                <a:extLst>
                  <a:ext uri="{FF2B5EF4-FFF2-40B4-BE49-F238E27FC236}">
                    <a16:creationId xmlns:a16="http://schemas.microsoft.com/office/drawing/2014/main" id="{83E5D7EB-2D11-4344-AD26-CEF8B75E92C0}"/>
                  </a:ext>
                </a:extLst>
              </p:cNvPr>
              <p:cNvSpPr txBox="1"/>
              <p:nvPr/>
            </p:nvSpPr>
            <p:spPr>
              <a:xfrm>
                <a:off x="2382756" y="2482040"/>
                <a:ext cx="1259207" cy="1569660"/>
              </a:xfrm>
              <a:prstGeom prst="rect">
                <a:avLst/>
              </a:prstGeom>
              <a:noFill/>
            </p:spPr>
            <p:txBody>
              <a:bodyPr wrap="square" rtlCol="0">
                <a:spAutoFit/>
              </a:bodyPr>
              <a:lstStyle/>
              <a:p>
                <a:pPr algn="l"/>
                <a:r>
                  <a:rPr lang="pt-BR" sz="1200" b="1" dirty="0" err="1">
                    <a:latin typeface="Quicksand" pitchFamily="2" charset="0"/>
                  </a:rPr>
                  <a:t>flutter</a:t>
                </a:r>
                <a:endParaRPr lang="pt-BR" sz="1200" b="1" dirty="0">
                  <a:latin typeface="Quicksand" pitchFamily="2" charset="0"/>
                </a:endParaRPr>
              </a:p>
              <a:p>
                <a:pPr algn="l"/>
                <a:endParaRPr lang="pt-BR" sz="1200"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reactive</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a:p>
                <a:pPr algn="l"/>
                <a:endParaRPr lang="pt-BR" sz="1200" dirty="0">
                  <a:latin typeface="Quicksand" pitchFamily="2" charset="0"/>
                </a:endParaRPr>
              </a:p>
              <a:p>
                <a:pPr algn="l"/>
                <a:endParaRPr lang="pt-BR" sz="1200"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sp>
            <p:nvSpPr>
              <p:cNvPr id="14" name="CaixaDeTexto 13">
                <a:extLst>
                  <a:ext uri="{FF2B5EF4-FFF2-40B4-BE49-F238E27FC236}">
                    <a16:creationId xmlns:a16="http://schemas.microsoft.com/office/drawing/2014/main" id="{989ACF43-1DD2-4C6A-A37A-5D852ED6714D}"/>
                  </a:ext>
                </a:extLst>
              </p:cNvPr>
              <p:cNvSpPr txBox="1"/>
              <p:nvPr/>
            </p:nvSpPr>
            <p:spPr>
              <a:xfrm>
                <a:off x="4198547" y="1946932"/>
                <a:ext cx="2077470" cy="495058"/>
              </a:xfrm>
              <a:prstGeom prst="rect">
                <a:avLst/>
              </a:prstGeom>
              <a:noFill/>
            </p:spPr>
            <p:txBody>
              <a:bodyPr wrap="square" rtlCol="0">
                <a:spAutoFit/>
              </a:bodyPr>
              <a:lstStyle/>
              <a:p>
                <a:pPr algn="l"/>
                <a:r>
                  <a:rPr lang="pt-BR" sz="1200" dirty="0">
                    <a:solidFill>
                      <a:srgbClr val="7030A0"/>
                    </a:solidFill>
                    <a:latin typeface="Quicksand" pitchFamily="2" charset="0"/>
                  </a:rPr>
                  <a:t>Considerações</a:t>
                </a:r>
              </a:p>
            </p:txBody>
          </p:sp>
          <p:sp>
            <p:nvSpPr>
              <p:cNvPr id="16" name="CaixaDeTexto 15">
                <a:extLst>
                  <a:ext uri="{FF2B5EF4-FFF2-40B4-BE49-F238E27FC236}">
                    <a16:creationId xmlns:a16="http://schemas.microsoft.com/office/drawing/2014/main" id="{6EC2B2EA-A761-4C04-98F7-D5C9E0483721}"/>
                  </a:ext>
                </a:extLst>
              </p:cNvPr>
              <p:cNvSpPr txBox="1"/>
              <p:nvPr/>
            </p:nvSpPr>
            <p:spPr>
              <a:xfrm>
                <a:off x="4198547" y="2985998"/>
                <a:ext cx="4936908" cy="600164"/>
              </a:xfrm>
              <a:prstGeom prst="rect">
                <a:avLst/>
              </a:prstGeom>
              <a:noFill/>
            </p:spPr>
            <p:txBody>
              <a:bodyPr wrap="square">
                <a:spAutoFit/>
              </a:bodyPr>
              <a:lstStyle/>
              <a:p>
                <a:r>
                  <a:rPr lang="en-US" sz="1200" dirty="0" err="1">
                    <a:latin typeface="Quicksand" pitchFamily="2" charset="77"/>
                  </a:rPr>
                  <a:t>Versão</a:t>
                </a:r>
                <a:r>
                  <a:rPr lang="en-US" sz="1200" dirty="0">
                    <a:latin typeface="Quicksand" pitchFamily="2" charset="77"/>
                  </a:rPr>
                  <a:t> </a:t>
                </a:r>
                <a:r>
                  <a:rPr lang="en-US" sz="1200" dirty="0" err="1">
                    <a:latin typeface="Quicksand" pitchFamily="2" charset="77"/>
                  </a:rPr>
                  <a:t>padrão</a:t>
                </a:r>
                <a:r>
                  <a:rPr lang="en-US" sz="1200" dirty="0">
                    <a:latin typeface="Quicksand" pitchFamily="2" charset="77"/>
                  </a:rPr>
                  <a:t> da WebView </a:t>
                </a:r>
                <a:r>
                  <a:rPr lang="en-US" sz="1200" dirty="0" err="1">
                    <a:latin typeface="Quicksand" pitchFamily="2" charset="77"/>
                  </a:rPr>
                  <a:t>removida</a:t>
                </a:r>
                <a:r>
                  <a:rPr lang="en-US" sz="1200" dirty="0">
                    <a:latin typeface="Quicksand" pitchFamily="2" charset="77"/>
                  </a:rPr>
                  <a:t> do Core do React Native. </a:t>
                </a:r>
                <a:r>
                  <a:rPr lang="en-US" sz="1200" dirty="0" err="1">
                    <a:latin typeface="Quicksand" pitchFamily="2" charset="77"/>
                  </a:rPr>
                  <a:t>Múltiplos</a:t>
                </a:r>
                <a:r>
                  <a:rPr lang="en-US" sz="1200" dirty="0">
                    <a:latin typeface="Quicksand" pitchFamily="2" charset="77"/>
                  </a:rPr>
                  <a:t> </a:t>
                </a:r>
                <a:r>
                  <a:rPr lang="en-US" sz="1200" dirty="0" err="1">
                    <a:latin typeface="Quicksand" pitchFamily="2" charset="77"/>
                  </a:rPr>
                  <a:t>substitutos</a:t>
                </a:r>
                <a:r>
                  <a:rPr lang="en-US" sz="1200" dirty="0">
                    <a:latin typeface="Quicksand" pitchFamily="2" charset="77"/>
                  </a:rPr>
                  <a:t> </a:t>
                </a:r>
                <a:r>
                  <a:rPr lang="en-US" sz="1200" dirty="0" err="1">
                    <a:latin typeface="Quicksand" pitchFamily="2" charset="77"/>
                  </a:rPr>
                  <a:t>feitos</a:t>
                </a:r>
                <a:r>
                  <a:rPr lang="en-US" sz="1200" dirty="0">
                    <a:latin typeface="Quicksand" pitchFamily="2" charset="77"/>
                  </a:rPr>
                  <a:t> pela </a:t>
                </a:r>
                <a:r>
                  <a:rPr lang="en-US" sz="1200" dirty="0" err="1">
                    <a:latin typeface="Quicksand" pitchFamily="2" charset="77"/>
                  </a:rPr>
                  <a:t>comunidade</a:t>
                </a:r>
                <a:r>
                  <a:rPr lang="en-US" sz="1200" dirty="0">
                    <a:latin typeface="Quicksand" pitchFamily="2" charset="77"/>
                  </a:rPr>
                  <a:t>.</a:t>
                </a:r>
              </a:p>
              <a:p>
                <a:endParaRPr lang="pt-BR" sz="900" dirty="0">
                  <a:latin typeface="Quicksand" pitchFamily="2" charset="77"/>
                </a:endParaRPr>
              </a:p>
            </p:txBody>
          </p:sp>
          <p:sp>
            <p:nvSpPr>
              <p:cNvPr id="17" name="CaixaDeTexto 16">
                <a:extLst>
                  <a:ext uri="{FF2B5EF4-FFF2-40B4-BE49-F238E27FC236}">
                    <a16:creationId xmlns:a16="http://schemas.microsoft.com/office/drawing/2014/main" id="{2B9B2852-72BB-4368-8F7A-6E4ED57BFA95}"/>
                  </a:ext>
                </a:extLst>
              </p:cNvPr>
              <p:cNvSpPr txBox="1"/>
              <p:nvPr/>
            </p:nvSpPr>
            <p:spPr>
              <a:xfrm>
                <a:off x="4198547" y="3617716"/>
                <a:ext cx="5052773" cy="784830"/>
              </a:xfrm>
              <a:prstGeom prst="rect">
                <a:avLst/>
              </a:prstGeom>
              <a:noFill/>
            </p:spPr>
            <p:txBody>
              <a:bodyPr wrap="square">
                <a:spAutoFit/>
              </a:bodyPr>
              <a:lstStyle/>
              <a:p>
                <a:r>
                  <a:rPr lang="en-US" sz="1200" dirty="0" err="1">
                    <a:latin typeface="Quicksand" pitchFamily="2" charset="77"/>
                  </a:rPr>
                  <a:t>Não</a:t>
                </a:r>
                <a:r>
                  <a:rPr lang="en-US" sz="1200" dirty="0">
                    <a:latin typeface="Quicksand" pitchFamily="2" charset="77"/>
                  </a:rPr>
                  <a:t> </a:t>
                </a:r>
                <a:r>
                  <a:rPr lang="en-US" sz="1200" dirty="0" err="1">
                    <a:latin typeface="Quicksand" pitchFamily="2" charset="77"/>
                  </a:rPr>
                  <a:t>possui</a:t>
                </a:r>
                <a:r>
                  <a:rPr lang="en-US" sz="1200" dirty="0">
                    <a:latin typeface="Quicksand" pitchFamily="2" charset="77"/>
                  </a:rPr>
                  <a:t> </a:t>
                </a:r>
                <a:r>
                  <a:rPr lang="en-US" sz="1200" dirty="0" err="1">
                    <a:latin typeface="Quicksand" pitchFamily="2" charset="77"/>
                  </a:rPr>
                  <a:t>componentes</a:t>
                </a:r>
                <a:r>
                  <a:rPr lang="en-US" sz="1200" dirty="0">
                    <a:latin typeface="Quicksand" pitchFamily="2" charset="77"/>
                  </a:rPr>
                  <a:t> (UI), </a:t>
                </a:r>
                <a:r>
                  <a:rPr lang="en-US" sz="1200" dirty="0" err="1">
                    <a:latin typeface="Quicksand" pitchFamily="2" charset="77"/>
                  </a:rPr>
                  <a:t>delegando</a:t>
                </a:r>
                <a:r>
                  <a:rPr lang="en-US" sz="1200" dirty="0">
                    <a:latin typeface="Quicksand" pitchFamily="2" charset="77"/>
                  </a:rPr>
                  <a:t> </a:t>
                </a:r>
                <a:r>
                  <a:rPr lang="en-US" sz="1200" dirty="0" err="1">
                    <a:latin typeface="Quicksand" pitchFamily="2" charset="77"/>
                  </a:rPr>
                  <a:t>esta</a:t>
                </a:r>
                <a:r>
                  <a:rPr lang="en-US" sz="1200" dirty="0">
                    <a:latin typeface="Quicksand" pitchFamily="2" charset="77"/>
                  </a:rPr>
                  <a:t> </a:t>
                </a:r>
                <a:r>
                  <a:rPr lang="en-US" sz="1200" dirty="0" err="1">
                    <a:latin typeface="Quicksand" pitchFamily="2" charset="77"/>
                  </a:rPr>
                  <a:t>funcionalidade</a:t>
                </a:r>
                <a:r>
                  <a:rPr lang="en-US" sz="1200" dirty="0">
                    <a:latin typeface="Quicksand" pitchFamily="2" charset="77"/>
                  </a:rPr>
                  <a:t> para o </a:t>
                </a:r>
                <a:r>
                  <a:rPr lang="en-US" sz="1200" dirty="0" err="1">
                    <a:latin typeface="Quicksand" pitchFamily="2" charset="77"/>
                  </a:rPr>
                  <a:t>nativo</a:t>
                </a:r>
                <a:r>
                  <a:rPr lang="en-US" sz="1200" dirty="0">
                    <a:latin typeface="Quicksand" pitchFamily="2" charset="77"/>
                  </a:rPr>
                  <a:t> de </a:t>
                </a:r>
                <a:r>
                  <a:rPr lang="en-US" sz="1200" dirty="0" err="1">
                    <a:latin typeface="Quicksand" pitchFamily="2" charset="77"/>
                  </a:rPr>
                  <a:t>cada</a:t>
                </a:r>
                <a:r>
                  <a:rPr lang="en-US" sz="1200" dirty="0">
                    <a:latin typeface="Quicksand" pitchFamily="2" charset="77"/>
                  </a:rPr>
                  <a:t> </a:t>
                </a:r>
                <a:r>
                  <a:rPr lang="en-US" sz="1200" dirty="0" err="1">
                    <a:latin typeface="Quicksand" pitchFamily="2" charset="77"/>
                  </a:rPr>
                  <a:t>plataforma</a:t>
                </a:r>
                <a:r>
                  <a:rPr lang="en-US" sz="1200" dirty="0">
                    <a:latin typeface="Quicksand" pitchFamily="2" charset="77"/>
                  </a:rPr>
                  <a:t>. Com </a:t>
                </a:r>
                <a:r>
                  <a:rPr lang="en-US" sz="1200" dirty="0" err="1">
                    <a:latin typeface="Quicksand" pitchFamily="2" charset="77"/>
                  </a:rPr>
                  <a:t>isso</a:t>
                </a:r>
                <a:r>
                  <a:rPr lang="en-US" sz="1200" dirty="0">
                    <a:latin typeface="Quicksand" pitchFamily="2" charset="77"/>
                  </a:rPr>
                  <a:t>, </a:t>
                </a:r>
                <a:r>
                  <a:rPr lang="en-US" sz="1200" dirty="0" err="1">
                    <a:latin typeface="Quicksand" pitchFamily="2" charset="77"/>
                  </a:rPr>
                  <a:t>além</a:t>
                </a:r>
                <a:r>
                  <a:rPr lang="en-US" sz="1200" dirty="0">
                    <a:latin typeface="Quicksand" pitchFamily="2" charset="77"/>
                  </a:rPr>
                  <a:t> de </a:t>
                </a:r>
                <a:r>
                  <a:rPr lang="en-US" sz="1200" dirty="0" err="1">
                    <a:latin typeface="Quicksand" pitchFamily="2" charset="77"/>
                  </a:rPr>
                  <a:t>desenvolvedores</a:t>
                </a:r>
                <a:r>
                  <a:rPr lang="en-US" sz="1200" dirty="0">
                    <a:latin typeface="Quicksand" pitchFamily="2" charset="77"/>
                  </a:rPr>
                  <a:t> Kotlin, é </a:t>
                </a:r>
                <a:r>
                  <a:rPr lang="en-US" sz="1200" dirty="0" err="1">
                    <a:latin typeface="Quicksand" pitchFamily="2" charset="77"/>
                  </a:rPr>
                  <a:t>preciso</a:t>
                </a:r>
                <a:r>
                  <a:rPr lang="en-US" sz="1200" dirty="0">
                    <a:latin typeface="Quicksand" pitchFamily="2" charset="77"/>
                  </a:rPr>
                  <a:t> </a:t>
                </a:r>
                <a:r>
                  <a:rPr lang="en-US" sz="1200" dirty="0" err="1">
                    <a:latin typeface="Quicksand" pitchFamily="2" charset="77"/>
                  </a:rPr>
                  <a:t>desenvolvedores</a:t>
                </a:r>
                <a:r>
                  <a:rPr lang="en-US" sz="1200" dirty="0">
                    <a:latin typeface="Quicksand" pitchFamily="2" charset="77"/>
                  </a:rPr>
                  <a:t> iOS e Android.</a:t>
                </a:r>
              </a:p>
              <a:p>
                <a:endParaRPr lang="pt-BR" sz="900" dirty="0">
                  <a:latin typeface="Quicksand" pitchFamily="2" charset="77"/>
                </a:endParaRPr>
              </a:p>
            </p:txBody>
          </p:sp>
          <p:cxnSp>
            <p:nvCxnSpPr>
              <p:cNvPr id="18" name="Conector reto 17">
                <a:extLst>
                  <a:ext uri="{FF2B5EF4-FFF2-40B4-BE49-F238E27FC236}">
                    <a16:creationId xmlns:a16="http://schemas.microsoft.com/office/drawing/2014/main" id="{A8E0A7A8-A3B4-4FFD-8F2C-D25482177A37}"/>
                  </a:ext>
                </a:extLst>
              </p:cNvPr>
              <p:cNvCxnSpPr>
                <a:cxnSpLocks/>
              </p:cNvCxnSpPr>
              <p:nvPr/>
            </p:nvCxnSpPr>
            <p:spPr>
              <a:xfrm>
                <a:off x="4198547" y="2956773"/>
                <a:ext cx="6490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2056095B-60D9-4622-9B48-701F86A8B20D}"/>
                  </a:ext>
                </a:extLst>
              </p:cNvPr>
              <p:cNvCxnSpPr>
                <a:cxnSpLocks/>
              </p:cNvCxnSpPr>
              <p:nvPr/>
            </p:nvCxnSpPr>
            <p:spPr>
              <a:xfrm>
                <a:off x="4304872" y="3580098"/>
                <a:ext cx="6384241"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4D88AA41-8EF1-49C3-ACE3-34B41A8EAE97}"/>
                  </a:ext>
                </a:extLst>
              </p:cNvPr>
              <p:cNvSpPr txBox="1"/>
              <p:nvPr/>
            </p:nvSpPr>
            <p:spPr>
              <a:xfrm>
                <a:off x="4198547" y="2390122"/>
                <a:ext cx="5093003" cy="646331"/>
              </a:xfrm>
              <a:prstGeom prst="rect">
                <a:avLst/>
              </a:prstGeom>
              <a:noFill/>
            </p:spPr>
            <p:txBody>
              <a:bodyPr wrap="square">
                <a:spAutoFit/>
              </a:bodyPr>
              <a:lstStyle/>
              <a:p>
                <a:r>
                  <a:rPr lang="en-US" sz="1200" dirty="0" err="1">
                    <a:latin typeface="Quicksand" pitchFamily="2" charset="77"/>
                  </a:rPr>
                  <a:t>Utitliza</a:t>
                </a:r>
                <a:r>
                  <a:rPr lang="en-US" sz="1200" dirty="0">
                    <a:latin typeface="Quicksand" pitchFamily="2" charset="77"/>
                  </a:rPr>
                  <a:t> o </a:t>
                </a:r>
                <a:r>
                  <a:rPr lang="en-US" sz="1200" dirty="0" err="1">
                    <a:latin typeface="Quicksand" pitchFamily="2" charset="77"/>
                  </a:rPr>
                  <a:t>componente</a:t>
                </a:r>
                <a:r>
                  <a:rPr lang="en-US" sz="1200" dirty="0">
                    <a:latin typeface="Quicksand" pitchFamily="2" charset="77"/>
                  </a:rPr>
                  <a:t> WebView </a:t>
                </a:r>
                <a:r>
                  <a:rPr lang="en-US" sz="1200" dirty="0" err="1">
                    <a:latin typeface="Quicksand" pitchFamily="2" charset="77"/>
                  </a:rPr>
                  <a:t>nativo</a:t>
                </a:r>
                <a:r>
                  <a:rPr lang="en-US" sz="1200" dirty="0">
                    <a:latin typeface="Quicksand" pitchFamily="2" charset="77"/>
                  </a:rPr>
                  <a:t> de </a:t>
                </a:r>
                <a:r>
                  <a:rPr lang="en-US" sz="1200" dirty="0" err="1">
                    <a:latin typeface="Quicksand" pitchFamily="2" charset="77"/>
                  </a:rPr>
                  <a:t>cada</a:t>
                </a:r>
                <a:r>
                  <a:rPr lang="en-US" sz="1200" dirty="0">
                    <a:latin typeface="Quicksand" pitchFamily="2" charset="77"/>
                  </a:rPr>
                  <a:t> </a:t>
                </a:r>
                <a:r>
                  <a:rPr lang="en-US" sz="1200" dirty="0" err="1">
                    <a:latin typeface="Quicksand" pitchFamily="2" charset="77"/>
                  </a:rPr>
                  <a:t>plataforma</a:t>
                </a:r>
                <a:r>
                  <a:rPr lang="en-US" sz="1200" dirty="0">
                    <a:latin typeface="Quicksand" pitchFamily="2" charset="77"/>
                  </a:rPr>
                  <a:t> (iOS: </a:t>
                </a:r>
                <a:r>
                  <a:rPr lang="en-US" sz="1200" dirty="0" err="1">
                    <a:latin typeface="Quicksand" pitchFamily="2" charset="77"/>
                  </a:rPr>
                  <a:t>WKWebView</a:t>
                </a:r>
                <a:r>
                  <a:rPr lang="en-US" sz="1200" dirty="0">
                    <a:latin typeface="Quicksand" pitchFamily="2" charset="77"/>
                  </a:rPr>
                  <a:t>, Android: WebView)</a:t>
                </a:r>
              </a:p>
              <a:p>
                <a:endParaRPr lang="pt-BR" sz="1200" dirty="0">
                  <a:latin typeface="Quicksand" pitchFamily="2" charset="77"/>
                </a:endParaRPr>
              </a:p>
            </p:txBody>
          </p:sp>
          <p:sp>
            <p:nvSpPr>
              <p:cNvPr id="36" name="CaixaDeTexto 35">
                <a:extLst>
                  <a:ext uri="{FF2B5EF4-FFF2-40B4-BE49-F238E27FC236}">
                    <a16:creationId xmlns:a16="http://schemas.microsoft.com/office/drawing/2014/main" id="{79580CF6-965A-4854-88F4-6F0FFFD9F85D}"/>
                  </a:ext>
                </a:extLst>
              </p:cNvPr>
              <p:cNvSpPr txBox="1"/>
              <p:nvPr/>
            </p:nvSpPr>
            <p:spPr>
              <a:xfrm>
                <a:off x="9822198" y="1969011"/>
                <a:ext cx="971875" cy="276999"/>
              </a:xfrm>
              <a:prstGeom prst="rect">
                <a:avLst/>
              </a:prstGeom>
              <a:noFill/>
            </p:spPr>
            <p:txBody>
              <a:bodyPr wrap="square" rtlCol="0">
                <a:spAutoFit/>
              </a:bodyPr>
              <a:lstStyle/>
              <a:p>
                <a:pPr algn="l"/>
                <a:r>
                  <a:rPr lang="pt-BR" sz="1200" dirty="0">
                    <a:solidFill>
                      <a:srgbClr val="7030A0"/>
                    </a:solidFill>
                    <a:latin typeface="Quicksand" pitchFamily="2" charset="0"/>
                  </a:rPr>
                  <a:t>Pontuação</a:t>
                </a:r>
              </a:p>
            </p:txBody>
          </p:sp>
          <p:sp>
            <p:nvSpPr>
              <p:cNvPr id="41" name="CaixaDeTexto 40">
                <a:extLst>
                  <a:ext uri="{FF2B5EF4-FFF2-40B4-BE49-F238E27FC236}">
                    <a16:creationId xmlns:a16="http://schemas.microsoft.com/office/drawing/2014/main" id="{33E03128-AB5A-48F2-ABB4-DC31990DCDBE}"/>
                  </a:ext>
                </a:extLst>
              </p:cNvPr>
              <p:cNvSpPr txBox="1"/>
              <p:nvPr/>
            </p:nvSpPr>
            <p:spPr>
              <a:xfrm>
                <a:off x="9982208" y="2551000"/>
                <a:ext cx="449162" cy="276999"/>
              </a:xfrm>
              <a:prstGeom prst="rect">
                <a:avLst/>
              </a:prstGeom>
              <a:noFill/>
            </p:spPr>
            <p:txBody>
              <a:bodyPr wrap="none" rtlCol="0">
                <a:spAutoFit/>
              </a:bodyPr>
              <a:lstStyle/>
              <a:p>
                <a:pPr algn="l"/>
                <a:r>
                  <a:rPr lang="pt-BR" sz="1200" dirty="0">
                    <a:latin typeface="Quicksand" pitchFamily="2" charset="0"/>
                  </a:rPr>
                  <a:t>alto</a:t>
                </a:r>
              </a:p>
            </p:txBody>
          </p:sp>
          <p:sp>
            <p:nvSpPr>
              <p:cNvPr id="42" name="CaixaDeTexto 41">
                <a:extLst>
                  <a:ext uri="{FF2B5EF4-FFF2-40B4-BE49-F238E27FC236}">
                    <a16:creationId xmlns:a16="http://schemas.microsoft.com/office/drawing/2014/main" id="{C4790155-A151-4029-BA93-17398B2E45BE}"/>
                  </a:ext>
                </a:extLst>
              </p:cNvPr>
              <p:cNvSpPr txBox="1"/>
              <p:nvPr/>
            </p:nvSpPr>
            <p:spPr>
              <a:xfrm>
                <a:off x="9913013" y="3128080"/>
                <a:ext cx="623889" cy="276999"/>
              </a:xfrm>
              <a:prstGeom prst="rect">
                <a:avLst/>
              </a:prstGeom>
              <a:noFill/>
            </p:spPr>
            <p:txBody>
              <a:bodyPr wrap="none" rtlCol="0">
                <a:spAutoFit/>
              </a:bodyPr>
              <a:lstStyle/>
              <a:p>
                <a:pPr algn="l"/>
                <a:r>
                  <a:rPr lang="pt-BR" sz="1200" dirty="0">
                    <a:latin typeface="Quicksand" pitchFamily="2" charset="0"/>
                  </a:rPr>
                  <a:t>médio</a:t>
                </a:r>
              </a:p>
            </p:txBody>
          </p:sp>
          <p:sp>
            <p:nvSpPr>
              <p:cNvPr id="43" name="CaixaDeTexto 42">
                <a:extLst>
                  <a:ext uri="{FF2B5EF4-FFF2-40B4-BE49-F238E27FC236}">
                    <a16:creationId xmlns:a16="http://schemas.microsoft.com/office/drawing/2014/main" id="{BCB35F8C-FDC2-4A9E-A490-3D2CD0FFE8E9}"/>
                  </a:ext>
                </a:extLst>
              </p:cNvPr>
              <p:cNvSpPr txBox="1"/>
              <p:nvPr/>
            </p:nvSpPr>
            <p:spPr>
              <a:xfrm>
                <a:off x="9999074" y="3740469"/>
                <a:ext cx="449162" cy="276999"/>
              </a:xfrm>
              <a:prstGeom prst="rect">
                <a:avLst/>
              </a:prstGeom>
              <a:noFill/>
            </p:spPr>
            <p:txBody>
              <a:bodyPr wrap="none" rtlCol="0">
                <a:spAutoFit/>
              </a:bodyPr>
              <a:lstStyle/>
              <a:p>
                <a:pPr algn="l"/>
                <a:r>
                  <a:rPr lang="pt-BR" sz="1200" dirty="0">
                    <a:latin typeface="Quicksand" pitchFamily="2" charset="0"/>
                  </a:rPr>
                  <a:t>alto</a:t>
                </a:r>
              </a:p>
            </p:txBody>
          </p:sp>
        </p:grpSp>
      </p:grpSp>
      <p:sp>
        <p:nvSpPr>
          <p:cNvPr id="52" name="TextBox 2">
            <a:extLst>
              <a:ext uri="{FF2B5EF4-FFF2-40B4-BE49-F238E27FC236}">
                <a16:creationId xmlns:a16="http://schemas.microsoft.com/office/drawing/2014/main" id="{390DE5A7-DF95-424B-87F2-0C8F5E018E11}"/>
              </a:ext>
            </a:extLst>
          </p:cNvPr>
          <p:cNvSpPr txBox="1"/>
          <p:nvPr/>
        </p:nvSpPr>
        <p:spPr>
          <a:xfrm>
            <a:off x="312580" y="3785362"/>
            <a:ext cx="1133138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628650" lvl="1" indent="-171450" algn="just">
              <a:spcAft>
                <a:spcPts val="1200"/>
              </a:spcAft>
              <a:buFont typeface="Wingdings" panose="05000000000000000000" pitchFamily="2" charset="2"/>
              <a:buChar char="q"/>
            </a:pPr>
            <a:r>
              <a:rPr lang="en-US" sz="1200" b="1" dirty="0">
                <a:latin typeface="Quicksand" pitchFamily="2" charset="77"/>
              </a:rPr>
              <a:t> </a:t>
            </a:r>
            <a:r>
              <a:rPr lang="en-US" sz="1200" b="1" dirty="0" err="1">
                <a:latin typeface="Quicksand" pitchFamily="2" charset="77"/>
              </a:rPr>
              <a:t>Módularização</a:t>
            </a:r>
            <a:endParaRPr lang="pt-BR" sz="1200" b="1" dirty="0">
              <a:latin typeface="Quicksand" pitchFamily="2" charset="77"/>
            </a:endParaRPr>
          </a:p>
          <a:p>
            <a:pPr marL="285750" indent="-285750">
              <a:spcAft>
                <a:spcPts val="1200"/>
              </a:spcAft>
              <a:buFont typeface="Arial" panose="020B0604020202020204" pitchFamily="34" charset="0"/>
              <a:buChar char="•"/>
            </a:pPr>
            <a:endParaRPr lang="en-US" dirty="0">
              <a:latin typeface="Quicksand Light" pitchFamily="2" charset="0"/>
            </a:endParaRPr>
          </a:p>
          <a:p>
            <a:pPr marL="285750" indent="-285750">
              <a:spcAft>
                <a:spcPts val="1200"/>
              </a:spcAft>
              <a:buFont typeface="Arial" panose="020B0604020202020204" pitchFamily="34" charset="0"/>
              <a:buChar char="•"/>
            </a:pPr>
            <a:endParaRPr lang="en-US" dirty="0">
              <a:latin typeface="Quicksand Light" pitchFamily="2" charset="0"/>
            </a:endParaRPr>
          </a:p>
          <a:p>
            <a:pPr marL="285750" indent="-285750">
              <a:spcAft>
                <a:spcPts val="1200"/>
              </a:spcAft>
              <a:buFont typeface="Arial" panose="020B0604020202020204" pitchFamily="34" charset="0"/>
              <a:buChar char="•"/>
            </a:pPr>
            <a:endParaRPr lang="en-US" dirty="0">
              <a:latin typeface="Quicksand Light" pitchFamily="2" charset="0"/>
            </a:endParaRPr>
          </a:p>
          <a:p>
            <a:pPr marL="742950" lvl="1" indent="-285750">
              <a:spcAft>
                <a:spcPts val="1200"/>
              </a:spcAft>
              <a:buFont typeface="Arial" panose="020B0604020202020204" pitchFamily="34" charset="0"/>
              <a:buChar char="•"/>
            </a:pPr>
            <a:endParaRPr lang="en-US" dirty="0">
              <a:latin typeface="Quicksand Light" pitchFamily="2" charset="0"/>
              <a:ea typeface="+mn-lt"/>
              <a:cs typeface="+mn-lt"/>
            </a:endParaRPr>
          </a:p>
          <a:p>
            <a:pPr marL="742950" lvl="1" indent="-285750">
              <a:spcAft>
                <a:spcPts val="1200"/>
              </a:spcAft>
              <a:buFont typeface="Arial" panose="020B0604020202020204" pitchFamily="34" charset="0"/>
              <a:buChar char="•"/>
            </a:pPr>
            <a:endParaRPr lang="en-US" dirty="0">
              <a:latin typeface="Quicksand Light" pitchFamily="2" charset="0"/>
              <a:ea typeface="+mn-lt"/>
              <a:cs typeface="+mn-lt"/>
            </a:endParaRPr>
          </a:p>
          <a:p>
            <a:pPr marL="742950" lvl="1" indent="-285750">
              <a:spcAft>
                <a:spcPts val="1200"/>
              </a:spcAft>
              <a:buFont typeface="Arial" panose="020B0604020202020204" pitchFamily="34" charset="0"/>
              <a:buChar char="•"/>
            </a:pPr>
            <a:endParaRPr lang="en-US" dirty="0">
              <a:latin typeface="Quicksand Light" pitchFamily="2" charset="0"/>
              <a:ea typeface="+mn-lt"/>
              <a:cs typeface="+mn-lt"/>
            </a:endParaRPr>
          </a:p>
        </p:txBody>
      </p:sp>
      <p:cxnSp>
        <p:nvCxnSpPr>
          <p:cNvPr id="53" name="Conector reto 52">
            <a:extLst>
              <a:ext uri="{FF2B5EF4-FFF2-40B4-BE49-F238E27FC236}">
                <a16:creationId xmlns:a16="http://schemas.microsoft.com/office/drawing/2014/main" id="{8F439DA2-E45C-4964-BCBE-D0C5F0355F79}"/>
              </a:ext>
            </a:extLst>
          </p:cNvPr>
          <p:cNvCxnSpPr>
            <a:cxnSpLocks/>
          </p:cNvCxnSpPr>
          <p:nvPr/>
        </p:nvCxnSpPr>
        <p:spPr>
          <a:xfrm flipV="1">
            <a:off x="2195119" y="5394848"/>
            <a:ext cx="1488394" cy="1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C1F924BB-9CD9-4CC9-ADCC-1768667E7FF6}"/>
              </a:ext>
            </a:extLst>
          </p:cNvPr>
          <p:cNvCxnSpPr>
            <a:cxnSpLocks/>
          </p:cNvCxnSpPr>
          <p:nvPr/>
        </p:nvCxnSpPr>
        <p:spPr>
          <a:xfrm>
            <a:off x="2195119" y="6035712"/>
            <a:ext cx="1521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to 54">
            <a:extLst>
              <a:ext uri="{FF2B5EF4-FFF2-40B4-BE49-F238E27FC236}">
                <a16:creationId xmlns:a16="http://schemas.microsoft.com/office/drawing/2014/main" id="{D32A558F-B571-4FF8-84FF-128E6B00DECB}"/>
              </a:ext>
            </a:extLst>
          </p:cNvPr>
          <p:cNvCxnSpPr>
            <a:cxnSpLocks/>
          </p:cNvCxnSpPr>
          <p:nvPr/>
        </p:nvCxnSpPr>
        <p:spPr>
          <a:xfrm flipV="1">
            <a:off x="2207449" y="6659124"/>
            <a:ext cx="8422193" cy="45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id="{08F1C9EA-2AB4-4E20-BC11-DEBE1D12B0E4}"/>
              </a:ext>
            </a:extLst>
          </p:cNvPr>
          <p:cNvCxnSpPr>
            <a:cxnSpLocks/>
          </p:cNvCxnSpPr>
          <p:nvPr/>
        </p:nvCxnSpPr>
        <p:spPr>
          <a:xfrm>
            <a:off x="2123474" y="4764921"/>
            <a:ext cx="8452529"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CaixaDeTexto 56">
            <a:extLst>
              <a:ext uri="{FF2B5EF4-FFF2-40B4-BE49-F238E27FC236}">
                <a16:creationId xmlns:a16="http://schemas.microsoft.com/office/drawing/2014/main" id="{74779EF9-CC81-4240-BD56-1222A81C25B3}"/>
              </a:ext>
            </a:extLst>
          </p:cNvPr>
          <p:cNvSpPr txBox="1"/>
          <p:nvPr/>
        </p:nvSpPr>
        <p:spPr>
          <a:xfrm>
            <a:off x="2207449" y="4411123"/>
            <a:ext cx="1773027" cy="495058"/>
          </a:xfrm>
          <a:prstGeom prst="rect">
            <a:avLst/>
          </a:prstGeom>
          <a:noFill/>
        </p:spPr>
        <p:txBody>
          <a:bodyPr wrap="square" rtlCol="0">
            <a:spAutoFit/>
          </a:bodyPr>
          <a:lstStyle/>
          <a:p>
            <a:pPr algn="l"/>
            <a:r>
              <a:rPr lang="pt-BR" sz="1200" dirty="0">
                <a:solidFill>
                  <a:srgbClr val="7030A0"/>
                </a:solidFill>
                <a:latin typeface="Quicksand" pitchFamily="2" charset="0"/>
              </a:rPr>
              <a:t>Plataforma</a:t>
            </a:r>
          </a:p>
        </p:txBody>
      </p:sp>
      <p:grpSp>
        <p:nvGrpSpPr>
          <p:cNvPr id="58" name="Agrupar 57">
            <a:extLst>
              <a:ext uri="{FF2B5EF4-FFF2-40B4-BE49-F238E27FC236}">
                <a16:creationId xmlns:a16="http://schemas.microsoft.com/office/drawing/2014/main" id="{8104EBE4-26F7-4350-9EB7-253712F545CA}"/>
              </a:ext>
            </a:extLst>
          </p:cNvPr>
          <p:cNvGrpSpPr/>
          <p:nvPr/>
        </p:nvGrpSpPr>
        <p:grpSpPr>
          <a:xfrm>
            <a:off x="2446056" y="4400220"/>
            <a:ext cx="8330450" cy="2158235"/>
            <a:chOff x="2382756" y="1946932"/>
            <a:chExt cx="8330450" cy="2158235"/>
          </a:xfrm>
        </p:grpSpPr>
        <p:sp>
          <p:nvSpPr>
            <p:cNvPr id="59" name="CaixaDeTexto 58">
              <a:extLst>
                <a:ext uri="{FF2B5EF4-FFF2-40B4-BE49-F238E27FC236}">
                  <a16:creationId xmlns:a16="http://schemas.microsoft.com/office/drawing/2014/main" id="{FC403A19-D217-4ED4-B1CA-7F1690AE28AE}"/>
                </a:ext>
              </a:extLst>
            </p:cNvPr>
            <p:cNvSpPr txBox="1"/>
            <p:nvPr/>
          </p:nvSpPr>
          <p:spPr>
            <a:xfrm>
              <a:off x="2382756" y="2482040"/>
              <a:ext cx="1259207" cy="1569660"/>
            </a:xfrm>
            <a:prstGeom prst="rect">
              <a:avLst/>
            </a:prstGeom>
            <a:noFill/>
          </p:spPr>
          <p:txBody>
            <a:bodyPr wrap="square" rtlCol="0">
              <a:spAutoFit/>
            </a:bodyPr>
            <a:lstStyle/>
            <a:p>
              <a:pPr algn="l"/>
              <a:r>
                <a:rPr lang="pt-BR" sz="1200" b="1" dirty="0" err="1">
                  <a:latin typeface="Quicksand" pitchFamily="2" charset="0"/>
                </a:rPr>
                <a:t>flutter</a:t>
              </a:r>
              <a:endParaRPr lang="pt-BR" sz="1200" b="1" dirty="0">
                <a:latin typeface="Quicksand" pitchFamily="2" charset="0"/>
              </a:endParaRPr>
            </a:p>
            <a:p>
              <a:pPr algn="l"/>
              <a:endParaRPr lang="pt-BR" sz="1200"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reactive</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a:p>
              <a:pPr algn="l"/>
              <a:endParaRPr lang="pt-BR" sz="1200" dirty="0">
                <a:latin typeface="Quicksand" pitchFamily="2" charset="0"/>
              </a:endParaRPr>
            </a:p>
            <a:p>
              <a:pPr algn="l"/>
              <a:endParaRPr lang="pt-BR" sz="1200" dirty="0">
                <a:latin typeface="Quicksand" pitchFamily="2" charset="0"/>
              </a:endParaRPr>
            </a:p>
            <a:p>
              <a:pPr algn="l"/>
              <a:endParaRPr lang="pt-BR" sz="1200" dirty="0">
                <a:latin typeface="Quicksand" pitchFamily="2" charset="0"/>
              </a:endParaRPr>
            </a:p>
            <a:p>
              <a:pPr algn="l"/>
              <a:r>
                <a:rPr lang="pt-BR" sz="1200" b="1" dirty="0" err="1">
                  <a:latin typeface="Quicksand" pitchFamily="2" charset="0"/>
                </a:rPr>
                <a:t>kotlin</a:t>
              </a:r>
              <a:r>
                <a:rPr lang="pt-BR" sz="1200" b="1" dirty="0">
                  <a:latin typeface="Quicksand" pitchFamily="2" charset="0"/>
                </a:rPr>
                <a:t> </a:t>
              </a:r>
              <a:r>
                <a:rPr lang="pt-BR" sz="1200" b="1" dirty="0" err="1">
                  <a:latin typeface="Quicksand" pitchFamily="2" charset="0"/>
                </a:rPr>
                <a:t>native</a:t>
              </a:r>
              <a:endParaRPr lang="pt-BR" sz="1200" b="1" dirty="0">
                <a:latin typeface="Quicksand" pitchFamily="2" charset="0"/>
              </a:endParaRPr>
            </a:p>
          </p:txBody>
        </p:sp>
        <p:sp>
          <p:nvSpPr>
            <p:cNvPr id="60" name="CaixaDeTexto 59">
              <a:extLst>
                <a:ext uri="{FF2B5EF4-FFF2-40B4-BE49-F238E27FC236}">
                  <a16:creationId xmlns:a16="http://schemas.microsoft.com/office/drawing/2014/main" id="{DCBFF64C-3D6B-4222-8E01-D5FC8B108596}"/>
                </a:ext>
              </a:extLst>
            </p:cNvPr>
            <p:cNvSpPr txBox="1"/>
            <p:nvPr/>
          </p:nvSpPr>
          <p:spPr>
            <a:xfrm>
              <a:off x="4198547" y="1946932"/>
              <a:ext cx="2077470" cy="495058"/>
            </a:xfrm>
            <a:prstGeom prst="rect">
              <a:avLst/>
            </a:prstGeom>
            <a:noFill/>
          </p:spPr>
          <p:txBody>
            <a:bodyPr wrap="square" rtlCol="0">
              <a:spAutoFit/>
            </a:bodyPr>
            <a:lstStyle/>
            <a:p>
              <a:pPr algn="l"/>
              <a:r>
                <a:rPr lang="pt-BR" sz="1200" dirty="0">
                  <a:solidFill>
                    <a:srgbClr val="7030A0"/>
                  </a:solidFill>
                  <a:latin typeface="Quicksand" pitchFamily="2" charset="0"/>
                </a:rPr>
                <a:t>Considerações</a:t>
              </a:r>
            </a:p>
          </p:txBody>
        </p:sp>
        <p:sp>
          <p:nvSpPr>
            <p:cNvPr id="61" name="CaixaDeTexto 60">
              <a:extLst>
                <a:ext uri="{FF2B5EF4-FFF2-40B4-BE49-F238E27FC236}">
                  <a16:creationId xmlns:a16="http://schemas.microsoft.com/office/drawing/2014/main" id="{558B93A5-0ED8-4075-B18A-D12C1121CCD0}"/>
                </a:ext>
              </a:extLst>
            </p:cNvPr>
            <p:cNvSpPr txBox="1"/>
            <p:nvPr/>
          </p:nvSpPr>
          <p:spPr>
            <a:xfrm>
              <a:off x="4263647" y="3089455"/>
              <a:ext cx="4936908" cy="415498"/>
            </a:xfrm>
            <a:prstGeom prst="rect">
              <a:avLst/>
            </a:prstGeom>
            <a:noFill/>
          </p:spPr>
          <p:txBody>
            <a:bodyPr wrap="square">
              <a:spAutoFit/>
            </a:bodyPr>
            <a:lstStyle/>
            <a:p>
              <a:r>
                <a:rPr lang="en-US" sz="1200" dirty="0" err="1">
                  <a:latin typeface="Quicksand" pitchFamily="2" charset="77"/>
                </a:rPr>
                <a:t>Suporte</a:t>
              </a:r>
              <a:r>
                <a:rPr lang="en-US" sz="1200" dirty="0">
                  <a:latin typeface="Quicksand" pitchFamily="2" charset="77"/>
                </a:rPr>
                <a:t> por </a:t>
              </a:r>
              <a:r>
                <a:rPr lang="en-US" sz="1200" dirty="0" err="1">
                  <a:latin typeface="Quicksand" pitchFamily="2" charset="77"/>
                </a:rPr>
                <a:t>padrão</a:t>
              </a:r>
              <a:r>
                <a:rPr lang="en-US" sz="1200" dirty="0">
                  <a:latin typeface="Quicksand" pitchFamily="2" charset="77"/>
                </a:rPr>
                <a:t> a </a:t>
              </a:r>
              <a:r>
                <a:rPr lang="en-US" sz="1200" dirty="0" err="1">
                  <a:latin typeface="Quicksand" pitchFamily="2" charset="77"/>
                </a:rPr>
                <a:t>modularização</a:t>
              </a:r>
              <a:endParaRPr lang="en-US" sz="1200" dirty="0">
                <a:latin typeface="Quicksand" pitchFamily="2" charset="77"/>
              </a:endParaRPr>
            </a:p>
            <a:p>
              <a:endParaRPr lang="pt-BR" sz="900" dirty="0">
                <a:latin typeface="Quicksand" pitchFamily="2" charset="77"/>
              </a:endParaRPr>
            </a:p>
          </p:txBody>
        </p:sp>
        <p:sp>
          <p:nvSpPr>
            <p:cNvPr id="62" name="CaixaDeTexto 61">
              <a:extLst>
                <a:ext uri="{FF2B5EF4-FFF2-40B4-BE49-F238E27FC236}">
                  <a16:creationId xmlns:a16="http://schemas.microsoft.com/office/drawing/2014/main" id="{4DFA4EB0-953E-4E2A-B932-0DAD19909073}"/>
                </a:ext>
              </a:extLst>
            </p:cNvPr>
            <p:cNvSpPr txBox="1"/>
            <p:nvPr/>
          </p:nvSpPr>
          <p:spPr>
            <a:xfrm>
              <a:off x="4232630" y="3689669"/>
              <a:ext cx="5052773" cy="415498"/>
            </a:xfrm>
            <a:prstGeom prst="rect">
              <a:avLst/>
            </a:prstGeom>
            <a:noFill/>
          </p:spPr>
          <p:txBody>
            <a:bodyPr wrap="square">
              <a:spAutoFit/>
            </a:bodyPr>
            <a:lstStyle/>
            <a:p>
              <a:r>
                <a:rPr lang="en-US" sz="1200" dirty="0" err="1">
                  <a:latin typeface="Quicksand" pitchFamily="2" charset="77"/>
                </a:rPr>
                <a:t>Suporte</a:t>
              </a:r>
              <a:r>
                <a:rPr lang="en-US" sz="1200" dirty="0">
                  <a:latin typeface="Quicksand" pitchFamily="2" charset="77"/>
                </a:rPr>
                <a:t> via </a:t>
              </a:r>
              <a:r>
                <a:rPr lang="en-US" sz="1200" dirty="0" err="1">
                  <a:latin typeface="Quicksand" pitchFamily="2" charset="77"/>
                </a:rPr>
                <a:t>graddle</a:t>
              </a:r>
              <a:r>
                <a:rPr lang="en-US" sz="1200" dirty="0">
                  <a:latin typeface="Quicksand" pitchFamily="2" charset="77"/>
                </a:rPr>
                <a:t> a </a:t>
              </a:r>
              <a:r>
                <a:rPr lang="en-US" sz="1200" dirty="0" err="1">
                  <a:latin typeface="Quicksand" pitchFamily="2" charset="77"/>
                </a:rPr>
                <a:t>modularização</a:t>
              </a:r>
              <a:endParaRPr lang="en-US" sz="1200" dirty="0">
                <a:latin typeface="Quicksand" pitchFamily="2" charset="77"/>
              </a:endParaRPr>
            </a:p>
            <a:p>
              <a:endParaRPr lang="pt-BR" sz="900" dirty="0">
                <a:latin typeface="Quicksand" pitchFamily="2" charset="77"/>
              </a:endParaRPr>
            </a:p>
          </p:txBody>
        </p:sp>
        <p:cxnSp>
          <p:nvCxnSpPr>
            <p:cNvPr id="63" name="Conector reto 62">
              <a:extLst>
                <a:ext uri="{FF2B5EF4-FFF2-40B4-BE49-F238E27FC236}">
                  <a16:creationId xmlns:a16="http://schemas.microsoft.com/office/drawing/2014/main" id="{5AB31E35-B05D-4DB0-BE10-C2FFD9909A50}"/>
                </a:ext>
              </a:extLst>
            </p:cNvPr>
            <p:cNvCxnSpPr>
              <a:cxnSpLocks/>
            </p:cNvCxnSpPr>
            <p:nvPr/>
          </p:nvCxnSpPr>
          <p:spPr>
            <a:xfrm>
              <a:off x="4198547" y="2956773"/>
              <a:ext cx="6490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Conector reto 63">
              <a:extLst>
                <a:ext uri="{FF2B5EF4-FFF2-40B4-BE49-F238E27FC236}">
                  <a16:creationId xmlns:a16="http://schemas.microsoft.com/office/drawing/2014/main" id="{8651F6E8-F0D3-44AB-AE57-F870ABAD82E1}"/>
                </a:ext>
              </a:extLst>
            </p:cNvPr>
            <p:cNvCxnSpPr>
              <a:cxnSpLocks/>
            </p:cNvCxnSpPr>
            <p:nvPr/>
          </p:nvCxnSpPr>
          <p:spPr>
            <a:xfrm>
              <a:off x="4304872" y="3580098"/>
              <a:ext cx="6384241"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CaixaDeTexto 64">
              <a:extLst>
                <a:ext uri="{FF2B5EF4-FFF2-40B4-BE49-F238E27FC236}">
                  <a16:creationId xmlns:a16="http://schemas.microsoft.com/office/drawing/2014/main" id="{F240A38D-FF04-4A53-A9D4-12D233E657DD}"/>
                </a:ext>
              </a:extLst>
            </p:cNvPr>
            <p:cNvSpPr txBox="1"/>
            <p:nvPr/>
          </p:nvSpPr>
          <p:spPr>
            <a:xfrm>
              <a:off x="3773042" y="2390942"/>
              <a:ext cx="5093003" cy="461665"/>
            </a:xfrm>
            <a:prstGeom prst="rect">
              <a:avLst/>
            </a:prstGeom>
            <a:noFill/>
          </p:spPr>
          <p:txBody>
            <a:bodyPr wrap="square">
              <a:spAutoFit/>
            </a:bodyPr>
            <a:lstStyle/>
            <a:p>
              <a:pPr lvl="1">
                <a:spcAft>
                  <a:spcPts val="1200"/>
                </a:spcAft>
              </a:pPr>
              <a:r>
                <a:rPr lang="pt-BR" sz="1200" dirty="0">
                  <a:latin typeface="Quicksand" pitchFamily="2" charset="77"/>
                </a:rPr>
                <a:t>Suporte por padrão à modularização e uso de código embarcado. </a:t>
              </a:r>
            </a:p>
          </p:txBody>
        </p:sp>
        <p:sp>
          <p:nvSpPr>
            <p:cNvPr id="66" name="CaixaDeTexto 65">
              <a:extLst>
                <a:ext uri="{FF2B5EF4-FFF2-40B4-BE49-F238E27FC236}">
                  <a16:creationId xmlns:a16="http://schemas.microsoft.com/office/drawing/2014/main" id="{1E677C10-6C6D-4D29-A9F1-0CF0B5D95D3F}"/>
                </a:ext>
              </a:extLst>
            </p:cNvPr>
            <p:cNvSpPr txBox="1"/>
            <p:nvPr/>
          </p:nvSpPr>
          <p:spPr>
            <a:xfrm>
              <a:off x="9741331" y="1981111"/>
              <a:ext cx="971875" cy="276999"/>
            </a:xfrm>
            <a:prstGeom prst="rect">
              <a:avLst/>
            </a:prstGeom>
            <a:noFill/>
          </p:spPr>
          <p:txBody>
            <a:bodyPr wrap="square" rtlCol="0">
              <a:spAutoFit/>
            </a:bodyPr>
            <a:lstStyle/>
            <a:p>
              <a:pPr algn="l"/>
              <a:r>
                <a:rPr lang="pt-BR" sz="1200" dirty="0">
                  <a:solidFill>
                    <a:srgbClr val="7030A0"/>
                  </a:solidFill>
                  <a:latin typeface="Quicksand" pitchFamily="2" charset="0"/>
                </a:rPr>
                <a:t>Pontuação</a:t>
              </a:r>
            </a:p>
          </p:txBody>
        </p:sp>
        <p:sp>
          <p:nvSpPr>
            <p:cNvPr id="67" name="CaixaDeTexto 66">
              <a:extLst>
                <a:ext uri="{FF2B5EF4-FFF2-40B4-BE49-F238E27FC236}">
                  <a16:creationId xmlns:a16="http://schemas.microsoft.com/office/drawing/2014/main" id="{C7D4228B-6CB9-4269-816F-04D44A610F42}"/>
                </a:ext>
              </a:extLst>
            </p:cNvPr>
            <p:cNvSpPr txBox="1"/>
            <p:nvPr/>
          </p:nvSpPr>
          <p:spPr>
            <a:xfrm>
              <a:off x="9982208" y="2551000"/>
              <a:ext cx="449162" cy="276999"/>
            </a:xfrm>
            <a:prstGeom prst="rect">
              <a:avLst/>
            </a:prstGeom>
            <a:noFill/>
          </p:spPr>
          <p:txBody>
            <a:bodyPr wrap="none" rtlCol="0">
              <a:spAutoFit/>
            </a:bodyPr>
            <a:lstStyle/>
            <a:p>
              <a:pPr algn="l"/>
              <a:r>
                <a:rPr lang="pt-BR" sz="1200" dirty="0">
                  <a:latin typeface="Quicksand" pitchFamily="2" charset="0"/>
                </a:rPr>
                <a:t>alto</a:t>
              </a:r>
            </a:p>
          </p:txBody>
        </p:sp>
        <p:sp>
          <p:nvSpPr>
            <p:cNvPr id="68" name="CaixaDeTexto 67">
              <a:extLst>
                <a:ext uri="{FF2B5EF4-FFF2-40B4-BE49-F238E27FC236}">
                  <a16:creationId xmlns:a16="http://schemas.microsoft.com/office/drawing/2014/main" id="{D609C612-AB3A-4D4F-9CD9-D9ADC68EFCFE}"/>
                </a:ext>
              </a:extLst>
            </p:cNvPr>
            <p:cNvSpPr txBox="1"/>
            <p:nvPr/>
          </p:nvSpPr>
          <p:spPr>
            <a:xfrm>
              <a:off x="9913013" y="3128080"/>
              <a:ext cx="623889" cy="276999"/>
            </a:xfrm>
            <a:prstGeom prst="rect">
              <a:avLst/>
            </a:prstGeom>
            <a:noFill/>
          </p:spPr>
          <p:txBody>
            <a:bodyPr wrap="none" rtlCol="0">
              <a:spAutoFit/>
            </a:bodyPr>
            <a:lstStyle/>
            <a:p>
              <a:pPr algn="l"/>
              <a:r>
                <a:rPr lang="pt-BR" sz="1200" dirty="0">
                  <a:latin typeface="Quicksand" pitchFamily="2" charset="0"/>
                </a:rPr>
                <a:t>médio</a:t>
              </a:r>
            </a:p>
          </p:txBody>
        </p:sp>
        <p:sp>
          <p:nvSpPr>
            <p:cNvPr id="69" name="CaixaDeTexto 68">
              <a:extLst>
                <a:ext uri="{FF2B5EF4-FFF2-40B4-BE49-F238E27FC236}">
                  <a16:creationId xmlns:a16="http://schemas.microsoft.com/office/drawing/2014/main" id="{E9C6BB0B-5F64-44F2-A698-0DF7A6172DAD}"/>
                </a:ext>
              </a:extLst>
            </p:cNvPr>
            <p:cNvSpPr txBox="1"/>
            <p:nvPr/>
          </p:nvSpPr>
          <p:spPr>
            <a:xfrm>
              <a:off x="9999074" y="3740469"/>
              <a:ext cx="449162" cy="276999"/>
            </a:xfrm>
            <a:prstGeom prst="rect">
              <a:avLst/>
            </a:prstGeom>
            <a:noFill/>
          </p:spPr>
          <p:txBody>
            <a:bodyPr wrap="none" rtlCol="0">
              <a:spAutoFit/>
            </a:bodyPr>
            <a:lstStyle/>
            <a:p>
              <a:pPr algn="l"/>
              <a:r>
                <a:rPr lang="pt-BR" sz="1200" dirty="0">
                  <a:latin typeface="Quicksand" pitchFamily="2" charset="0"/>
                </a:rPr>
                <a:t>alto</a:t>
              </a:r>
            </a:p>
          </p:txBody>
        </p:sp>
      </p:grpSp>
    </p:spTree>
    <p:extLst>
      <p:ext uri="{BB962C8B-B14F-4D97-AF65-F5344CB8AC3E}">
        <p14:creationId xmlns:p14="http://schemas.microsoft.com/office/powerpoint/2010/main" val="2644159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25CA3C-0C56-4F96-B688-03EA36CB41C3}"/>
              </a:ext>
            </a:extLst>
          </p:cNvPr>
          <p:cNvSpPr>
            <a:spLocks noGrp="1"/>
          </p:cNvSpPr>
          <p:nvPr>
            <p:ph type="title"/>
          </p:nvPr>
        </p:nvSpPr>
        <p:spPr/>
        <p:txBody>
          <a:bodyPr/>
          <a:lstStyle/>
          <a:p>
            <a:r>
              <a:rPr lang="pt-BR" dirty="0"/>
              <a:t>Jornadas</a:t>
            </a:r>
            <a:r>
              <a:rPr lang="pt-BR"/>
              <a:t> iniciais</a:t>
            </a:r>
            <a:endParaRPr lang="pt-BR" dirty="0"/>
          </a:p>
        </p:txBody>
      </p:sp>
      <p:sp>
        <p:nvSpPr>
          <p:cNvPr id="3" name="Subtítulo 2">
            <a:extLst>
              <a:ext uri="{FF2B5EF4-FFF2-40B4-BE49-F238E27FC236}">
                <a16:creationId xmlns:a16="http://schemas.microsoft.com/office/drawing/2014/main" id="{829D958C-4EBF-43A4-8FF9-B34E54871889}"/>
              </a:ext>
            </a:extLst>
          </p:cNvPr>
          <p:cNvSpPr>
            <a:spLocks noGrp="1"/>
          </p:cNvSpPr>
          <p:nvPr>
            <p:ph type="subTitle" idx="1"/>
          </p:nvPr>
        </p:nvSpPr>
        <p:spPr/>
        <p:txBody>
          <a:bodyPr>
            <a:normAutofit fontScale="92500" lnSpcReduction="20000"/>
          </a:bodyPr>
          <a:lstStyle/>
          <a:p>
            <a:r>
              <a:rPr lang="pt-BR" dirty="0"/>
              <a:t>Entendimento sobre o ponto de partida funcional</a:t>
            </a:r>
          </a:p>
        </p:txBody>
      </p:sp>
      <p:grpSp>
        <p:nvGrpSpPr>
          <p:cNvPr id="37" name="Agrupar 36">
            <a:extLst>
              <a:ext uri="{FF2B5EF4-FFF2-40B4-BE49-F238E27FC236}">
                <a16:creationId xmlns:a16="http://schemas.microsoft.com/office/drawing/2014/main" id="{C8E93CA5-4968-4049-A782-4882AD0F2D33}"/>
              </a:ext>
            </a:extLst>
          </p:cNvPr>
          <p:cNvGrpSpPr/>
          <p:nvPr/>
        </p:nvGrpSpPr>
        <p:grpSpPr>
          <a:xfrm>
            <a:off x="4619853" y="2610894"/>
            <a:ext cx="2952296" cy="3086230"/>
            <a:chOff x="4358610" y="2071099"/>
            <a:chExt cx="3474782" cy="3632419"/>
          </a:xfrm>
        </p:grpSpPr>
        <p:sp>
          <p:nvSpPr>
            <p:cNvPr id="4" name="Shape">
              <a:extLst>
                <a:ext uri="{FF2B5EF4-FFF2-40B4-BE49-F238E27FC236}">
                  <a16:creationId xmlns:a16="http://schemas.microsoft.com/office/drawing/2014/main" id="{FA87DFB0-8FBE-48F8-9888-54737BF9B038}"/>
                </a:ext>
              </a:extLst>
            </p:cNvPr>
            <p:cNvSpPr/>
            <p:nvPr/>
          </p:nvSpPr>
          <p:spPr>
            <a:xfrm>
              <a:off x="5062916" y="2378296"/>
              <a:ext cx="715544" cy="1756356"/>
            </a:xfrm>
            <a:custGeom>
              <a:avLst/>
              <a:gdLst/>
              <a:ahLst/>
              <a:cxnLst>
                <a:cxn ang="0">
                  <a:pos x="wd2" y="hd2"/>
                </a:cxn>
                <a:cxn ang="5400000">
                  <a:pos x="wd2" y="hd2"/>
                </a:cxn>
                <a:cxn ang="10800000">
                  <a:pos x="wd2" y="hd2"/>
                </a:cxn>
                <a:cxn ang="16200000">
                  <a:pos x="wd2" y="hd2"/>
                </a:cxn>
              </a:cxnLst>
              <a:rect l="0" t="0" r="r" b="b"/>
              <a:pathLst>
                <a:path w="21600" h="21537" extrusionOk="0">
                  <a:moveTo>
                    <a:pt x="16850" y="1929"/>
                  </a:moveTo>
                  <a:lnTo>
                    <a:pt x="11648" y="4043"/>
                  </a:lnTo>
                  <a:cubicBezTo>
                    <a:pt x="10721" y="4419"/>
                    <a:pt x="11377" y="5062"/>
                    <a:pt x="12689" y="5062"/>
                  </a:cubicBezTo>
                  <a:lnTo>
                    <a:pt x="16850" y="5062"/>
                  </a:lnTo>
                  <a:lnTo>
                    <a:pt x="16850" y="15913"/>
                  </a:lnTo>
                  <a:cubicBezTo>
                    <a:pt x="16850" y="17273"/>
                    <a:pt x="14136" y="18366"/>
                    <a:pt x="10811" y="18366"/>
                  </a:cubicBezTo>
                  <a:lnTo>
                    <a:pt x="6107" y="18366"/>
                  </a:lnTo>
                  <a:lnTo>
                    <a:pt x="6107" y="17319"/>
                  </a:lnTo>
                  <a:cubicBezTo>
                    <a:pt x="6107" y="17144"/>
                    <a:pt x="5587" y="17061"/>
                    <a:pt x="5293" y="17181"/>
                  </a:cubicBezTo>
                  <a:lnTo>
                    <a:pt x="0" y="19331"/>
                  </a:lnTo>
                  <a:lnTo>
                    <a:pt x="5293" y="21481"/>
                  </a:lnTo>
                  <a:cubicBezTo>
                    <a:pt x="5587" y="21600"/>
                    <a:pt x="6107" y="21517"/>
                    <a:pt x="6107" y="21343"/>
                  </a:cubicBezTo>
                  <a:lnTo>
                    <a:pt x="6107" y="20295"/>
                  </a:lnTo>
                  <a:lnTo>
                    <a:pt x="10811" y="20295"/>
                  </a:lnTo>
                  <a:cubicBezTo>
                    <a:pt x="16782" y="20295"/>
                    <a:pt x="21600" y="18329"/>
                    <a:pt x="21600" y="15913"/>
                  </a:cubicBezTo>
                  <a:lnTo>
                    <a:pt x="21600" y="5062"/>
                  </a:lnTo>
                  <a:lnTo>
                    <a:pt x="21600" y="0"/>
                  </a:lnTo>
                  <a:lnTo>
                    <a:pt x="16850" y="1929"/>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5" name="Shape">
              <a:extLst>
                <a:ext uri="{FF2B5EF4-FFF2-40B4-BE49-F238E27FC236}">
                  <a16:creationId xmlns:a16="http://schemas.microsoft.com/office/drawing/2014/main" id="{D3EB4D5D-5DA0-4661-A587-CD7781E9E2F7}"/>
                </a:ext>
              </a:extLst>
            </p:cNvPr>
            <p:cNvSpPr/>
            <p:nvPr/>
          </p:nvSpPr>
          <p:spPr>
            <a:xfrm>
              <a:off x="5325157" y="2190980"/>
              <a:ext cx="640618" cy="2443476"/>
            </a:xfrm>
            <a:custGeom>
              <a:avLst/>
              <a:gdLst/>
              <a:ahLst/>
              <a:cxnLst>
                <a:cxn ang="0">
                  <a:pos x="wd2" y="hd2"/>
                </a:cxn>
                <a:cxn ang="5400000">
                  <a:pos x="wd2" y="hd2"/>
                </a:cxn>
                <a:cxn ang="10800000">
                  <a:pos x="wd2" y="hd2"/>
                </a:cxn>
                <a:cxn ang="16200000">
                  <a:pos x="wd2" y="hd2"/>
                </a:cxn>
              </a:cxnLst>
              <a:rect l="0" t="0" r="r" b="b"/>
              <a:pathLst>
                <a:path w="21600" h="21568" extrusionOk="0">
                  <a:moveTo>
                    <a:pt x="16295" y="1382"/>
                  </a:moveTo>
                  <a:lnTo>
                    <a:pt x="16295" y="5317"/>
                  </a:lnTo>
                  <a:lnTo>
                    <a:pt x="16295" y="16825"/>
                  </a:lnTo>
                  <a:cubicBezTo>
                    <a:pt x="16295" y="17506"/>
                    <a:pt x="14855" y="18115"/>
                    <a:pt x="12531" y="18412"/>
                  </a:cubicBezTo>
                  <a:lnTo>
                    <a:pt x="4977" y="19384"/>
                  </a:lnTo>
                  <a:lnTo>
                    <a:pt x="3815" y="18743"/>
                  </a:lnTo>
                  <a:cubicBezTo>
                    <a:pt x="3613" y="18631"/>
                    <a:pt x="2981" y="18637"/>
                    <a:pt x="2829" y="18756"/>
                  </a:cubicBezTo>
                  <a:lnTo>
                    <a:pt x="0" y="20820"/>
                  </a:lnTo>
                  <a:lnTo>
                    <a:pt x="7882" y="21560"/>
                  </a:lnTo>
                  <a:cubicBezTo>
                    <a:pt x="8337" y="21600"/>
                    <a:pt x="8741" y="21481"/>
                    <a:pt x="8539" y="21369"/>
                  </a:cubicBezTo>
                  <a:lnTo>
                    <a:pt x="7225" y="20641"/>
                  </a:lnTo>
                  <a:lnTo>
                    <a:pt x="14855" y="19662"/>
                  </a:lnTo>
                  <a:cubicBezTo>
                    <a:pt x="19023" y="19127"/>
                    <a:pt x="21600" y="18042"/>
                    <a:pt x="21600" y="16832"/>
                  </a:cubicBezTo>
                  <a:lnTo>
                    <a:pt x="21600" y="5324"/>
                  </a:lnTo>
                  <a:lnTo>
                    <a:pt x="21600" y="0"/>
                  </a:lnTo>
                  <a:lnTo>
                    <a:pt x="16295" y="1382"/>
                  </a:ln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 name="Shape">
              <a:extLst>
                <a:ext uri="{FF2B5EF4-FFF2-40B4-BE49-F238E27FC236}">
                  <a16:creationId xmlns:a16="http://schemas.microsoft.com/office/drawing/2014/main" id="{4C4ABB37-D4A3-4C03-B3D2-3F649BC0D03D}"/>
                </a:ext>
              </a:extLst>
            </p:cNvPr>
            <p:cNvSpPr/>
            <p:nvPr/>
          </p:nvSpPr>
          <p:spPr>
            <a:xfrm>
              <a:off x="6389108" y="2378296"/>
              <a:ext cx="715544" cy="1754856"/>
            </a:xfrm>
            <a:custGeom>
              <a:avLst/>
              <a:gdLst/>
              <a:ahLst/>
              <a:cxnLst>
                <a:cxn ang="0">
                  <a:pos x="wd2" y="hd2"/>
                </a:cxn>
                <a:cxn ang="5400000">
                  <a:pos x="wd2" y="hd2"/>
                </a:cxn>
                <a:cxn ang="10800000">
                  <a:pos x="wd2" y="hd2"/>
                </a:cxn>
                <a:cxn ang="16200000">
                  <a:pos x="wd2" y="hd2"/>
                </a:cxn>
              </a:cxnLst>
              <a:rect l="0" t="0" r="r" b="b"/>
              <a:pathLst>
                <a:path w="21600" h="21537" extrusionOk="0">
                  <a:moveTo>
                    <a:pt x="16307" y="17186"/>
                  </a:moveTo>
                  <a:cubicBezTo>
                    <a:pt x="16013" y="17067"/>
                    <a:pt x="15493" y="17149"/>
                    <a:pt x="15493" y="17324"/>
                  </a:cubicBezTo>
                  <a:lnTo>
                    <a:pt x="15493" y="18372"/>
                  </a:lnTo>
                  <a:lnTo>
                    <a:pt x="10789" y="18372"/>
                  </a:lnTo>
                  <a:cubicBezTo>
                    <a:pt x="7441" y="18372"/>
                    <a:pt x="4750" y="17269"/>
                    <a:pt x="4750" y="15917"/>
                  </a:cubicBezTo>
                  <a:lnTo>
                    <a:pt x="4750" y="5048"/>
                  </a:lnTo>
                  <a:lnTo>
                    <a:pt x="8866" y="5048"/>
                  </a:lnTo>
                  <a:cubicBezTo>
                    <a:pt x="10178" y="5048"/>
                    <a:pt x="10834" y="4405"/>
                    <a:pt x="9907" y="4028"/>
                  </a:cubicBezTo>
                  <a:lnTo>
                    <a:pt x="4750" y="1931"/>
                  </a:lnTo>
                  <a:lnTo>
                    <a:pt x="0" y="0"/>
                  </a:lnTo>
                  <a:lnTo>
                    <a:pt x="0" y="5048"/>
                  </a:lnTo>
                  <a:lnTo>
                    <a:pt x="0" y="15908"/>
                  </a:lnTo>
                  <a:cubicBezTo>
                    <a:pt x="0" y="18336"/>
                    <a:pt x="4840" y="20294"/>
                    <a:pt x="10789" y="20294"/>
                  </a:cubicBezTo>
                  <a:lnTo>
                    <a:pt x="15493" y="20294"/>
                  </a:lnTo>
                  <a:lnTo>
                    <a:pt x="15493" y="21343"/>
                  </a:lnTo>
                  <a:cubicBezTo>
                    <a:pt x="15493" y="21517"/>
                    <a:pt x="16013" y="21600"/>
                    <a:pt x="16307" y="21480"/>
                  </a:cubicBezTo>
                  <a:lnTo>
                    <a:pt x="21600" y="19329"/>
                  </a:lnTo>
                  <a:lnTo>
                    <a:pt x="16307" y="17186"/>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 name="Shape">
              <a:extLst>
                <a:ext uri="{FF2B5EF4-FFF2-40B4-BE49-F238E27FC236}">
                  <a16:creationId xmlns:a16="http://schemas.microsoft.com/office/drawing/2014/main" id="{84025A44-1BE3-4231-9881-9BA051D189F3}"/>
                </a:ext>
              </a:extLst>
            </p:cNvPr>
            <p:cNvSpPr/>
            <p:nvPr/>
          </p:nvSpPr>
          <p:spPr>
            <a:xfrm>
              <a:off x="6194300" y="2190980"/>
              <a:ext cx="640618" cy="2441977"/>
            </a:xfrm>
            <a:custGeom>
              <a:avLst/>
              <a:gdLst/>
              <a:ahLst/>
              <a:cxnLst>
                <a:cxn ang="0">
                  <a:pos x="wd2" y="hd2"/>
                </a:cxn>
                <a:cxn ang="5400000">
                  <a:pos x="wd2" y="hd2"/>
                </a:cxn>
                <a:cxn ang="10800000">
                  <a:pos x="wd2" y="hd2"/>
                </a:cxn>
                <a:cxn ang="16200000">
                  <a:pos x="wd2" y="hd2"/>
                </a:cxn>
              </a:cxnLst>
              <a:rect l="0" t="0" r="r" b="b"/>
              <a:pathLst>
                <a:path w="21600" h="21568" extrusionOk="0">
                  <a:moveTo>
                    <a:pt x="18771" y="18761"/>
                  </a:moveTo>
                  <a:cubicBezTo>
                    <a:pt x="18619" y="18642"/>
                    <a:pt x="17987" y="18635"/>
                    <a:pt x="17785" y="18748"/>
                  </a:cubicBezTo>
                  <a:lnTo>
                    <a:pt x="16623" y="19390"/>
                  </a:lnTo>
                  <a:lnTo>
                    <a:pt x="9069" y="18417"/>
                  </a:lnTo>
                  <a:cubicBezTo>
                    <a:pt x="6745" y="18119"/>
                    <a:pt x="5305" y="17510"/>
                    <a:pt x="5305" y="16829"/>
                  </a:cubicBezTo>
                  <a:lnTo>
                    <a:pt x="5305" y="5314"/>
                  </a:lnTo>
                  <a:lnTo>
                    <a:pt x="5305" y="1390"/>
                  </a:lnTo>
                  <a:lnTo>
                    <a:pt x="0" y="0"/>
                  </a:lnTo>
                  <a:lnTo>
                    <a:pt x="0" y="5314"/>
                  </a:lnTo>
                  <a:lnTo>
                    <a:pt x="0" y="16829"/>
                  </a:lnTo>
                  <a:cubicBezTo>
                    <a:pt x="0" y="18040"/>
                    <a:pt x="2577" y="19132"/>
                    <a:pt x="6745" y="19661"/>
                  </a:cubicBezTo>
                  <a:lnTo>
                    <a:pt x="14375" y="20640"/>
                  </a:lnTo>
                  <a:lnTo>
                    <a:pt x="13061" y="21368"/>
                  </a:lnTo>
                  <a:cubicBezTo>
                    <a:pt x="12859" y="21481"/>
                    <a:pt x="13288" y="21600"/>
                    <a:pt x="13718" y="21560"/>
                  </a:cubicBezTo>
                  <a:lnTo>
                    <a:pt x="21600" y="20819"/>
                  </a:lnTo>
                  <a:lnTo>
                    <a:pt x="18771" y="18761"/>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8" name="Shape">
              <a:extLst>
                <a:ext uri="{FF2B5EF4-FFF2-40B4-BE49-F238E27FC236}">
                  <a16:creationId xmlns:a16="http://schemas.microsoft.com/office/drawing/2014/main" id="{BC765BA5-01C5-414B-9B13-666D363C93A2}"/>
                </a:ext>
              </a:extLst>
            </p:cNvPr>
            <p:cNvSpPr/>
            <p:nvPr/>
          </p:nvSpPr>
          <p:spPr>
            <a:xfrm>
              <a:off x="5902088" y="2071099"/>
              <a:ext cx="360152" cy="2937855"/>
            </a:xfrm>
            <a:custGeom>
              <a:avLst/>
              <a:gdLst/>
              <a:ahLst/>
              <a:cxnLst>
                <a:cxn ang="0">
                  <a:pos x="wd2" y="hd2"/>
                </a:cxn>
                <a:cxn ang="5400000">
                  <a:pos x="wd2" y="hd2"/>
                </a:cxn>
                <a:cxn ang="10800000">
                  <a:pos x="wd2" y="hd2"/>
                </a:cxn>
                <a:cxn ang="16200000">
                  <a:pos x="wd2" y="hd2"/>
                </a:cxn>
              </a:cxnLst>
              <a:rect l="0" t="0" r="r" b="b"/>
              <a:pathLst>
                <a:path w="20975" h="21600" extrusionOk="0">
                  <a:moveTo>
                    <a:pt x="20035" y="20113"/>
                  </a:moveTo>
                  <a:lnTo>
                    <a:pt x="15060" y="20113"/>
                  </a:lnTo>
                  <a:lnTo>
                    <a:pt x="15060" y="5288"/>
                  </a:lnTo>
                  <a:lnTo>
                    <a:pt x="15060" y="4980"/>
                  </a:lnTo>
                  <a:lnTo>
                    <a:pt x="15060" y="578"/>
                  </a:lnTo>
                  <a:lnTo>
                    <a:pt x="10478" y="0"/>
                  </a:lnTo>
                  <a:lnTo>
                    <a:pt x="5896" y="578"/>
                  </a:lnTo>
                  <a:lnTo>
                    <a:pt x="5896" y="4980"/>
                  </a:lnTo>
                  <a:lnTo>
                    <a:pt x="5896" y="5288"/>
                  </a:lnTo>
                  <a:lnTo>
                    <a:pt x="5896" y="20113"/>
                  </a:lnTo>
                  <a:lnTo>
                    <a:pt x="922" y="20113"/>
                  </a:lnTo>
                  <a:cubicBezTo>
                    <a:pt x="93" y="20113"/>
                    <a:pt x="-300" y="20239"/>
                    <a:pt x="267" y="20311"/>
                  </a:cubicBezTo>
                  <a:lnTo>
                    <a:pt x="10478" y="21600"/>
                  </a:lnTo>
                  <a:lnTo>
                    <a:pt x="20689" y="20311"/>
                  </a:lnTo>
                  <a:cubicBezTo>
                    <a:pt x="21300" y="20239"/>
                    <a:pt x="20864" y="20113"/>
                    <a:pt x="20035" y="2011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9" name="Shape">
              <a:extLst>
                <a:ext uri="{FF2B5EF4-FFF2-40B4-BE49-F238E27FC236}">
                  <a16:creationId xmlns:a16="http://schemas.microsoft.com/office/drawing/2014/main" id="{2B0D972B-B818-4C5C-B11D-2F9BFAE055A9}"/>
                </a:ext>
              </a:extLst>
            </p:cNvPr>
            <p:cNvSpPr/>
            <p:nvPr/>
          </p:nvSpPr>
          <p:spPr>
            <a:xfrm>
              <a:off x="6988516" y="3682011"/>
              <a:ext cx="844876" cy="543965"/>
            </a:xfrm>
            <a:custGeom>
              <a:avLst/>
              <a:gdLst/>
              <a:ahLst/>
              <a:cxnLst>
                <a:cxn ang="0">
                  <a:pos x="wd2" y="hd2"/>
                </a:cxn>
                <a:cxn ang="5400000">
                  <a:pos x="wd2" y="hd2"/>
                </a:cxn>
                <a:cxn ang="10800000">
                  <a:pos x="wd2" y="hd2"/>
                </a:cxn>
                <a:cxn ang="16200000">
                  <a:pos x="wd2" y="hd2"/>
                </a:cxn>
              </a:cxnLst>
              <a:rect l="0" t="0" r="r" b="b"/>
              <a:pathLst>
                <a:path w="21347" h="21600" extrusionOk="0">
                  <a:moveTo>
                    <a:pt x="14475" y="0"/>
                  </a:moveTo>
                  <a:lnTo>
                    <a:pt x="769" y="0"/>
                  </a:lnTo>
                  <a:cubicBezTo>
                    <a:pt x="88" y="0"/>
                    <a:pt x="-253" y="1279"/>
                    <a:pt x="220" y="2053"/>
                  </a:cubicBezTo>
                  <a:lnTo>
                    <a:pt x="4783" y="9372"/>
                  </a:lnTo>
                  <a:cubicBezTo>
                    <a:pt x="5275" y="10175"/>
                    <a:pt x="5275" y="11425"/>
                    <a:pt x="4783" y="12228"/>
                  </a:cubicBezTo>
                  <a:lnTo>
                    <a:pt x="220" y="19547"/>
                  </a:lnTo>
                  <a:cubicBezTo>
                    <a:pt x="-253" y="20321"/>
                    <a:pt x="88" y="21600"/>
                    <a:pt x="769" y="21600"/>
                  </a:cubicBezTo>
                  <a:lnTo>
                    <a:pt x="14475" y="21600"/>
                  </a:lnTo>
                  <a:cubicBezTo>
                    <a:pt x="18261" y="21600"/>
                    <a:pt x="21347" y="16780"/>
                    <a:pt x="21347" y="10800"/>
                  </a:cubicBezTo>
                  <a:cubicBezTo>
                    <a:pt x="21347" y="4820"/>
                    <a:pt x="18261" y="0"/>
                    <a:pt x="14475" y="0"/>
                  </a:cubicBezTo>
                </a:path>
              </a:pathLst>
            </a:custGeom>
            <a:solidFill>
              <a:schemeClr val="accent5">
                <a:lumMod val="40000"/>
                <a:lumOff val="6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0" name="Shape">
              <a:extLst>
                <a:ext uri="{FF2B5EF4-FFF2-40B4-BE49-F238E27FC236}">
                  <a16:creationId xmlns:a16="http://schemas.microsoft.com/office/drawing/2014/main" id="{0C2429D0-2899-4F9E-8D5C-A5F64A4F7416}"/>
                </a:ext>
              </a:extLst>
            </p:cNvPr>
            <p:cNvSpPr/>
            <p:nvPr/>
          </p:nvSpPr>
          <p:spPr>
            <a:xfrm>
              <a:off x="5812177" y="4858351"/>
              <a:ext cx="543965" cy="845167"/>
            </a:xfrm>
            <a:custGeom>
              <a:avLst/>
              <a:gdLst/>
              <a:ahLst/>
              <a:cxnLst>
                <a:cxn ang="0">
                  <a:pos x="wd2" y="hd2"/>
                </a:cxn>
                <a:cxn ang="5400000">
                  <a:pos x="wd2" y="hd2"/>
                </a:cxn>
                <a:cxn ang="10800000">
                  <a:pos x="wd2" y="hd2"/>
                </a:cxn>
                <a:cxn ang="16200000">
                  <a:pos x="wd2" y="hd2"/>
                </a:cxn>
              </a:cxnLst>
              <a:rect l="0" t="0" r="r" b="b"/>
              <a:pathLst>
                <a:path w="21600" h="21600" extrusionOk="0">
                  <a:moveTo>
                    <a:pt x="20380" y="0"/>
                  </a:moveTo>
                  <a:cubicBezTo>
                    <a:pt x="20083" y="0"/>
                    <a:pt x="19785" y="77"/>
                    <a:pt x="19547" y="230"/>
                  </a:cubicBezTo>
                  <a:lnTo>
                    <a:pt x="12228" y="4845"/>
                  </a:lnTo>
                  <a:cubicBezTo>
                    <a:pt x="11841" y="5094"/>
                    <a:pt x="11306" y="5228"/>
                    <a:pt x="10800" y="5228"/>
                  </a:cubicBezTo>
                  <a:cubicBezTo>
                    <a:pt x="10294" y="5228"/>
                    <a:pt x="9759" y="5094"/>
                    <a:pt x="9372" y="4845"/>
                  </a:cubicBezTo>
                  <a:lnTo>
                    <a:pt x="2053" y="230"/>
                  </a:lnTo>
                  <a:cubicBezTo>
                    <a:pt x="1815" y="77"/>
                    <a:pt x="1517" y="0"/>
                    <a:pt x="1220" y="0"/>
                  </a:cubicBezTo>
                  <a:cubicBezTo>
                    <a:pt x="595" y="0"/>
                    <a:pt x="0" y="306"/>
                    <a:pt x="0" y="785"/>
                  </a:cubicBezTo>
                  <a:lnTo>
                    <a:pt x="0" y="14649"/>
                  </a:lnTo>
                  <a:cubicBezTo>
                    <a:pt x="0" y="18479"/>
                    <a:pt x="4820" y="21600"/>
                    <a:pt x="10800" y="21600"/>
                  </a:cubicBezTo>
                  <a:cubicBezTo>
                    <a:pt x="16750" y="21600"/>
                    <a:pt x="21600" y="18498"/>
                    <a:pt x="21600" y="14649"/>
                  </a:cubicBezTo>
                  <a:lnTo>
                    <a:pt x="21600" y="785"/>
                  </a:lnTo>
                  <a:cubicBezTo>
                    <a:pt x="21600" y="306"/>
                    <a:pt x="21005" y="0"/>
                    <a:pt x="20380" y="0"/>
                  </a:cubicBezTo>
                </a:path>
              </a:pathLst>
            </a:custGeom>
            <a:solidFill>
              <a:schemeClr val="accent4">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1" name="Shape">
              <a:extLst>
                <a:ext uri="{FF2B5EF4-FFF2-40B4-BE49-F238E27FC236}">
                  <a16:creationId xmlns:a16="http://schemas.microsoft.com/office/drawing/2014/main" id="{D47D3403-F1E1-49B7-ACB1-3B3272C55A69}"/>
                </a:ext>
              </a:extLst>
            </p:cNvPr>
            <p:cNvSpPr/>
            <p:nvPr/>
          </p:nvSpPr>
          <p:spPr>
            <a:xfrm>
              <a:off x="4358610" y="3682011"/>
              <a:ext cx="844875" cy="543965"/>
            </a:xfrm>
            <a:custGeom>
              <a:avLst/>
              <a:gdLst/>
              <a:ahLst/>
              <a:cxnLst>
                <a:cxn ang="0">
                  <a:pos x="wd2" y="hd2"/>
                </a:cxn>
                <a:cxn ang="5400000">
                  <a:pos x="wd2" y="hd2"/>
                </a:cxn>
                <a:cxn ang="10800000">
                  <a:pos x="wd2" y="hd2"/>
                </a:cxn>
                <a:cxn ang="16200000">
                  <a:pos x="wd2" y="hd2"/>
                </a:cxn>
              </a:cxnLst>
              <a:rect l="0" t="0" r="r" b="b"/>
              <a:pathLst>
                <a:path w="21347" h="21600" extrusionOk="0">
                  <a:moveTo>
                    <a:pt x="20578" y="0"/>
                  </a:moveTo>
                  <a:lnTo>
                    <a:pt x="6872" y="0"/>
                  </a:lnTo>
                  <a:cubicBezTo>
                    <a:pt x="3086" y="0"/>
                    <a:pt x="0" y="4820"/>
                    <a:pt x="0" y="10800"/>
                  </a:cubicBezTo>
                  <a:cubicBezTo>
                    <a:pt x="0" y="16750"/>
                    <a:pt x="3067" y="21600"/>
                    <a:pt x="6872" y="21600"/>
                  </a:cubicBezTo>
                  <a:lnTo>
                    <a:pt x="20578" y="21600"/>
                  </a:lnTo>
                  <a:cubicBezTo>
                    <a:pt x="21259" y="21600"/>
                    <a:pt x="21600" y="20321"/>
                    <a:pt x="21127" y="19547"/>
                  </a:cubicBezTo>
                  <a:lnTo>
                    <a:pt x="16564" y="12228"/>
                  </a:lnTo>
                  <a:cubicBezTo>
                    <a:pt x="16072" y="11425"/>
                    <a:pt x="16072" y="10175"/>
                    <a:pt x="16564" y="9372"/>
                  </a:cubicBezTo>
                  <a:lnTo>
                    <a:pt x="21127" y="2053"/>
                  </a:lnTo>
                  <a:cubicBezTo>
                    <a:pt x="21600" y="1279"/>
                    <a:pt x="21259" y="0"/>
                    <a:pt x="20578" y="0"/>
                  </a:cubicBezTo>
                </a:path>
              </a:pathLst>
            </a:custGeom>
            <a:solidFill>
              <a:schemeClr val="accent3">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2" name="Shape">
              <a:extLst>
                <a:ext uri="{FF2B5EF4-FFF2-40B4-BE49-F238E27FC236}">
                  <a16:creationId xmlns:a16="http://schemas.microsoft.com/office/drawing/2014/main" id="{DF2E9752-CFF3-4E79-BA48-497CB22BB485}"/>
                </a:ext>
              </a:extLst>
            </p:cNvPr>
            <p:cNvSpPr/>
            <p:nvPr/>
          </p:nvSpPr>
          <p:spPr>
            <a:xfrm>
              <a:off x="4658315" y="4243956"/>
              <a:ext cx="896959" cy="745514"/>
            </a:xfrm>
            <a:custGeom>
              <a:avLst/>
              <a:gdLst/>
              <a:ahLst/>
              <a:cxnLst>
                <a:cxn ang="0">
                  <a:pos x="wd2" y="hd2"/>
                </a:cxn>
                <a:cxn ang="5400000">
                  <a:pos x="wd2" y="hd2"/>
                </a:cxn>
                <a:cxn ang="10800000">
                  <a:pos x="wd2" y="hd2"/>
                </a:cxn>
                <a:cxn ang="16200000">
                  <a:pos x="wd2" y="hd2"/>
                </a:cxn>
              </a:cxnLst>
              <a:rect l="0" t="0" r="r" b="b"/>
              <a:pathLst>
                <a:path w="20587" h="21600" extrusionOk="0">
                  <a:moveTo>
                    <a:pt x="15340" y="0"/>
                  </a:moveTo>
                  <a:cubicBezTo>
                    <a:pt x="15254" y="0"/>
                    <a:pt x="15151" y="22"/>
                    <a:pt x="15048" y="87"/>
                  </a:cubicBezTo>
                  <a:lnTo>
                    <a:pt x="3680" y="6534"/>
                  </a:lnTo>
                  <a:cubicBezTo>
                    <a:pt x="533" y="8314"/>
                    <a:pt x="-860" y="12982"/>
                    <a:pt x="550" y="16954"/>
                  </a:cubicBezTo>
                  <a:cubicBezTo>
                    <a:pt x="1582" y="19863"/>
                    <a:pt x="3869" y="21600"/>
                    <a:pt x="6243" y="21600"/>
                  </a:cubicBezTo>
                  <a:cubicBezTo>
                    <a:pt x="7102" y="21600"/>
                    <a:pt x="7962" y="21383"/>
                    <a:pt x="8805" y="20905"/>
                  </a:cubicBezTo>
                  <a:lnTo>
                    <a:pt x="20172" y="14458"/>
                  </a:lnTo>
                  <a:cubicBezTo>
                    <a:pt x="20740" y="14132"/>
                    <a:pt x="20723" y="13112"/>
                    <a:pt x="20138" y="12830"/>
                  </a:cubicBezTo>
                  <a:lnTo>
                    <a:pt x="14618" y="10116"/>
                  </a:lnTo>
                  <a:cubicBezTo>
                    <a:pt x="14016" y="9812"/>
                    <a:pt x="13723" y="8987"/>
                    <a:pt x="13947" y="8228"/>
                  </a:cubicBezTo>
                  <a:lnTo>
                    <a:pt x="15994" y="1216"/>
                  </a:lnTo>
                  <a:cubicBezTo>
                    <a:pt x="16165" y="586"/>
                    <a:pt x="15787" y="0"/>
                    <a:pt x="15340" y="0"/>
                  </a:cubicBezTo>
                </a:path>
              </a:pathLst>
            </a:custGeom>
            <a:solidFill>
              <a:schemeClr val="accent6">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3" name="Shape">
              <a:extLst>
                <a:ext uri="{FF2B5EF4-FFF2-40B4-BE49-F238E27FC236}">
                  <a16:creationId xmlns:a16="http://schemas.microsoft.com/office/drawing/2014/main" id="{65D98FEF-7379-4F22-87E8-5313F9B894D3}"/>
                </a:ext>
              </a:extLst>
            </p:cNvPr>
            <p:cNvSpPr/>
            <p:nvPr/>
          </p:nvSpPr>
          <p:spPr>
            <a:xfrm>
              <a:off x="6598901" y="4243957"/>
              <a:ext cx="896686" cy="744765"/>
            </a:xfrm>
            <a:custGeom>
              <a:avLst/>
              <a:gdLst/>
              <a:ahLst/>
              <a:cxnLst>
                <a:cxn ang="0">
                  <a:pos x="wd2" y="hd2"/>
                </a:cxn>
                <a:cxn ang="5400000">
                  <a:pos x="wd2" y="hd2"/>
                </a:cxn>
                <a:cxn ang="10800000">
                  <a:pos x="wd2" y="hd2"/>
                </a:cxn>
                <a:cxn ang="16200000">
                  <a:pos x="wd2" y="hd2"/>
                </a:cxn>
              </a:cxnLst>
              <a:rect l="0" t="0" r="r" b="b"/>
              <a:pathLst>
                <a:path w="20581" h="21600" extrusionOk="0">
                  <a:moveTo>
                    <a:pt x="5241" y="0"/>
                  </a:moveTo>
                  <a:cubicBezTo>
                    <a:pt x="4794" y="0"/>
                    <a:pt x="4416" y="587"/>
                    <a:pt x="4587" y="1195"/>
                  </a:cubicBezTo>
                  <a:lnTo>
                    <a:pt x="6634" y="8214"/>
                  </a:lnTo>
                  <a:cubicBezTo>
                    <a:pt x="6858" y="8975"/>
                    <a:pt x="6548" y="9822"/>
                    <a:pt x="5963" y="10105"/>
                  </a:cubicBezTo>
                  <a:lnTo>
                    <a:pt x="443" y="12821"/>
                  </a:lnTo>
                  <a:cubicBezTo>
                    <a:pt x="-125" y="13103"/>
                    <a:pt x="-159" y="14125"/>
                    <a:pt x="409" y="14451"/>
                  </a:cubicBezTo>
                  <a:lnTo>
                    <a:pt x="11776" y="20905"/>
                  </a:lnTo>
                  <a:cubicBezTo>
                    <a:pt x="12602" y="21383"/>
                    <a:pt x="13479" y="21600"/>
                    <a:pt x="14338" y="21600"/>
                  </a:cubicBezTo>
                  <a:cubicBezTo>
                    <a:pt x="16712" y="21600"/>
                    <a:pt x="18999" y="19862"/>
                    <a:pt x="20031" y="16950"/>
                  </a:cubicBezTo>
                  <a:lnTo>
                    <a:pt x="20031" y="16950"/>
                  </a:lnTo>
                  <a:cubicBezTo>
                    <a:pt x="21441" y="12973"/>
                    <a:pt x="20048" y="8323"/>
                    <a:pt x="16901" y="6519"/>
                  </a:cubicBezTo>
                  <a:lnTo>
                    <a:pt x="5533" y="65"/>
                  </a:lnTo>
                  <a:cubicBezTo>
                    <a:pt x="5430" y="22"/>
                    <a:pt x="5344" y="0"/>
                    <a:pt x="5241" y="0"/>
                  </a:cubicBezTo>
                </a:path>
              </a:pathLst>
            </a:custGeom>
            <a:solidFill>
              <a:schemeClr val="accent2">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pic>
          <p:nvPicPr>
            <p:cNvPr id="14" name="Graphic 27" descr="Cartão de crédito estrutura de tópicos">
              <a:extLst>
                <a:ext uri="{FF2B5EF4-FFF2-40B4-BE49-F238E27FC236}">
                  <a16:creationId xmlns:a16="http://schemas.microsoft.com/office/drawing/2014/main" id="{081CF256-6354-43B5-A95D-3E37DF8E2F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571855" y="3799008"/>
              <a:ext cx="283768" cy="283768"/>
            </a:xfrm>
            <a:prstGeom prst="rect">
              <a:avLst/>
            </a:prstGeom>
          </p:spPr>
        </p:pic>
        <p:pic>
          <p:nvPicPr>
            <p:cNvPr id="15" name="Graphic 28" descr="Transferência1 estrutura de tópicos">
              <a:extLst>
                <a:ext uri="{FF2B5EF4-FFF2-40B4-BE49-F238E27FC236}">
                  <a16:creationId xmlns:a16="http://schemas.microsoft.com/office/drawing/2014/main" id="{53B36918-DFFC-46E4-8BA0-4719E13C85B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785057" y="4458480"/>
              <a:ext cx="424518" cy="424518"/>
            </a:xfrm>
            <a:prstGeom prst="rect">
              <a:avLst/>
            </a:prstGeom>
          </p:spPr>
        </p:pic>
        <p:pic>
          <p:nvPicPr>
            <p:cNvPr id="16" name="Graphic 29" descr="Fluxograma circular estrutura de tópicos">
              <a:extLst>
                <a:ext uri="{FF2B5EF4-FFF2-40B4-BE49-F238E27FC236}">
                  <a16:creationId xmlns:a16="http://schemas.microsoft.com/office/drawing/2014/main" id="{FA9327EA-48AA-4A1E-B238-9F4689CC81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910002" y="4434004"/>
              <a:ext cx="424518" cy="424518"/>
            </a:xfrm>
            <a:prstGeom prst="rect">
              <a:avLst/>
            </a:prstGeom>
          </p:spPr>
        </p:pic>
        <p:pic>
          <p:nvPicPr>
            <p:cNvPr id="17" name="Graphic 30" descr="Moedas estrutura de tópicos">
              <a:extLst>
                <a:ext uri="{FF2B5EF4-FFF2-40B4-BE49-F238E27FC236}">
                  <a16:creationId xmlns:a16="http://schemas.microsoft.com/office/drawing/2014/main" id="{F57B662B-EA8D-49B5-96F3-7C4EC160A1E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883743" y="5131877"/>
              <a:ext cx="424518" cy="424518"/>
            </a:xfrm>
            <a:prstGeom prst="rect">
              <a:avLst/>
            </a:prstGeom>
          </p:spPr>
        </p:pic>
        <p:pic>
          <p:nvPicPr>
            <p:cNvPr id="18" name="Graphic 31">
              <a:extLst>
                <a:ext uri="{FF2B5EF4-FFF2-40B4-BE49-F238E27FC236}">
                  <a16:creationId xmlns:a16="http://schemas.microsoft.com/office/drawing/2014/main" id="{F1D9F4D0-315F-44E7-B624-806AC14E4A5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279265" y="3728633"/>
              <a:ext cx="424518" cy="424518"/>
            </a:xfrm>
            <a:prstGeom prst="rect">
              <a:avLst/>
            </a:prstGeom>
          </p:spPr>
        </p:pic>
      </p:grpSp>
      <p:sp>
        <p:nvSpPr>
          <p:cNvPr id="20" name="TextBox 33">
            <a:extLst>
              <a:ext uri="{FF2B5EF4-FFF2-40B4-BE49-F238E27FC236}">
                <a16:creationId xmlns:a16="http://schemas.microsoft.com/office/drawing/2014/main" id="{4956852E-133E-4B6F-A399-AD8B224E7332}"/>
              </a:ext>
            </a:extLst>
          </p:cNvPr>
          <p:cNvSpPr txBox="1"/>
          <p:nvPr/>
        </p:nvSpPr>
        <p:spPr>
          <a:xfrm>
            <a:off x="7609276" y="4826450"/>
            <a:ext cx="2170681" cy="830997"/>
          </a:xfrm>
          <a:prstGeom prst="rect">
            <a:avLst/>
          </a:prstGeom>
          <a:noFill/>
        </p:spPr>
        <p:txBody>
          <a:bodyPr wrap="square" lIns="0" rIns="0" rtlCol="0" anchor="b">
            <a:spAutoFit/>
          </a:bodyPr>
          <a:lstStyle/>
          <a:p>
            <a:r>
              <a:rPr lang="en-US" sz="2400" noProof="1">
                <a:solidFill>
                  <a:schemeClr val="accent2">
                    <a:lumMod val="75000"/>
                  </a:schemeClr>
                </a:solidFill>
                <a:latin typeface="Quicksand" pitchFamily="2" charset="0"/>
              </a:rPr>
              <a:t>Marketplace de serviços</a:t>
            </a:r>
          </a:p>
        </p:txBody>
      </p:sp>
      <p:sp>
        <p:nvSpPr>
          <p:cNvPr id="23" name="TextBox 36">
            <a:extLst>
              <a:ext uri="{FF2B5EF4-FFF2-40B4-BE49-F238E27FC236}">
                <a16:creationId xmlns:a16="http://schemas.microsoft.com/office/drawing/2014/main" id="{A5841E37-A304-40DB-8E07-996E237D3F01}"/>
              </a:ext>
            </a:extLst>
          </p:cNvPr>
          <p:cNvSpPr txBox="1"/>
          <p:nvPr/>
        </p:nvSpPr>
        <p:spPr>
          <a:xfrm>
            <a:off x="5082550" y="6170896"/>
            <a:ext cx="1999230" cy="461665"/>
          </a:xfrm>
          <a:prstGeom prst="rect">
            <a:avLst/>
          </a:prstGeom>
          <a:noFill/>
        </p:spPr>
        <p:txBody>
          <a:bodyPr wrap="square" lIns="0" rIns="0" rtlCol="0" anchor="b">
            <a:spAutoFit/>
          </a:bodyPr>
          <a:lstStyle/>
          <a:p>
            <a:pPr algn="ctr"/>
            <a:r>
              <a:rPr lang="en-US" sz="2400" noProof="1">
                <a:solidFill>
                  <a:schemeClr val="accent4">
                    <a:lumMod val="75000"/>
                  </a:schemeClr>
                </a:solidFill>
                <a:latin typeface="Quicksand" pitchFamily="2" charset="0"/>
              </a:rPr>
              <a:t>Conta cashback</a:t>
            </a:r>
          </a:p>
        </p:txBody>
      </p:sp>
      <p:sp>
        <p:nvSpPr>
          <p:cNvPr id="26" name="TextBox 39">
            <a:extLst>
              <a:ext uri="{FF2B5EF4-FFF2-40B4-BE49-F238E27FC236}">
                <a16:creationId xmlns:a16="http://schemas.microsoft.com/office/drawing/2014/main" id="{CE81F013-CC49-49D4-9F0F-857FFABB6BEF}"/>
              </a:ext>
            </a:extLst>
          </p:cNvPr>
          <p:cNvSpPr txBox="1"/>
          <p:nvPr/>
        </p:nvSpPr>
        <p:spPr>
          <a:xfrm>
            <a:off x="1862706" y="3954436"/>
            <a:ext cx="2298700" cy="461665"/>
          </a:xfrm>
          <a:prstGeom prst="rect">
            <a:avLst/>
          </a:prstGeom>
          <a:noFill/>
        </p:spPr>
        <p:txBody>
          <a:bodyPr wrap="square" lIns="0" rIns="0" rtlCol="0" anchor="ctr">
            <a:spAutoFit/>
          </a:bodyPr>
          <a:lstStyle/>
          <a:p>
            <a:pPr algn="r"/>
            <a:r>
              <a:rPr lang="en-US" sz="2400" noProof="1">
                <a:solidFill>
                  <a:schemeClr val="accent3">
                    <a:lumMod val="75000"/>
                  </a:schemeClr>
                </a:solidFill>
                <a:latin typeface="Quicksand" pitchFamily="2" charset="0"/>
              </a:rPr>
              <a:t>Conta bandeirada</a:t>
            </a:r>
          </a:p>
        </p:txBody>
      </p:sp>
      <p:sp>
        <p:nvSpPr>
          <p:cNvPr id="29" name="TextBox 42">
            <a:extLst>
              <a:ext uri="{FF2B5EF4-FFF2-40B4-BE49-F238E27FC236}">
                <a16:creationId xmlns:a16="http://schemas.microsoft.com/office/drawing/2014/main" id="{ACAF3707-F103-4CC3-94D2-D8C0EBA02594}"/>
              </a:ext>
            </a:extLst>
          </p:cNvPr>
          <p:cNvSpPr txBox="1"/>
          <p:nvPr/>
        </p:nvSpPr>
        <p:spPr>
          <a:xfrm>
            <a:off x="2311400" y="5195782"/>
            <a:ext cx="2298700" cy="461665"/>
          </a:xfrm>
          <a:prstGeom prst="rect">
            <a:avLst/>
          </a:prstGeom>
          <a:noFill/>
        </p:spPr>
        <p:txBody>
          <a:bodyPr wrap="square" lIns="0" rIns="0" rtlCol="0" anchor="b">
            <a:spAutoFit/>
          </a:bodyPr>
          <a:lstStyle/>
          <a:p>
            <a:pPr algn="r"/>
            <a:r>
              <a:rPr lang="en-US" sz="2400" noProof="1">
                <a:solidFill>
                  <a:schemeClr val="accent6">
                    <a:lumMod val="75000"/>
                  </a:schemeClr>
                </a:solidFill>
                <a:latin typeface="Quicksand" pitchFamily="2" charset="0"/>
              </a:rPr>
              <a:t>Conta pagamento</a:t>
            </a:r>
          </a:p>
        </p:txBody>
      </p:sp>
      <p:sp>
        <p:nvSpPr>
          <p:cNvPr id="32" name="TextBox 45">
            <a:extLst>
              <a:ext uri="{FF2B5EF4-FFF2-40B4-BE49-F238E27FC236}">
                <a16:creationId xmlns:a16="http://schemas.microsoft.com/office/drawing/2014/main" id="{5CEDD72C-0598-49F4-8883-D67A0EB4EEB8}"/>
              </a:ext>
            </a:extLst>
          </p:cNvPr>
          <p:cNvSpPr txBox="1"/>
          <p:nvPr/>
        </p:nvSpPr>
        <p:spPr>
          <a:xfrm>
            <a:off x="8030594" y="3769770"/>
            <a:ext cx="2170681" cy="830997"/>
          </a:xfrm>
          <a:prstGeom prst="rect">
            <a:avLst/>
          </a:prstGeom>
          <a:noFill/>
        </p:spPr>
        <p:txBody>
          <a:bodyPr wrap="square" lIns="0" rIns="0" rtlCol="0" anchor="b">
            <a:spAutoFit/>
          </a:bodyPr>
          <a:lstStyle/>
          <a:p>
            <a:r>
              <a:rPr lang="en-US" sz="2400" noProof="1">
                <a:solidFill>
                  <a:schemeClr val="accent5"/>
                </a:solidFill>
                <a:latin typeface="Quicksand" pitchFamily="2" charset="0"/>
              </a:rPr>
              <a:t>Marketplace de produtos</a:t>
            </a:r>
          </a:p>
        </p:txBody>
      </p:sp>
      <p:pic>
        <p:nvPicPr>
          <p:cNvPr id="36" name="Imagem 35">
            <a:extLst>
              <a:ext uri="{FF2B5EF4-FFF2-40B4-BE49-F238E27FC236}">
                <a16:creationId xmlns:a16="http://schemas.microsoft.com/office/drawing/2014/main" id="{68FB67B9-872D-4279-841A-2DC014811A7C}"/>
              </a:ext>
            </a:extLst>
          </p:cNvPr>
          <p:cNvPicPr>
            <a:picLocks noChangeAspect="1"/>
          </p:cNvPicPr>
          <p:nvPr/>
        </p:nvPicPr>
        <p:blipFill>
          <a:blip r:embed="rId13"/>
          <a:stretch>
            <a:fillRect/>
          </a:stretch>
        </p:blipFill>
        <p:spPr>
          <a:xfrm>
            <a:off x="5614683" y="1579011"/>
            <a:ext cx="973510" cy="953016"/>
          </a:xfrm>
          <a:prstGeom prst="rect">
            <a:avLst/>
          </a:prstGeom>
        </p:spPr>
      </p:pic>
    </p:spTree>
    <p:extLst>
      <p:ext uri="{BB962C8B-B14F-4D97-AF65-F5344CB8AC3E}">
        <p14:creationId xmlns:p14="http://schemas.microsoft.com/office/powerpoint/2010/main" val="35243672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ela 2">
            <a:extLst>
              <a:ext uri="{FF2B5EF4-FFF2-40B4-BE49-F238E27FC236}">
                <a16:creationId xmlns:a16="http://schemas.microsoft.com/office/drawing/2014/main" id="{80A5A482-0305-4230-B977-A1F4ADA7211E}"/>
              </a:ext>
            </a:extLst>
          </p:cNvPr>
          <p:cNvGraphicFramePr>
            <a:graphicFrameLocks noGrp="1"/>
          </p:cNvGraphicFramePr>
          <p:nvPr>
            <p:extLst>
              <p:ext uri="{D42A27DB-BD31-4B8C-83A1-F6EECF244321}">
                <p14:modId xmlns:p14="http://schemas.microsoft.com/office/powerpoint/2010/main" val="682134201"/>
              </p:ext>
            </p:extLst>
          </p:nvPr>
        </p:nvGraphicFramePr>
        <p:xfrm>
          <a:off x="1086678" y="1434995"/>
          <a:ext cx="10304670" cy="5123573"/>
        </p:xfrm>
        <a:graphic>
          <a:graphicData uri="http://schemas.openxmlformats.org/drawingml/2006/table">
            <a:tbl>
              <a:tblPr firstRow="1" bandRow="1">
                <a:tableStyleId>{93296810-A885-4BE3-A3E7-6D5BEEA58F35}</a:tableStyleId>
              </a:tblPr>
              <a:tblGrid>
                <a:gridCol w="5152335">
                  <a:extLst>
                    <a:ext uri="{9D8B030D-6E8A-4147-A177-3AD203B41FA5}">
                      <a16:colId xmlns:a16="http://schemas.microsoft.com/office/drawing/2014/main" val="3560747985"/>
                    </a:ext>
                  </a:extLst>
                </a:gridCol>
                <a:gridCol w="5152335">
                  <a:extLst>
                    <a:ext uri="{9D8B030D-6E8A-4147-A177-3AD203B41FA5}">
                      <a16:colId xmlns:a16="http://schemas.microsoft.com/office/drawing/2014/main" val="3915711457"/>
                    </a:ext>
                  </a:extLst>
                </a:gridCol>
              </a:tblGrid>
              <a:tr h="549006">
                <a:tc>
                  <a:txBody>
                    <a:bodyPr/>
                    <a:lstStyle/>
                    <a:p>
                      <a:pPr algn="ctr"/>
                      <a:r>
                        <a:rPr lang="pt-BR" sz="2000" dirty="0">
                          <a:latin typeface="Quicksand" pitchFamily="2" charset="0"/>
                        </a:rPr>
                        <a:t>Cross Platform</a:t>
                      </a:r>
                    </a:p>
                  </a:txBody>
                  <a:tcPr anchor="ctr"/>
                </a:tc>
                <a:tc>
                  <a:txBody>
                    <a:bodyPr/>
                    <a:lstStyle/>
                    <a:p>
                      <a:pPr algn="ctr"/>
                      <a:r>
                        <a:rPr lang="pt-BR" sz="2000" dirty="0">
                          <a:latin typeface="Quicksand" pitchFamily="2" charset="0"/>
                        </a:rPr>
                        <a:t>Nativo</a:t>
                      </a:r>
                    </a:p>
                  </a:txBody>
                  <a:tcPr anchor="ctr"/>
                </a:tc>
                <a:extLst>
                  <a:ext uri="{0D108BD9-81ED-4DB2-BD59-A6C34878D82A}">
                    <a16:rowId xmlns:a16="http://schemas.microsoft.com/office/drawing/2014/main" val="3888293593"/>
                  </a:ext>
                </a:extLst>
              </a:tr>
              <a:tr h="549007">
                <a:tc>
                  <a:txBody>
                    <a:bodyPr/>
                    <a:lstStyle/>
                    <a:p>
                      <a:pPr lvl="0" algn="l">
                        <a:buNone/>
                      </a:pPr>
                      <a:r>
                        <a:rPr lang="pt-BR" sz="1400">
                          <a:latin typeface="Quicksand Light" pitchFamily="2" charset="0"/>
                        </a:rPr>
                        <a:t>O desenvolvimento tende a ser mais genérico, não direcionado a uma plataforma especifica. </a:t>
                      </a:r>
                      <a:endParaRPr lang="pt-BR" sz="1400" dirty="0">
                        <a:latin typeface="Quicksand Light" pitchFamily="2" charset="0"/>
                      </a:endParaRPr>
                    </a:p>
                  </a:txBody>
                  <a:tcPr anchor="ctr"/>
                </a:tc>
                <a:tc>
                  <a:txBody>
                    <a:bodyPr/>
                    <a:lstStyle/>
                    <a:p>
                      <a:pPr algn="l"/>
                      <a:r>
                        <a:rPr lang="pt-BR" sz="1400" dirty="0">
                          <a:latin typeface="Quicksand Light" pitchFamily="2" charset="0"/>
                        </a:rPr>
                        <a:t>O desenvolvimento tende a ser mais direcionado à plataforma</a:t>
                      </a:r>
                    </a:p>
                  </a:txBody>
                  <a:tcPr anchor="ctr"/>
                </a:tc>
                <a:extLst>
                  <a:ext uri="{0D108BD9-81ED-4DB2-BD59-A6C34878D82A}">
                    <a16:rowId xmlns:a16="http://schemas.microsoft.com/office/drawing/2014/main" val="1124331179"/>
                  </a:ext>
                </a:extLst>
              </a:tr>
              <a:tr h="549007">
                <a:tc>
                  <a:txBody>
                    <a:bodyPr/>
                    <a:lstStyle/>
                    <a:p>
                      <a:pPr lvl="0" algn="l">
                        <a:buNone/>
                      </a:pPr>
                      <a:r>
                        <a:rPr lang="pt-BR" sz="1400" b="0" u="none" strike="noStrike" noProof="0">
                          <a:latin typeface="Quicksand Light" pitchFamily="2" charset="0"/>
                        </a:rPr>
                        <a:t>Base de código comum entre as plataformas, ou seja, o código único para rodar em iOS e Android.</a:t>
                      </a:r>
                      <a:endParaRPr lang="en-US" sz="1400" dirty="0">
                        <a:latin typeface="Quicksand Light" pitchFamily="2" charset="0"/>
                      </a:endParaRPr>
                    </a:p>
                  </a:txBody>
                  <a:tcPr anchor="ctr"/>
                </a:tc>
                <a:tc>
                  <a:txBody>
                    <a:bodyPr/>
                    <a:lstStyle/>
                    <a:p>
                      <a:pPr lvl="0" algn="l">
                        <a:buNone/>
                      </a:pPr>
                      <a:r>
                        <a:rPr lang="pt-BR" sz="1400" b="0" u="none" strike="noStrike" noProof="0">
                          <a:latin typeface="Quicksand Light" pitchFamily="2" charset="0"/>
                        </a:rPr>
                        <a:t>Uma base de código entre aplicativos para a mesma plataforma.</a:t>
                      </a:r>
                      <a:endParaRPr lang="en-US" sz="1400" dirty="0">
                        <a:latin typeface="Quicksand Light" pitchFamily="2" charset="0"/>
                      </a:endParaRPr>
                    </a:p>
                  </a:txBody>
                  <a:tcPr anchor="ctr"/>
                </a:tc>
                <a:extLst>
                  <a:ext uri="{0D108BD9-81ED-4DB2-BD59-A6C34878D82A}">
                    <a16:rowId xmlns:a16="http://schemas.microsoft.com/office/drawing/2014/main" val="2197680838"/>
                  </a:ext>
                </a:extLst>
              </a:tr>
              <a:tr h="549007">
                <a:tc>
                  <a:txBody>
                    <a:bodyPr/>
                    <a:lstStyle/>
                    <a:p>
                      <a:pPr lvl="0" algn="l">
                        <a:buNone/>
                      </a:pPr>
                      <a:r>
                        <a:rPr lang="pt-BR" sz="1400" b="0" u="none" strike="noStrike" noProof="0">
                          <a:latin typeface="Quicksand Light" pitchFamily="2" charset="0"/>
                        </a:rPr>
                        <a:t>Tende a exigir maior esforço de desenvolvimento para não impactar perfórmance</a:t>
                      </a:r>
                      <a:endParaRPr lang="en-US" sz="1400">
                        <a:latin typeface="Quicksand Light" pitchFamily="2" charset="0"/>
                      </a:endParaRPr>
                    </a:p>
                  </a:txBody>
                  <a:tcPr anchor="ctr"/>
                </a:tc>
                <a:tc>
                  <a:txBody>
                    <a:bodyPr/>
                    <a:lstStyle/>
                    <a:p>
                      <a:pPr lvl="0" algn="l">
                        <a:buNone/>
                      </a:pPr>
                      <a:r>
                        <a:rPr lang="pt-BR" sz="1400" b="0" u="none" strike="noStrike" noProof="0">
                          <a:latin typeface="Quicksand Light" pitchFamily="2" charset="0"/>
                        </a:rPr>
                        <a:t>Aplicativo tende a ser mais performático</a:t>
                      </a:r>
                      <a:endParaRPr lang="en-US" sz="1400" dirty="0">
                        <a:latin typeface="Quicksand Light" pitchFamily="2" charset="0"/>
                      </a:endParaRPr>
                    </a:p>
                  </a:txBody>
                  <a:tcPr anchor="ctr"/>
                </a:tc>
                <a:extLst>
                  <a:ext uri="{0D108BD9-81ED-4DB2-BD59-A6C34878D82A}">
                    <a16:rowId xmlns:a16="http://schemas.microsoft.com/office/drawing/2014/main" val="633699668"/>
                  </a:ext>
                </a:extLst>
              </a:tr>
              <a:tr h="677753">
                <a:tc>
                  <a:txBody>
                    <a:bodyPr/>
                    <a:lstStyle/>
                    <a:p>
                      <a:pPr lvl="0" algn="l">
                        <a:buNone/>
                      </a:pPr>
                      <a:r>
                        <a:rPr lang="pt-BR" sz="1400" b="0" u="none" strike="noStrike" noProof="0">
                          <a:latin typeface="Quicksand Light" pitchFamily="2" charset="0"/>
                        </a:rPr>
                        <a:t>Exige maior esforço de desenvolvimento para que o comportamento do código (UI) seja mais próximo ao que o usuário da plataforma está acostumado</a:t>
                      </a:r>
                      <a:endParaRPr lang="en-US" sz="2000">
                        <a:latin typeface="Quicksand Light" pitchFamily="2" charset="0"/>
                      </a:endParaRPr>
                    </a:p>
                  </a:txBody>
                  <a:tcPr anchor="ctr"/>
                </a:tc>
                <a:tc>
                  <a:txBody>
                    <a:bodyPr/>
                    <a:lstStyle/>
                    <a:p>
                      <a:pPr lvl="0" algn="l">
                        <a:buNone/>
                      </a:pPr>
                      <a:r>
                        <a:rPr lang="pt-BR" sz="1400" b="0" u="none" strike="noStrike" noProof="0">
                          <a:latin typeface="Quicksand Light" pitchFamily="2" charset="0"/>
                        </a:rPr>
                        <a:t>O App naturalmente tende a se comportar e aparentar o que o usuário da plataforma está acostumado</a:t>
                      </a:r>
                      <a:endParaRPr lang="en-US" sz="2000">
                        <a:latin typeface="Quicksand Light" pitchFamily="2" charset="0"/>
                      </a:endParaRPr>
                    </a:p>
                  </a:txBody>
                  <a:tcPr anchor="ctr"/>
                </a:tc>
                <a:extLst>
                  <a:ext uri="{0D108BD9-81ED-4DB2-BD59-A6C34878D82A}">
                    <a16:rowId xmlns:a16="http://schemas.microsoft.com/office/drawing/2014/main" val="3801490652"/>
                  </a:ext>
                </a:extLst>
              </a:tr>
              <a:tr h="549007">
                <a:tc>
                  <a:txBody>
                    <a:bodyPr/>
                    <a:lstStyle/>
                    <a:p>
                      <a:pPr lvl="0" algn="l">
                        <a:buNone/>
                      </a:pPr>
                      <a:r>
                        <a:rPr lang="pt-BR" sz="1400" b="0" u="none" strike="noStrike" noProof="0">
                          <a:latin typeface="Quicksand Light" pitchFamily="2" charset="0"/>
                        </a:rPr>
                        <a:t>Custo de desenvolvimento tende a ser menor</a:t>
                      </a:r>
                      <a:endParaRPr lang="en-US" sz="2000">
                        <a:latin typeface="Quicksand Light" pitchFamily="2" charset="0"/>
                      </a:endParaRPr>
                    </a:p>
                  </a:txBody>
                  <a:tcPr anchor="ctr"/>
                </a:tc>
                <a:tc>
                  <a:txBody>
                    <a:bodyPr/>
                    <a:lstStyle/>
                    <a:p>
                      <a:pPr lvl="0" algn="l">
                        <a:buNone/>
                      </a:pPr>
                      <a:r>
                        <a:rPr lang="pt-BR" sz="1400" b="0" u="none" strike="noStrike" noProof="0">
                          <a:latin typeface="Quicksand Light" pitchFamily="2" charset="0"/>
                        </a:rPr>
                        <a:t>Custo de desenvolvimento tende a ser maior</a:t>
                      </a:r>
                      <a:endParaRPr lang="en-US" sz="2000">
                        <a:latin typeface="Quicksand Light" pitchFamily="2" charset="0"/>
                      </a:endParaRPr>
                    </a:p>
                  </a:txBody>
                  <a:tcPr anchor="ctr"/>
                </a:tc>
                <a:extLst>
                  <a:ext uri="{0D108BD9-81ED-4DB2-BD59-A6C34878D82A}">
                    <a16:rowId xmlns:a16="http://schemas.microsoft.com/office/drawing/2014/main" val="1748247745"/>
                  </a:ext>
                </a:extLst>
              </a:tr>
              <a:tr h="549007">
                <a:tc>
                  <a:txBody>
                    <a:bodyPr/>
                    <a:lstStyle/>
                    <a:p>
                      <a:pPr lvl="0" algn="l">
                        <a:buNone/>
                      </a:pPr>
                      <a:r>
                        <a:rPr lang="pt-BR" sz="1400" b="0" u="none" strike="noStrike" noProof="0">
                          <a:latin typeface="Quicksand Light" pitchFamily="2" charset="0"/>
                        </a:rPr>
                        <a:t>Possível ambiente de desenvolvimento mais barato</a:t>
                      </a:r>
                      <a:endParaRPr lang="en-US" sz="2000">
                        <a:latin typeface="Quicksand Light" pitchFamily="2" charset="0"/>
                      </a:endParaRPr>
                    </a:p>
                  </a:txBody>
                  <a:tcPr anchor="ctr"/>
                </a:tc>
                <a:tc>
                  <a:txBody>
                    <a:bodyPr/>
                    <a:lstStyle/>
                    <a:p>
                      <a:pPr lvl="0" algn="l">
                        <a:buNone/>
                      </a:pPr>
                      <a:r>
                        <a:rPr lang="pt-BR" sz="1400" b="0" u="none" strike="noStrike" noProof="0">
                          <a:latin typeface="Quicksand Light" pitchFamily="2" charset="0"/>
                        </a:rPr>
                        <a:t>Ambiente de desenvolvimento mais caro (iOS)</a:t>
                      </a:r>
                      <a:endParaRPr lang="en-US" sz="2000">
                        <a:latin typeface="Quicksand Light" pitchFamily="2" charset="0"/>
                      </a:endParaRPr>
                    </a:p>
                  </a:txBody>
                  <a:tcPr anchor="ctr"/>
                </a:tc>
                <a:extLst>
                  <a:ext uri="{0D108BD9-81ED-4DB2-BD59-A6C34878D82A}">
                    <a16:rowId xmlns:a16="http://schemas.microsoft.com/office/drawing/2014/main" val="2950926595"/>
                  </a:ext>
                </a:extLst>
              </a:tr>
              <a:tr h="549006">
                <a:tc>
                  <a:txBody>
                    <a:bodyPr/>
                    <a:lstStyle/>
                    <a:p>
                      <a:pPr lvl="0" algn="l">
                        <a:buNone/>
                      </a:pPr>
                      <a:r>
                        <a:rPr lang="pt-BR" sz="1400" b="0" u="none" strike="noStrike" noProof="0">
                          <a:latin typeface="Quicksand Light" pitchFamily="2" charset="0"/>
                        </a:rPr>
                        <a:t>Equipe de desenvolvimento mais genérico</a:t>
                      </a:r>
                      <a:endParaRPr lang="en-US" sz="2000" dirty="0">
                        <a:latin typeface="Quicksand Light" pitchFamily="2" charset="0"/>
                      </a:endParaRPr>
                    </a:p>
                  </a:txBody>
                  <a:tcPr anchor="ctr"/>
                </a:tc>
                <a:tc>
                  <a:txBody>
                    <a:bodyPr/>
                    <a:lstStyle/>
                    <a:p>
                      <a:pPr lvl="0" algn="l">
                        <a:buNone/>
                      </a:pPr>
                      <a:r>
                        <a:rPr lang="pt-BR" sz="1400" b="0" u="none" strike="noStrike" noProof="0">
                          <a:latin typeface="Quicksand Light" pitchFamily="2" charset="0"/>
                        </a:rPr>
                        <a:t>Equipe de desenvolvimento mais específico, com tendência a ser segregado pela plataforma</a:t>
                      </a:r>
                      <a:endParaRPr lang="en-US" sz="2000" dirty="0">
                        <a:latin typeface="Quicksand Light" pitchFamily="2" charset="0"/>
                      </a:endParaRPr>
                    </a:p>
                  </a:txBody>
                  <a:tcPr anchor="ctr"/>
                </a:tc>
                <a:extLst>
                  <a:ext uri="{0D108BD9-81ED-4DB2-BD59-A6C34878D82A}">
                    <a16:rowId xmlns:a16="http://schemas.microsoft.com/office/drawing/2014/main" val="179045221"/>
                  </a:ext>
                </a:extLst>
              </a:tr>
              <a:tr h="549006">
                <a:tc>
                  <a:txBody>
                    <a:bodyPr/>
                    <a:lstStyle/>
                    <a:p>
                      <a:pPr lvl="0" algn="l">
                        <a:buNone/>
                      </a:pPr>
                      <a:r>
                        <a:rPr lang="pt-BR" sz="1400" b="0" u="none" strike="noStrike" noProof="0">
                          <a:latin typeface="Quicksand Light" pitchFamily="2" charset="0"/>
                        </a:rPr>
                        <a:t>Novas features da plataforma dependem de implementação no Flutter</a:t>
                      </a:r>
                      <a:endParaRPr lang="en-US" sz="2000" dirty="0">
                        <a:latin typeface="Quicksand Light" pitchFamily="2" charset="0"/>
                      </a:endParaRPr>
                    </a:p>
                  </a:txBody>
                  <a:tcPr anchor="ctr"/>
                </a:tc>
                <a:tc>
                  <a:txBody>
                    <a:bodyPr/>
                    <a:lstStyle/>
                    <a:p>
                      <a:pPr lvl="0" algn="l">
                        <a:buNone/>
                      </a:pPr>
                      <a:r>
                        <a:rPr lang="pt-BR" sz="1400" b="0" u="none" strike="noStrike" noProof="0">
                          <a:latin typeface="Quicksand Light" pitchFamily="2" charset="0"/>
                        </a:rPr>
                        <a:t>Novas features da plataforma estão naturalmente disponíveis</a:t>
                      </a:r>
                      <a:endParaRPr lang="en-US" sz="2000" dirty="0">
                        <a:latin typeface="Quicksand Light" pitchFamily="2" charset="0"/>
                      </a:endParaRPr>
                    </a:p>
                  </a:txBody>
                  <a:tcPr anchor="ctr"/>
                </a:tc>
                <a:extLst>
                  <a:ext uri="{0D108BD9-81ED-4DB2-BD59-A6C34878D82A}">
                    <a16:rowId xmlns:a16="http://schemas.microsoft.com/office/drawing/2014/main" val="2769276036"/>
                  </a:ext>
                </a:extLst>
              </a:tr>
            </a:tbl>
          </a:graphicData>
        </a:graphic>
      </p:graphicFrame>
      <p:sp>
        <p:nvSpPr>
          <p:cNvPr id="3" name="Título 2">
            <a:extLst>
              <a:ext uri="{FF2B5EF4-FFF2-40B4-BE49-F238E27FC236}">
                <a16:creationId xmlns:a16="http://schemas.microsoft.com/office/drawing/2014/main" id="{11BD3780-B853-4841-B617-063FB1FEB788}"/>
              </a:ext>
            </a:extLst>
          </p:cNvPr>
          <p:cNvSpPr>
            <a:spLocks noGrp="1"/>
          </p:cNvSpPr>
          <p:nvPr>
            <p:ph type="title"/>
          </p:nvPr>
        </p:nvSpPr>
        <p:spPr/>
        <p:txBody>
          <a:bodyPr/>
          <a:lstStyle/>
          <a:p>
            <a:r>
              <a:rPr lang="pt-BR" dirty="0"/>
              <a:t>Análise das tecnologia mobile </a:t>
            </a:r>
            <a:r>
              <a:rPr lang="pt-BR" dirty="0" err="1"/>
              <a:t>cross</a:t>
            </a:r>
            <a:r>
              <a:rPr lang="pt-BR" dirty="0"/>
              <a:t> plataforma</a:t>
            </a:r>
          </a:p>
        </p:txBody>
      </p:sp>
      <p:sp>
        <p:nvSpPr>
          <p:cNvPr id="4" name="Subtítulo 3">
            <a:extLst>
              <a:ext uri="{FF2B5EF4-FFF2-40B4-BE49-F238E27FC236}">
                <a16:creationId xmlns:a16="http://schemas.microsoft.com/office/drawing/2014/main" id="{D358B09C-62FA-44A8-AD71-C0857DA19441}"/>
              </a:ext>
            </a:extLst>
          </p:cNvPr>
          <p:cNvSpPr>
            <a:spLocks noGrp="1"/>
          </p:cNvSpPr>
          <p:nvPr>
            <p:ph type="subTitle" idx="1"/>
          </p:nvPr>
        </p:nvSpPr>
        <p:spPr/>
        <p:txBody>
          <a:bodyPr>
            <a:normAutofit fontScale="92500" lnSpcReduction="20000"/>
          </a:bodyPr>
          <a:lstStyle/>
          <a:p>
            <a:r>
              <a:rPr lang="pt-BR" dirty="0"/>
              <a:t>Comparação com Plataformas Nativas</a:t>
            </a:r>
          </a:p>
        </p:txBody>
      </p:sp>
    </p:spTree>
    <p:extLst>
      <p:ext uri="{BB962C8B-B14F-4D97-AF65-F5344CB8AC3E}">
        <p14:creationId xmlns:p14="http://schemas.microsoft.com/office/powerpoint/2010/main" val="14323840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0DC2FC-A29F-4506-96AA-987FDC5E5FC2}"/>
              </a:ext>
            </a:extLst>
          </p:cNvPr>
          <p:cNvSpPr>
            <a:spLocks noGrp="1"/>
          </p:cNvSpPr>
          <p:nvPr>
            <p:ph type="title"/>
          </p:nvPr>
        </p:nvSpPr>
        <p:spPr/>
        <p:txBody>
          <a:bodyPr/>
          <a:lstStyle/>
          <a:p>
            <a:r>
              <a:rPr lang="pt-BR" dirty="0"/>
              <a:t>Desafios</a:t>
            </a:r>
          </a:p>
        </p:txBody>
      </p:sp>
      <p:sp>
        <p:nvSpPr>
          <p:cNvPr id="3" name="Subtítulo 2">
            <a:extLst>
              <a:ext uri="{FF2B5EF4-FFF2-40B4-BE49-F238E27FC236}">
                <a16:creationId xmlns:a16="http://schemas.microsoft.com/office/drawing/2014/main" id="{DC09594F-945D-4385-926E-759340314D48}"/>
              </a:ext>
            </a:extLst>
          </p:cNvPr>
          <p:cNvSpPr>
            <a:spLocks noGrp="1"/>
          </p:cNvSpPr>
          <p:nvPr>
            <p:ph type="subTitle" idx="1"/>
          </p:nvPr>
        </p:nvSpPr>
        <p:spPr/>
        <p:txBody>
          <a:bodyPr>
            <a:normAutofit fontScale="92500" lnSpcReduction="20000"/>
          </a:bodyPr>
          <a:lstStyle/>
          <a:p>
            <a:endParaRPr lang="pt-BR"/>
          </a:p>
        </p:txBody>
      </p:sp>
      <p:sp>
        <p:nvSpPr>
          <p:cNvPr id="4" name="Shape">
            <a:extLst>
              <a:ext uri="{FF2B5EF4-FFF2-40B4-BE49-F238E27FC236}">
                <a16:creationId xmlns:a16="http://schemas.microsoft.com/office/drawing/2014/main" id="{867DE62C-7329-470E-A467-77B4509EDEBC}"/>
              </a:ext>
            </a:extLst>
          </p:cNvPr>
          <p:cNvSpPr/>
          <p:nvPr/>
        </p:nvSpPr>
        <p:spPr>
          <a:xfrm>
            <a:off x="1601590" y="2457849"/>
            <a:ext cx="4022447" cy="3371832"/>
          </a:xfrm>
          <a:custGeom>
            <a:avLst/>
            <a:gdLst/>
            <a:ahLst/>
            <a:cxnLst>
              <a:cxn ang="0">
                <a:pos x="wd2" y="hd2"/>
              </a:cxn>
              <a:cxn ang="5400000">
                <a:pos x="wd2" y="hd2"/>
              </a:cxn>
              <a:cxn ang="10800000">
                <a:pos x="wd2" y="hd2"/>
              </a:cxn>
              <a:cxn ang="16200000">
                <a:pos x="wd2" y="hd2"/>
              </a:cxn>
            </a:cxnLst>
            <a:rect l="0" t="0" r="r" b="b"/>
            <a:pathLst>
              <a:path w="21537" h="21579" extrusionOk="0">
                <a:moveTo>
                  <a:pt x="21304" y="21139"/>
                </a:moveTo>
                <a:lnTo>
                  <a:pt x="1411" y="21139"/>
                </a:lnTo>
                <a:cubicBezTo>
                  <a:pt x="1042" y="21139"/>
                  <a:pt x="693" y="20907"/>
                  <a:pt x="519" y="20513"/>
                </a:cubicBezTo>
                <a:cubicBezTo>
                  <a:pt x="325" y="20119"/>
                  <a:pt x="325" y="19655"/>
                  <a:pt x="519" y="19261"/>
                </a:cubicBezTo>
                <a:lnTo>
                  <a:pt x="9089" y="1509"/>
                </a:lnTo>
                <a:lnTo>
                  <a:pt x="9341" y="1648"/>
                </a:lnTo>
                <a:cubicBezTo>
                  <a:pt x="9399" y="1694"/>
                  <a:pt x="9477" y="1671"/>
                  <a:pt x="9535" y="1624"/>
                </a:cubicBezTo>
                <a:cubicBezTo>
                  <a:pt x="9593" y="1578"/>
                  <a:pt x="9632" y="1509"/>
                  <a:pt x="9612" y="1416"/>
                </a:cubicBezTo>
                <a:lnTo>
                  <a:pt x="9535" y="211"/>
                </a:lnTo>
                <a:cubicBezTo>
                  <a:pt x="9535" y="118"/>
                  <a:pt x="9496" y="49"/>
                  <a:pt x="9419" y="25"/>
                </a:cubicBezTo>
                <a:cubicBezTo>
                  <a:pt x="9360" y="-21"/>
                  <a:pt x="9283" y="2"/>
                  <a:pt x="9225" y="49"/>
                </a:cubicBezTo>
                <a:lnTo>
                  <a:pt x="8391" y="721"/>
                </a:lnTo>
                <a:cubicBezTo>
                  <a:pt x="8333" y="767"/>
                  <a:pt x="8294" y="837"/>
                  <a:pt x="8313" y="929"/>
                </a:cubicBezTo>
                <a:cubicBezTo>
                  <a:pt x="8313" y="1022"/>
                  <a:pt x="8352" y="1091"/>
                  <a:pt x="8430" y="1115"/>
                </a:cubicBezTo>
                <a:lnTo>
                  <a:pt x="8740" y="1277"/>
                </a:lnTo>
                <a:lnTo>
                  <a:pt x="189" y="19006"/>
                </a:lnTo>
                <a:cubicBezTo>
                  <a:pt x="-63" y="19540"/>
                  <a:pt x="-63" y="20188"/>
                  <a:pt x="189" y="20721"/>
                </a:cubicBezTo>
                <a:cubicBezTo>
                  <a:pt x="441" y="21255"/>
                  <a:pt x="906" y="21579"/>
                  <a:pt x="1430" y="21579"/>
                </a:cubicBezTo>
                <a:lnTo>
                  <a:pt x="21343" y="21579"/>
                </a:lnTo>
                <a:cubicBezTo>
                  <a:pt x="21459" y="21579"/>
                  <a:pt x="21537" y="21486"/>
                  <a:pt x="21537" y="21347"/>
                </a:cubicBezTo>
                <a:cubicBezTo>
                  <a:pt x="21537" y="21208"/>
                  <a:pt x="21421" y="21139"/>
                  <a:pt x="21304" y="21139"/>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sz="2800">
              <a:latin typeface="Quicksand" pitchFamily="2" charset="0"/>
            </a:endParaRPr>
          </a:p>
        </p:txBody>
      </p:sp>
      <p:sp>
        <p:nvSpPr>
          <p:cNvPr id="5" name="Shape">
            <a:extLst>
              <a:ext uri="{FF2B5EF4-FFF2-40B4-BE49-F238E27FC236}">
                <a16:creationId xmlns:a16="http://schemas.microsoft.com/office/drawing/2014/main" id="{E08F1C65-D57D-4346-AE04-AC9382C800E1}"/>
              </a:ext>
            </a:extLst>
          </p:cNvPr>
          <p:cNvSpPr/>
          <p:nvPr/>
        </p:nvSpPr>
        <p:spPr>
          <a:xfrm>
            <a:off x="4064127" y="2023284"/>
            <a:ext cx="3634961" cy="3829608"/>
          </a:xfrm>
          <a:custGeom>
            <a:avLst/>
            <a:gdLst/>
            <a:ahLst/>
            <a:cxnLst>
              <a:cxn ang="0">
                <a:pos x="wd2" y="hd2"/>
              </a:cxn>
              <a:cxn ang="5400000">
                <a:pos x="wd2" y="hd2"/>
              </a:cxn>
              <a:cxn ang="10800000">
                <a:pos x="wd2" y="hd2"/>
              </a:cxn>
              <a:cxn ang="16200000">
                <a:pos x="wd2" y="hd2"/>
              </a:cxn>
            </a:cxnLst>
            <a:rect l="0" t="0" r="r" b="b"/>
            <a:pathLst>
              <a:path w="21530" h="21590" extrusionOk="0">
                <a:moveTo>
                  <a:pt x="595" y="2603"/>
                </a:moveTo>
                <a:cubicBezTo>
                  <a:pt x="380" y="2256"/>
                  <a:pt x="380" y="1848"/>
                  <a:pt x="595" y="1501"/>
                </a:cubicBezTo>
                <a:cubicBezTo>
                  <a:pt x="809" y="1154"/>
                  <a:pt x="1174" y="950"/>
                  <a:pt x="1582" y="950"/>
                </a:cubicBezTo>
                <a:lnTo>
                  <a:pt x="20136" y="950"/>
                </a:lnTo>
                <a:lnTo>
                  <a:pt x="20136" y="1276"/>
                </a:lnTo>
                <a:cubicBezTo>
                  <a:pt x="20136" y="1358"/>
                  <a:pt x="20179" y="1419"/>
                  <a:pt x="20243" y="1460"/>
                </a:cubicBezTo>
                <a:cubicBezTo>
                  <a:pt x="20307" y="1501"/>
                  <a:pt x="20393" y="1501"/>
                  <a:pt x="20458" y="1460"/>
                </a:cubicBezTo>
                <a:lnTo>
                  <a:pt x="21423" y="929"/>
                </a:lnTo>
                <a:cubicBezTo>
                  <a:pt x="21487" y="888"/>
                  <a:pt x="21530" y="827"/>
                  <a:pt x="21530" y="745"/>
                </a:cubicBezTo>
                <a:cubicBezTo>
                  <a:pt x="21530" y="664"/>
                  <a:pt x="21487" y="602"/>
                  <a:pt x="21423" y="562"/>
                </a:cubicBezTo>
                <a:lnTo>
                  <a:pt x="20458" y="31"/>
                </a:lnTo>
                <a:cubicBezTo>
                  <a:pt x="20393" y="-10"/>
                  <a:pt x="20307" y="-10"/>
                  <a:pt x="20243" y="31"/>
                </a:cubicBezTo>
                <a:cubicBezTo>
                  <a:pt x="20179" y="72"/>
                  <a:pt x="20136" y="133"/>
                  <a:pt x="20136" y="215"/>
                </a:cubicBezTo>
                <a:lnTo>
                  <a:pt x="20136" y="541"/>
                </a:lnTo>
                <a:lnTo>
                  <a:pt x="1582" y="541"/>
                </a:lnTo>
                <a:cubicBezTo>
                  <a:pt x="1002" y="541"/>
                  <a:pt x="509" y="827"/>
                  <a:pt x="209" y="1297"/>
                </a:cubicBezTo>
                <a:cubicBezTo>
                  <a:pt x="-70" y="1766"/>
                  <a:pt x="-70" y="2338"/>
                  <a:pt x="209" y="2807"/>
                </a:cubicBezTo>
                <a:lnTo>
                  <a:pt x="11534" y="21488"/>
                </a:lnTo>
                <a:cubicBezTo>
                  <a:pt x="11577" y="21549"/>
                  <a:pt x="11642" y="21590"/>
                  <a:pt x="11727" y="21590"/>
                </a:cubicBezTo>
                <a:cubicBezTo>
                  <a:pt x="11770" y="21590"/>
                  <a:pt x="11792" y="21590"/>
                  <a:pt x="11835" y="21570"/>
                </a:cubicBezTo>
                <a:cubicBezTo>
                  <a:pt x="11942" y="21508"/>
                  <a:pt x="11963" y="21386"/>
                  <a:pt x="11920" y="21284"/>
                </a:cubicBezTo>
                <a:lnTo>
                  <a:pt x="595" y="2603"/>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sz="2800">
              <a:latin typeface="Quicksand" pitchFamily="2" charset="0"/>
            </a:endParaRPr>
          </a:p>
        </p:txBody>
      </p:sp>
      <p:sp>
        <p:nvSpPr>
          <p:cNvPr id="7" name="Shape">
            <a:extLst>
              <a:ext uri="{FF2B5EF4-FFF2-40B4-BE49-F238E27FC236}">
                <a16:creationId xmlns:a16="http://schemas.microsoft.com/office/drawing/2014/main" id="{5A401B9A-3DFB-4A04-B0F3-B9F8E1A07A07}"/>
              </a:ext>
            </a:extLst>
          </p:cNvPr>
          <p:cNvSpPr/>
          <p:nvPr/>
        </p:nvSpPr>
        <p:spPr>
          <a:xfrm>
            <a:off x="6345596" y="2095712"/>
            <a:ext cx="3703766" cy="3831093"/>
          </a:xfrm>
          <a:custGeom>
            <a:avLst/>
            <a:gdLst/>
            <a:ahLst/>
            <a:cxnLst>
              <a:cxn ang="0">
                <a:pos x="wd2" y="hd2"/>
              </a:cxn>
              <a:cxn ang="5400000">
                <a:pos x="wd2" y="hd2"/>
              </a:cxn>
              <a:cxn ang="10800000">
                <a:pos x="wd2" y="hd2"/>
              </a:cxn>
              <a:cxn ang="16200000">
                <a:pos x="wd2" y="hd2"/>
              </a:cxn>
            </a:cxnLst>
            <a:rect l="0" t="0" r="r" b="b"/>
            <a:pathLst>
              <a:path w="21532" h="21557" extrusionOk="0">
                <a:moveTo>
                  <a:pt x="21427" y="20631"/>
                </a:moveTo>
                <a:lnTo>
                  <a:pt x="20479" y="20101"/>
                </a:lnTo>
                <a:cubicBezTo>
                  <a:pt x="20416" y="20060"/>
                  <a:pt x="20332" y="20060"/>
                  <a:pt x="20269" y="20101"/>
                </a:cubicBezTo>
                <a:cubicBezTo>
                  <a:pt x="20206" y="20142"/>
                  <a:pt x="20164" y="20203"/>
                  <a:pt x="20164" y="20284"/>
                </a:cubicBezTo>
                <a:lnTo>
                  <a:pt x="20164" y="20610"/>
                </a:lnTo>
                <a:lnTo>
                  <a:pt x="1553" y="20610"/>
                </a:lnTo>
                <a:cubicBezTo>
                  <a:pt x="1153" y="20610"/>
                  <a:pt x="774" y="20406"/>
                  <a:pt x="585" y="20060"/>
                </a:cubicBezTo>
                <a:cubicBezTo>
                  <a:pt x="374" y="19714"/>
                  <a:pt x="374" y="19306"/>
                  <a:pt x="585" y="18960"/>
                </a:cubicBezTo>
                <a:lnTo>
                  <a:pt x="11700" y="314"/>
                </a:lnTo>
                <a:cubicBezTo>
                  <a:pt x="11764" y="213"/>
                  <a:pt x="11721" y="90"/>
                  <a:pt x="11616" y="29"/>
                </a:cubicBezTo>
                <a:cubicBezTo>
                  <a:pt x="11511" y="-32"/>
                  <a:pt x="11385" y="9"/>
                  <a:pt x="11321" y="111"/>
                </a:cubicBezTo>
                <a:lnTo>
                  <a:pt x="206" y="18756"/>
                </a:lnTo>
                <a:cubicBezTo>
                  <a:pt x="-68" y="19225"/>
                  <a:pt x="-68" y="19795"/>
                  <a:pt x="206" y="20264"/>
                </a:cubicBezTo>
                <a:cubicBezTo>
                  <a:pt x="479" y="20733"/>
                  <a:pt x="985" y="21018"/>
                  <a:pt x="1553" y="21018"/>
                </a:cubicBezTo>
                <a:lnTo>
                  <a:pt x="20164" y="21018"/>
                </a:lnTo>
                <a:lnTo>
                  <a:pt x="20164" y="21344"/>
                </a:lnTo>
                <a:cubicBezTo>
                  <a:pt x="20164" y="21425"/>
                  <a:pt x="20206" y="21486"/>
                  <a:pt x="20269" y="21527"/>
                </a:cubicBezTo>
                <a:cubicBezTo>
                  <a:pt x="20332" y="21568"/>
                  <a:pt x="20416" y="21568"/>
                  <a:pt x="20479" y="21527"/>
                </a:cubicBezTo>
                <a:lnTo>
                  <a:pt x="21427" y="20997"/>
                </a:lnTo>
                <a:cubicBezTo>
                  <a:pt x="21490" y="20957"/>
                  <a:pt x="21532" y="20896"/>
                  <a:pt x="21532" y="20814"/>
                </a:cubicBezTo>
                <a:cubicBezTo>
                  <a:pt x="21532" y="20733"/>
                  <a:pt x="21490" y="20671"/>
                  <a:pt x="21427" y="20631"/>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sz="2800">
              <a:latin typeface="Quicksand" pitchFamily="2" charset="0"/>
            </a:endParaRPr>
          </a:p>
        </p:txBody>
      </p:sp>
      <p:pic>
        <p:nvPicPr>
          <p:cNvPr id="8" name="Graphic 6" descr="Puzzle">
            <a:extLst>
              <a:ext uri="{FF2B5EF4-FFF2-40B4-BE49-F238E27FC236}">
                <a16:creationId xmlns:a16="http://schemas.microsoft.com/office/drawing/2014/main" id="{C19FD565-22D9-4256-B464-924BABE69C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9324" y="2924898"/>
            <a:ext cx="733610" cy="733610"/>
          </a:xfrm>
          <a:prstGeom prst="rect">
            <a:avLst/>
          </a:prstGeom>
        </p:spPr>
      </p:pic>
      <p:pic>
        <p:nvPicPr>
          <p:cNvPr id="9" name="Graphic 7" descr="Key">
            <a:extLst>
              <a:ext uri="{FF2B5EF4-FFF2-40B4-BE49-F238E27FC236}">
                <a16:creationId xmlns:a16="http://schemas.microsoft.com/office/drawing/2014/main" id="{10B8B383-3D4A-47A6-9C73-74F2B7F2B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6401" y="4199614"/>
            <a:ext cx="733610" cy="733610"/>
          </a:xfrm>
          <a:prstGeom prst="rect">
            <a:avLst/>
          </a:prstGeom>
        </p:spPr>
      </p:pic>
      <p:pic>
        <p:nvPicPr>
          <p:cNvPr id="10" name="Graphic 8" descr="Unlock">
            <a:extLst>
              <a:ext uri="{FF2B5EF4-FFF2-40B4-BE49-F238E27FC236}">
                <a16:creationId xmlns:a16="http://schemas.microsoft.com/office/drawing/2014/main" id="{848BF496-41BF-4554-99A5-7B4FAFC258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4238" y="2904879"/>
            <a:ext cx="733610" cy="733610"/>
          </a:xfrm>
          <a:prstGeom prst="rect">
            <a:avLst/>
          </a:prstGeom>
        </p:spPr>
      </p:pic>
      <p:grpSp>
        <p:nvGrpSpPr>
          <p:cNvPr id="12" name="Group 10">
            <a:extLst>
              <a:ext uri="{FF2B5EF4-FFF2-40B4-BE49-F238E27FC236}">
                <a16:creationId xmlns:a16="http://schemas.microsoft.com/office/drawing/2014/main" id="{C306086E-A614-42CD-81EF-6ABF417D45D9}"/>
              </a:ext>
            </a:extLst>
          </p:cNvPr>
          <p:cNvGrpSpPr/>
          <p:nvPr/>
        </p:nvGrpSpPr>
        <p:grpSpPr>
          <a:xfrm>
            <a:off x="4825163" y="2289398"/>
            <a:ext cx="2562031" cy="1412859"/>
            <a:chOff x="8921977" y="1371766"/>
            <a:chExt cx="2926080" cy="1216762"/>
          </a:xfrm>
        </p:grpSpPr>
        <p:sp>
          <p:nvSpPr>
            <p:cNvPr id="13" name="TextBox 11">
              <a:extLst>
                <a:ext uri="{FF2B5EF4-FFF2-40B4-BE49-F238E27FC236}">
                  <a16:creationId xmlns:a16="http://schemas.microsoft.com/office/drawing/2014/main" id="{5FB9D801-7E86-441F-9CC5-C3215772609E}"/>
                </a:ext>
              </a:extLst>
            </p:cNvPr>
            <p:cNvSpPr txBox="1"/>
            <p:nvPr/>
          </p:nvSpPr>
          <p:spPr>
            <a:xfrm>
              <a:off x="8921977" y="1371766"/>
              <a:ext cx="2926080" cy="556624"/>
            </a:xfrm>
            <a:prstGeom prst="rect">
              <a:avLst/>
            </a:prstGeom>
            <a:noFill/>
          </p:spPr>
          <p:txBody>
            <a:bodyPr wrap="square" lIns="0" rIns="0" rtlCol="0" anchor="b">
              <a:spAutoFit/>
            </a:bodyPr>
            <a:lstStyle/>
            <a:p>
              <a:pPr algn="ctr"/>
              <a:r>
                <a:rPr lang="en-US" b="1" noProof="1">
                  <a:latin typeface="Quicksand" pitchFamily="2" charset="0"/>
                </a:rPr>
                <a:t>Reconstrução de funcionalidades atuais</a:t>
              </a:r>
            </a:p>
          </p:txBody>
        </p:sp>
        <p:sp>
          <p:nvSpPr>
            <p:cNvPr id="14" name="TextBox 12">
              <a:extLst>
                <a:ext uri="{FF2B5EF4-FFF2-40B4-BE49-F238E27FC236}">
                  <a16:creationId xmlns:a16="http://schemas.microsoft.com/office/drawing/2014/main" id="{693F08D8-B9AA-49EF-9811-41A63634221A}"/>
                </a:ext>
              </a:extLst>
            </p:cNvPr>
            <p:cNvSpPr txBox="1"/>
            <p:nvPr/>
          </p:nvSpPr>
          <p:spPr>
            <a:xfrm>
              <a:off x="8921977" y="1925881"/>
              <a:ext cx="2926080" cy="662647"/>
            </a:xfrm>
            <a:prstGeom prst="rect">
              <a:avLst/>
            </a:prstGeom>
            <a:noFill/>
          </p:spPr>
          <p:txBody>
            <a:bodyPr wrap="square" lIns="0" rIns="0" rtlCol="0" anchor="t">
              <a:spAutoFit/>
            </a:bodyPr>
            <a:lstStyle/>
            <a:p>
              <a:pPr algn="ctr"/>
              <a:r>
                <a:rPr lang="en-US" sz="1100" noProof="1">
                  <a:solidFill>
                    <a:schemeClr val="tx1">
                      <a:lumMod val="65000"/>
                      <a:lumOff val="35000"/>
                    </a:schemeClr>
                  </a:solidFill>
                  <a:latin typeface="Quicksand" pitchFamily="2" charset="0"/>
                </a:rPr>
                <a:t>O reaproveitamento das funcionalidades atuais pode ser baixo a depender de como tenham sido construídas.</a:t>
              </a:r>
            </a:p>
          </p:txBody>
        </p:sp>
      </p:grpSp>
      <p:grpSp>
        <p:nvGrpSpPr>
          <p:cNvPr id="18" name="Group 16">
            <a:extLst>
              <a:ext uri="{FF2B5EF4-FFF2-40B4-BE49-F238E27FC236}">
                <a16:creationId xmlns:a16="http://schemas.microsoft.com/office/drawing/2014/main" id="{BCDB35E4-9648-49B0-9425-771EB18D72AA}"/>
              </a:ext>
            </a:extLst>
          </p:cNvPr>
          <p:cNvGrpSpPr/>
          <p:nvPr/>
        </p:nvGrpSpPr>
        <p:grpSpPr>
          <a:xfrm>
            <a:off x="7179958" y="4372715"/>
            <a:ext cx="2562031" cy="1305139"/>
            <a:chOff x="8921977" y="1610318"/>
            <a:chExt cx="2926080" cy="1123994"/>
          </a:xfrm>
        </p:grpSpPr>
        <p:sp>
          <p:nvSpPr>
            <p:cNvPr id="19" name="TextBox 17">
              <a:extLst>
                <a:ext uri="{FF2B5EF4-FFF2-40B4-BE49-F238E27FC236}">
                  <a16:creationId xmlns:a16="http://schemas.microsoft.com/office/drawing/2014/main" id="{B7158603-9676-4E11-8EF3-8E8AC686A85F}"/>
                </a:ext>
              </a:extLst>
            </p:cNvPr>
            <p:cNvSpPr txBox="1"/>
            <p:nvPr/>
          </p:nvSpPr>
          <p:spPr>
            <a:xfrm>
              <a:off x="8921977" y="1610318"/>
              <a:ext cx="2926080" cy="318071"/>
            </a:xfrm>
            <a:prstGeom prst="rect">
              <a:avLst/>
            </a:prstGeom>
            <a:noFill/>
          </p:spPr>
          <p:txBody>
            <a:bodyPr wrap="square" lIns="0" rIns="0" rtlCol="0" anchor="b">
              <a:spAutoFit/>
            </a:bodyPr>
            <a:lstStyle/>
            <a:p>
              <a:pPr algn="ctr"/>
              <a:r>
                <a:rPr lang="en-US" b="1" noProof="1">
                  <a:latin typeface="Quicksand" pitchFamily="2" charset="0"/>
                </a:rPr>
                <a:t>Custo da transição</a:t>
              </a:r>
            </a:p>
          </p:txBody>
        </p:sp>
        <p:sp>
          <p:nvSpPr>
            <p:cNvPr id="20" name="TextBox 18">
              <a:extLst>
                <a:ext uri="{FF2B5EF4-FFF2-40B4-BE49-F238E27FC236}">
                  <a16:creationId xmlns:a16="http://schemas.microsoft.com/office/drawing/2014/main" id="{212CCC68-4F72-4148-81CF-A368C4883B6A}"/>
                </a:ext>
              </a:extLst>
            </p:cNvPr>
            <p:cNvSpPr txBox="1"/>
            <p:nvPr/>
          </p:nvSpPr>
          <p:spPr>
            <a:xfrm>
              <a:off x="8921977" y="1925881"/>
              <a:ext cx="2926080" cy="808431"/>
            </a:xfrm>
            <a:prstGeom prst="rect">
              <a:avLst/>
            </a:prstGeom>
            <a:noFill/>
          </p:spPr>
          <p:txBody>
            <a:bodyPr wrap="square" lIns="0" rIns="0" rtlCol="0" anchor="t">
              <a:spAutoFit/>
            </a:bodyPr>
            <a:lstStyle/>
            <a:p>
              <a:pPr algn="ctr"/>
              <a:r>
                <a:rPr lang="en-US" sz="1100" noProof="1">
                  <a:solidFill>
                    <a:schemeClr val="tx1">
                      <a:lumMod val="65000"/>
                      <a:lumOff val="35000"/>
                    </a:schemeClr>
                  </a:solidFill>
                  <a:latin typeface="Quicksand" pitchFamily="2" charset="0"/>
                </a:rPr>
                <a:t>A nova arquitetura impoe um tempo básico para construção dos elementos elementaries até que esteja pronta para o lançamento das primeiras versões.</a:t>
              </a:r>
            </a:p>
          </p:txBody>
        </p:sp>
      </p:grpSp>
      <p:grpSp>
        <p:nvGrpSpPr>
          <p:cNvPr id="21" name="Group 19">
            <a:extLst>
              <a:ext uri="{FF2B5EF4-FFF2-40B4-BE49-F238E27FC236}">
                <a16:creationId xmlns:a16="http://schemas.microsoft.com/office/drawing/2014/main" id="{A86361C4-1C23-4C78-960D-EFC1749E4CA5}"/>
              </a:ext>
            </a:extLst>
          </p:cNvPr>
          <p:cNvGrpSpPr/>
          <p:nvPr/>
        </p:nvGrpSpPr>
        <p:grpSpPr>
          <a:xfrm>
            <a:off x="2446450" y="4095718"/>
            <a:ext cx="2562031" cy="1412859"/>
            <a:chOff x="8921977" y="1371766"/>
            <a:chExt cx="2926080" cy="1216762"/>
          </a:xfrm>
        </p:grpSpPr>
        <p:sp>
          <p:nvSpPr>
            <p:cNvPr id="22" name="TextBox 20">
              <a:extLst>
                <a:ext uri="{FF2B5EF4-FFF2-40B4-BE49-F238E27FC236}">
                  <a16:creationId xmlns:a16="http://schemas.microsoft.com/office/drawing/2014/main" id="{3B458585-2D33-432D-813A-234D501A9E75}"/>
                </a:ext>
              </a:extLst>
            </p:cNvPr>
            <p:cNvSpPr txBox="1"/>
            <p:nvPr/>
          </p:nvSpPr>
          <p:spPr>
            <a:xfrm>
              <a:off x="8921977" y="1371766"/>
              <a:ext cx="2926080" cy="556624"/>
            </a:xfrm>
            <a:prstGeom prst="rect">
              <a:avLst/>
            </a:prstGeom>
            <a:noFill/>
          </p:spPr>
          <p:txBody>
            <a:bodyPr wrap="square" lIns="0" rIns="0" rtlCol="0" anchor="b">
              <a:spAutoFit/>
            </a:bodyPr>
            <a:lstStyle/>
            <a:p>
              <a:pPr algn="ctr"/>
              <a:r>
                <a:rPr lang="pt-BR" b="1" noProof="1">
                  <a:latin typeface="Quicksand" pitchFamily="2" charset="0"/>
                </a:rPr>
                <a:t>Reaproveitamento de skills do time</a:t>
              </a:r>
            </a:p>
          </p:txBody>
        </p:sp>
        <p:sp>
          <p:nvSpPr>
            <p:cNvPr id="23" name="TextBox 21">
              <a:extLst>
                <a:ext uri="{FF2B5EF4-FFF2-40B4-BE49-F238E27FC236}">
                  <a16:creationId xmlns:a16="http://schemas.microsoft.com/office/drawing/2014/main" id="{8A362D87-FAF2-462B-9848-61909CCE891C}"/>
                </a:ext>
              </a:extLst>
            </p:cNvPr>
            <p:cNvSpPr txBox="1"/>
            <p:nvPr/>
          </p:nvSpPr>
          <p:spPr>
            <a:xfrm>
              <a:off x="8921977" y="1925881"/>
              <a:ext cx="2926080" cy="662647"/>
            </a:xfrm>
            <a:prstGeom prst="rect">
              <a:avLst/>
            </a:prstGeom>
            <a:noFill/>
          </p:spPr>
          <p:txBody>
            <a:bodyPr wrap="square" lIns="0" rIns="0" rtlCol="0" anchor="t">
              <a:spAutoFit/>
            </a:bodyPr>
            <a:lstStyle/>
            <a:p>
              <a:pPr algn="ctr"/>
              <a:r>
                <a:rPr lang="en-US" sz="1100" noProof="1">
                  <a:solidFill>
                    <a:schemeClr val="tx1">
                      <a:lumMod val="65000"/>
                      <a:lumOff val="35000"/>
                    </a:schemeClr>
                  </a:solidFill>
                  <a:latin typeface="Quicksand" pitchFamily="2" charset="0"/>
                </a:rPr>
                <a:t>Mesmo aproveitando o conhecimento em REACT, há a necesidade de entender particularidades do mundo RACT Native para mobile.</a:t>
              </a:r>
            </a:p>
          </p:txBody>
        </p:sp>
      </p:grpSp>
      <p:grpSp>
        <p:nvGrpSpPr>
          <p:cNvPr id="28" name="Group 16">
            <a:extLst>
              <a:ext uri="{FF2B5EF4-FFF2-40B4-BE49-F238E27FC236}">
                <a16:creationId xmlns:a16="http://schemas.microsoft.com/office/drawing/2014/main" id="{EC9E35D9-CE5E-4937-8C59-049B7A69AB3F}"/>
              </a:ext>
            </a:extLst>
          </p:cNvPr>
          <p:cNvGrpSpPr/>
          <p:nvPr/>
        </p:nvGrpSpPr>
        <p:grpSpPr>
          <a:xfrm>
            <a:off x="12358784" y="4473474"/>
            <a:ext cx="2562031" cy="1305139"/>
            <a:chOff x="8921977" y="1610318"/>
            <a:chExt cx="2926080" cy="1123994"/>
          </a:xfrm>
        </p:grpSpPr>
        <p:sp>
          <p:nvSpPr>
            <p:cNvPr id="29" name="TextBox 17">
              <a:extLst>
                <a:ext uri="{FF2B5EF4-FFF2-40B4-BE49-F238E27FC236}">
                  <a16:creationId xmlns:a16="http://schemas.microsoft.com/office/drawing/2014/main" id="{61C01988-8C89-416B-A826-6134A830A7C6}"/>
                </a:ext>
              </a:extLst>
            </p:cNvPr>
            <p:cNvSpPr txBox="1"/>
            <p:nvPr/>
          </p:nvSpPr>
          <p:spPr>
            <a:xfrm>
              <a:off x="8921977" y="1610318"/>
              <a:ext cx="2926080" cy="318071"/>
            </a:xfrm>
            <a:prstGeom prst="rect">
              <a:avLst/>
            </a:prstGeom>
            <a:noFill/>
          </p:spPr>
          <p:txBody>
            <a:bodyPr wrap="square" lIns="0" rIns="0" rtlCol="0" anchor="b">
              <a:spAutoFit/>
            </a:bodyPr>
            <a:lstStyle/>
            <a:p>
              <a:pPr algn="ctr"/>
              <a:r>
                <a:rPr lang="en-US" b="1" noProof="1">
                  <a:latin typeface="Quicksand" pitchFamily="2" charset="0"/>
                </a:rPr>
                <a:t>Custo da transição</a:t>
              </a:r>
            </a:p>
          </p:txBody>
        </p:sp>
        <p:sp>
          <p:nvSpPr>
            <p:cNvPr id="30" name="TextBox 18">
              <a:extLst>
                <a:ext uri="{FF2B5EF4-FFF2-40B4-BE49-F238E27FC236}">
                  <a16:creationId xmlns:a16="http://schemas.microsoft.com/office/drawing/2014/main" id="{83514195-859A-4823-B1DF-96713B60EDFD}"/>
                </a:ext>
              </a:extLst>
            </p:cNvPr>
            <p:cNvSpPr txBox="1"/>
            <p:nvPr/>
          </p:nvSpPr>
          <p:spPr>
            <a:xfrm>
              <a:off x="8921977" y="1925881"/>
              <a:ext cx="2926080" cy="808431"/>
            </a:xfrm>
            <a:prstGeom prst="rect">
              <a:avLst/>
            </a:prstGeom>
            <a:noFill/>
          </p:spPr>
          <p:txBody>
            <a:bodyPr wrap="square" lIns="0" rIns="0" rtlCol="0" anchor="t">
              <a:spAutoFit/>
            </a:bodyPr>
            <a:lstStyle/>
            <a:p>
              <a:pPr algn="ctr"/>
              <a:r>
                <a:rPr lang="en-US" sz="1100" noProof="1">
                  <a:solidFill>
                    <a:schemeClr val="tx1">
                      <a:lumMod val="65000"/>
                      <a:lumOff val="35000"/>
                    </a:schemeClr>
                  </a:solidFill>
                  <a:latin typeface="Quicksand" pitchFamily="2" charset="0"/>
                </a:rPr>
                <a:t>A nova arquitetura impoe um tempo básico para construção dos elementos elementaries até que esteja pronta para o lançamento das primeiras versões.</a:t>
              </a:r>
            </a:p>
          </p:txBody>
        </p:sp>
      </p:grpSp>
    </p:spTree>
    <p:extLst>
      <p:ext uri="{BB962C8B-B14F-4D97-AF65-F5344CB8AC3E}">
        <p14:creationId xmlns:p14="http://schemas.microsoft.com/office/powerpoint/2010/main" val="3974362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408B8-AC77-4C5F-A2C3-E3B3012A8AC2}"/>
              </a:ext>
            </a:extLst>
          </p:cNvPr>
          <p:cNvSpPr>
            <a:spLocks noGrp="1"/>
          </p:cNvSpPr>
          <p:nvPr>
            <p:ph type="title"/>
          </p:nvPr>
        </p:nvSpPr>
        <p:spPr/>
        <p:txBody>
          <a:bodyPr>
            <a:normAutofit/>
          </a:bodyPr>
          <a:lstStyle/>
          <a:p>
            <a:r>
              <a:rPr lang="pt-BR" dirty="0"/>
              <a:t>Arquitetura proposta</a:t>
            </a:r>
          </a:p>
        </p:txBody>
      </p:sp>
      <p:sp>
        <p:nvSpPr>
          <p:cNvPr id="3" name="Espaço Reservado para Texto 2">
            <a:extLst>
              <a:ext uri="{FF2B5EF4-FFF2-40B4-BE49-F238E27FC236}">
                <a16:creationId xmlns:a16="http://schemas.microsoft.com/office/drawing/2014/main" id="{F62A1576-C710-44BB-A9F4-90F1B9DF4412}"/>
              </a:ext>
            </a:extLst>
          </p:cNvPr>
          <p:cNvSpPr>
            <a:spLocks noGrp="1"/>
          </p:cNvSpPr>
          <p:nvPr>
            <p:ph type="body" idx="1"/>
          </p:nvPr>
        </p:nvSpPr>
        <p:spPr/>
        <p:txBody>
          <a:bodyPr/>
          <a:lstStyle/>
          <a:p>
            <a:pPr marL="1079500" indent="-342900" algn="l">
              <a:buFont typeface="Arial" panose="020B0604020202020204" pitchFamily="34" charset="0"/>
              <a:buChar char="•"/>
            </a:pPr>
            <a:r>
              <a:rPr lang="pt-BR" dirty="0"/>
              <a:t>Elementos estruturais da arquitetura</a:t>
            </a:r>
          </a:p>
          <a:p>
            <a:pPr marL="1079500" indent="-342900" algn="l">
              <a:buFont typeface="Arial" panose="020B0604020202020204" pitchFamily="34" charset="0"/>
              <a:buChar char="•"/>
            </a:pPr>
            <a:r>
              <a:rPr lang="pt-BR" dirty="0"/>
              <a:t>Detalhamento da arquitetura</a:t>
            </a:r>
          </a:p>
          <a:p>
            <a:pPr marL="1079500" indent="-342900" algn="l">
              <a:buFont typeface="Arial" panose="020B0604020202020204" pitchFamily="34" charset="0"/>
              <a:buChar char="•"/>
            </a:pPr>
            <a:r>
              <a:rPr lang="pt-BR" dirty="0"/>
              <a:t>Decisões arquiteturais</a:t>
            </a:r>
          </a:p>
          <a:p>
            <a:pPr marL="1079500" indent="-342900" algn="l">
              <a:buFont typeface="Arial" panose="020B0604020202020204" pitchFamily="34" charset="0"/>
              <a:buChar char="•"/>
            </a:pPr>
            <a:r>
              <a:rPr lang="pt-BR" dirty="0"/>
              <a:t>Segurança</a:t>
            </a:r>
          </a:p>
        </p:txBody>
      </p:sp>
    </p:spTree>
    <p:extLst>
      <p:ext uri="{BB962C8B-B14F-4D97-AF65-F5344CB8AC3E}">
        <p14:creationId xmlns:p14="http://schemas.microsoft.com/office/powerpoint/2010/main" val="1963913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060E0FF-970A-4790-99DC-E24B7156DF8B}"/>
              </a:ext>
            </a:extLst>
          </p:cNvPr>
          <p:cNvSpPr>
            <a:spLocks noGrp="1"/>
          </p:cNvSpPr>
          <p:nvPr>
            <p:ph type="title"/>
          </p:nvPr>
        </p:nvSpPr>
        <p:spPr/>
        <p:txBody>
          <a:bodyPr>
            <a:normAutofit fontScale="90000"/>
          </a:bodyPr>
          <a:lstStyle/>
          <a:p>
            <a:r>
              <a:rPr lang="pt-BR" dirty="0"/>
              <a:t>Elementos estruturais da arquitetura</a:t>
            </a:r>
          </a:p>
        </p:txBody>
      </p:sp>
      <p:sp>
        <p:nvSpPr>
          <p:cNvPr id="5" name="Espaço Reservado para Texto 4">
            <a:extLst>
              <a:ext uri="{FF2B5EF4-FFF2-40B4-BE49-F238E27FC236}">
                <a16:creationId xmlns:a16="http://schemas.microsoft.com/office/drawing/2014/main" id="{83B2C3CE-7379-43DA-B33C-0A866CC4241D}"/>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089989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0E0AE0-E775-4365-8C13-7845DE934954}"/>
              </a:ext>
            </a:extLst>
          </p:cNvPr>
          <p:cNvSpPr>
            <a:spLocks noGrp="1"/>
          </p:cNvSpPr>
          <p:nvPr>
            <p:ph type="title"/>
          </p:nvPr>
        </p:nvSpPr>
        <p:spPr/>
        <p:txBody>
          <a:bodyPr/>
          <a:lstStyle/>
          <a:p>
            <a:r>
              <a:rPr lang="pt-BR" dirty="0"/>
              <a:t>Elementos estruturais da arquitetura</a:t>
            </a:r>
          </a:p>
        </p:txBody>
      </p:sp>
      <p:sp>
        <p:nvSpPr>
          <p:cNvPr id="3" name="Subtítulo 2">
            <a:extLst>
              <a:ext uri="{FF2B5EF4-FFF2-40B4-BE49-F238E27FC236}">
                <a16:creationId xmlns:a16="http://schemas.microsoft.com/office/drawing/2014/main" id="{BE864A80-2EC4-4BE4-B16F-93FA66BD35E6}"/>
              </a:ext>
            </a:extLst>
          </p:cNvPr>
          <p:cNvSpPr>
            <a:spLocks noGrp="1"/>
          </p:cNvSpPr>
          <p:nvPr>
            <p:ph type="subTitle" idx="1"/>
          </p:nvPr>
        </p:nvSpPr>
        <p:spPr/>
        <p:txBody>
          <a:bodyPr>
            <a:normAutofit fontScale="92500" lnSpcReduction="20000"/>
          </a:bodyPr>
          <a:lstStyle/>
          <a:p>
            <a:r>
              <a:rPr lang="pt-BR" dirty="0"/>
              <a:t>Sustentadores das necessidades de negócio</a:t>
            </a:r>
            <a:endParaRPr lang="pt-BR"/>
          </a:p>
        </p:txBody>
      </p:sp>
      <p:grpSp>
        <p:nvGrpSpPr>
          <p:cNvPr id="26" name="Agrupar 25">
            <a:extLst>
              <a:ext uri="{FF2B5EF4-FFF2-40B4-BE49-F238E27FC236}">
                <a16:creationId xmlns:a16="http://schemas.microsoft.com/office/drawing/2014/main" id="{FFEDFEDB-D932-4DAF-8605-3B82BA8C2BF6}"/>
              </a:ext>
            </a:extLst>
          </p:cNvPr>
          <p:cNvGrpSpPr/>
          <p:nvPr/>
        </p:nvGrpSpPr>
        <p:grpSpPr>
          <a:xfrm>
            <a:off x="214943" y="1251723"/>
            <a:ext cx="11551941" cy="5373683"/>
            <a:chOff x="291998" y="1251723"/>
            <a:chExt cx="11551941" cy="5373683"/>
          </a:xfrm>
        </p:grpSpPr>
        <p:grpSp>
          <p:nvGrpSpPr>
            <p:cNvPr id="25" name="Agrupar 24">
              <a:extLst>
                <a:ext uri="{FF2B5EF4-FFF2-40B4-BE49-F238E27FC236}">
                  <a16:creationId xmlns:a16="http://schemas.microsoft.com/office/drawing/2014/main" id="{D611250B-EEEC-4038-B4DB-5BD790612055}"/>
                </a:ext>
              </a:extLst>
            </p:cNvPr>
            <p:cNvGrpSpPr/>
            <p:nvPr/>
          </p:nvGrpSpPr>
          <p:grpSpPr>
            <a:xfrm>
              <a:off x="4675030" y="2252256"/>
              <a:ext cx="2996042" cy="3302759"/>
              <a:chOff x="3359911" y="2121296"/>
              <a:chExt cx="2425335" cy="2570817"/>
            </a:xfrm>
          </p:grpSpPr>
          <p:grpSp>
            <p:nvGrpSpPr>
              <p:cNvPr id="6" name="Group 10">
                <a:extLst>
                  <a:ext uri="{FF2B5EF4-FFF2-40B4-BE49-F238E27FC236}">
                    <a16:creationId xmlns:a16="http://schemas.microsoft.com/office/drawing/2014/main" id="{67EBEB88-06C0-4D97-9FA0-0CF19FF0E59A}"/>
                  </a:ext>
                </a:extLst>
              </p:cNvPr>
              <p:cNvGrpSpPr/>
              <p:nvPr/>
            </p:nvGrpSpPr>
            <p:grpSpPr>
              <a:xfrm>
                <a:off x="3359911" y="2121296"/>
                <a:ext cx="2425335" cy="2570817"/>
                <a:chOff x="4644143" y="2030433"/>
                <a:chExt cx="2903714" cy="3077892"/>
              </a:xfrm>
            </p:grpSpPr>
            <p:sp>
              <p:nvSpPr>
                <p:cNvPr id="7" name="Freeform: Shape 11">
                  <a:extLst>
                    <a:ext uri="{FF2B5EF4-FFF2-40B4-BE49-F238E27FC236}">
                      <a16:creationId xmlns:a16="http://schemas.microsoft.com/office/drawing/2014/main" id="{40FDC862-FC43-4744-B46E-AD38A7743F5B}"/>
                    </a:ext>
                  </a:extLst>
                </p:cNvPr>
                <p:cNvSpPr/>
                <p:nvPr/>
              </p:nvSpPr>
              <p:spPr>
                <a:xfrm rot="10800000">
                  <a:off x="5207661" y="2030433"/>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8" name="Freeform: Shape 13">
                  <a:extLst>
                    <a:ext uri="{FF2B5EF4-FFF2-40B4-BE49-F238E27FC236}">
                      <a16:creationId xmlns:a16="http://schemas.microsoft.com/office/drawing/2014/main" id="{03F549E9-3253-47CD-8D60-3A1B4D376D76}"/>
                    </a:ext>
                  </a:extLst>
                </p:cNvPr>
                <p:cNvSpPr/>
                <p:nvPr/>
              </p:nvSpPr>
              <p:spPr>
                <a:xfrm rot="14400000">
                  <a:off x="5950857" y="2434215"/>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9" name="Freeform: Shape 14">
                  <a:extLst>
                    <a:ext uri="{FF2B5EF4-FFF2-40B4-BE49-F238E27FC236}">
                      <a16:creationId xmlns:a16="http://schemas.microsoft.com/office/drawing/2014/main" id="{D807273C-64CF-4013-BD05-CFD65C88EE2C}"/>
                    </a:ext>
                  </a:extLst>
                </p:cNvPr>
                <p:cNvSpPr/>
                <p:nvPr/>
              </p:nvSpPr>
              <p:spPr>
                <a:xfrm rot="18000000">
                  <a:off x="5939196" y="3298435"/>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0" name="Freeform: Shape 16">
                  <a:extLst>
                    <a:ext uri="{FF2B5EF4-FFF2-40B4-BE49-F238E27FC236}">
                      <a16:creationId xmlns:a16="http://schemas.microsoft.com/office/drawing/2014/main" id="{0080C6A5-9598-47F5-A86B-0E4E0C76E8FB}"/>
                    </a:ext>
                  </a:extLst>
                </p:cNvPr>
                <p:cNvSpPr/>
                <p:nvPr/>
              </p:nvSpPr>
              <p:spPr>
                <a:xfrm>
                  <a:off x="5207662" y="3691005"/>
                  <a:ext cx="1776679" cy="1417320"/>
                </a:xfrm>
                <a:custGeom>
                  <a:avLst/>
                  <a:gdLst>
                    <a:gd name="connsiteX0" fmla="*/ 888340 w 1776679"/>
                    <a:gd name="connsiteY0" fmla="*/ 0 h 1417320"/>
                    <a:gd name="connsiteX1" fmla="*/ 1776679 w 1776679"/>
                    <a:gd name="connsiteY1" fmla="*/ 1417320 h 1417320"/>
                    <a:gd name="connsiteX2" fmla="*/ 0 w 1776679"/>
                    <a:gd name="connsiteY2" fmla="*/ 1417320 h 1417320"/>
                  </a:gdLst>
                  <a:ahLst/>
                  <a:cxnLst>
                    <a:cxn ang="0">
                      <a:pos x="connsiteX0" y="connsiteY0"/>
                    </a:cxn>
                    <a:cxn ang="0">
                      <a:pos x="connsiteX1" y="connsiteY1"/>
                    </a:cxn>
                    <a:cxn ang="0">
                      <a:pos x="connsiteX2" y="connsiteY2"/>
                    </a:cxn>
                  </a:cxnLst>
                  <a:rect l="l" t="t" r="r" b="b"/>
                  <a:pathLst>
                    <a:path w="1776679" h="1417320">
                      <a:moveTo>
                        <a:pt x="888340" y="0"/>
                      </a:moveTo>
                      <a:lnTo>
                        <a:pt x="1776679" y="1417320"/>
                      </a:lnTo>
                      <a:lnTo>
                        <a:pt x="0" y="141732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1" name="Freeform: Shape 17">
                  <a:extLst>
                    <a:ext uri="{FF2B5EF4-FFF2-40B4-BE49-F238E27FC236}">
                      <a16:creationId xmlns:a16="http://schemas.microsoft.com/office/drawing/2014/main" id="{81582005-D53C-4097-8C04-5ECD5C8A2C9D}"/>
                    </a:ext>
                  </a:extLst>
                </p:cNvPr>
                <p:cNvSpPr/>
                <p:nvPr/>
              </p:nvSpPr>
              <p:spPr>
                <a:xfrm rot="3600000">
                  <a:off x="4464463" y="3287223"/>
                  <a:ext cx="1776679" cy="1417320"/>
                </a:xfrm>
                <a:custGeom>
                  <a:avLst/>
                  <a:gdLst>
                    <a:gd name="connsiteX0" fmla="*/ 0 w 1776679"/>
                    <a:gd name="connsiteY0" fmla="*/ 1417320 h 1417320"/>
                    <a:gd name="connsiteX1" fmla="*/ 888340 w 1776679"/>
                    <a:gd name="connsiteY1" fmla="*/ 0 h 1417320"/>
                    <a:gd name="connsiteX2" fmla="*/ 1776679 w 1776679"/>
                    <a:gd name="connsiteY2" fmla="*/ 1417320 h 1417320"/>
                  </a:gdLst>
                  <a:ahLst/>
                  <a:cxnLst>
                    <a:cxn ang="0">
                      <a:pos x="connsiteX0" y="connsiteY0"/>
                    </a:cxn>
                    <a:cxn ang="0">
                      <a:pos x="connsiteX1" y="connsiteY1"/>
                    </a:cxn>
                    <a:cxn ang="0">
                      <a:pos x="connsiteX2" y="connsiteY2"/>
                    </a:cxn>
                  </a:cxnLst>
                  <a:rect l="l" t="t" r="r" b="b"/>
                  <a:pathLst>
                    <a:path w="1776679" h="1417320">
                      <a:moveTo>
                        <a:pt x="0" y="1417320"/>
                      </a:moveTo>
                      <a:lnTo>
                        <a:pt x="888340" y="0"/>
                      </a:lnTo>
                      <a:lnTo>
                        <a:pt x="1776679" y="141732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20">
                  <a:extLst>
                    <a:ext uri="{FF2B5EF4-FFF2-40B4-BE49-F238E27FC236}">
                      <a16:creationId xmlns:a16="http://schemas.microsoft.com/office/drawing/2014/main" id="{C5F464A8-3563-4592-B5E4-C61F08EE2AE9}"/>
                    </a:ext>
                  </a:extLst>
                </p:cNvPr>
                <p:cNvSpPr/>
                <p:nvPr/>
              </p:nvSpPr>
              <p:spPr>
                <a:xfrm rot="7200000">
                  <a:off x="4464464" y="2423002"/>
                  <a:ext cx="1776679" cy="1417320"/>
                </a:xfrm>
                <a:custGeom>
                  <a:avLst/>
                  <a:gdLst>
                    <a:gd name="connsiteX0" fmla="*/ 0 w 1776679"/>
                    <a:gd name="connsiteY0" fmla="*/ 1417320 h 1417320"/>
                    <a:gd name="connsiteX1" fmla="*/ 888340 w 1776679"/>
                    <a:gd name="connsiteY1" fmla="*/ 0 h 1417320"/>
                    <a:gd name="connsiteX2" fmla="*/ 1776679 w 1776679"/>
                    <a:gd name="connsiteY2" fmla="*/ 1417320 h 1417320"/>
                  </a:gdLst>
                  <a:ahLst/>
                  <a:cxnLst>
                    <a:cxn ang="0">
                      <a:pos x="connsiteX0" y="connsiteY0"/>
                    </a:cxn>
                    <a:cxn ang="0">
                      <a:pos x="connsiteX1" y="connsiteY1"/>
                    </a:cxn>
                    <a:cxn ang="0">
                      <a:pos x="connsiteX2" y="connsiteY2"/>
                    </a:cxn>
                  </a:cxnLst>
                  <a:rect l="l" t="t" r="r" b="b"/>
                  <a:pathLst>
                    <a:path w="1776679" h="1417320">
                      <a:moveTo>
                        <a:pt x="0" y="1417320"/>
                      </a:moveTo>
                      <a:lnTo>
                        <a:pt x="888340" y="0"/>
                      </a:lnTo>
                      <a:lnTo>
                        <a:pt x="1776679" y="141732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sp>
            <p:nvSpPr>
              <p:cNvPr id="19" name="Graphic 6" descr="Badge 1">
                <a:extLst>
                  <a:ext uri="{FF2B5EF4-FFF2-40B4-BE49-F238E27FC236}">
                    <a16:creationId xmlns:a16="http://schemas.microsoft.com/office/drawing/2014/main" id="{77A1F127-3F97-4F20-806C-D636336DD96B}"/>
                  </a:ext>
                </a:extLst>
              </p:cNvPr>
              <p:cNvSpPr/>
              <p:nvPr/>
            </p:nvSpPr>
            <p:spPr>
              <a:xfrm>
                <a:off x="4359196" y="2279340"/>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438968 w 438968"/>
                  <a:gd name="connsiteY4" fmla="*/ 219461 h 438968"/>
                  <a:gd name="connsiteX5" fmla="*/ 219658 w 438968"/>
                  <a:gd name="connsiteY5" fmla="*/ 0 h 438968"/>
                  <a:gd name="connsiteX6" fmla="*/ 219484 w 438968"/>
                  <a:gd name="connsiteY6" fmla="*/ 0 h 438968"/>
                  <a:gd name="connsiteX7" fmla="*/ 243560 w 438968"/>
                  <a:gd name="connsiteY7" fmla="*/ 312649 h 438968"/>
                  <a:gd name="connsiteX8" fmla="*/ 210174 w 438968"/>
                  <a:gd name="connsiteY8" fmla="*/ 312649 h 438968"/>
                  <a:gd name="connsiteX9" fmla="*/ 210174 w 438968"/>
                  <a:gd name="connsiteY9" fmla="*/ 153198 h 438968"/>
                  <a:gd name="connsiteX10" fmla="*/ 201245 w 438968"/>
                  <a:gd name="connsiteY10" fmla="*/ 158763 h 438968"/>
                  <a:gd name="connsiteX11" fmla="*/ 191560 w 438968"/>
                  <a:gd name="connsiteY11" fmla="*/ 163560 h 438968"/>
                  <a:gd name="connsiteX12" fmla="*/ 180238 w 438968"/>
                  <a:gd name="connsiteY12" fmla="*/ 167496 h 438968"/>
                  <a:gd name="connsiteX13" fmla="*/ 167189 w 438968"/>
                  <a:gd name="connsiteY13" fmla="*/ 171044 h 438968"/>
                  <a:gd name="connsiteX14" fmla="*/ 167189 w 438968"/>
                  <a:gd name="connsiteY14" fmla="*/ 144373 h 438968"/>
                  <a:gd name="connsiteX15" fmla="*/ 175916 w 438968"/>
                  <a:gd name="connsiteY15" fmla="*/ 141686 h 438968"/>
                  <a:gd name="connsiteX16" fmla="*/ 183694 w 438968"/>
                  <a:gd name="connsiteY16" fmla="*/ 138999 h 438968"/>
                  <a:gd name="connsiteX17" fmla="*/ 191369 w 438968"/>
                  <a:gd name="connsiteY17" fmla="*/ 135832 h 438968"/>
                  <a:gd name="connsiteX18" fmla="*/ 199044 w 438968"/>
                  <a:gd name="connsiteY18" fmla="*/ 132665 h 438968"/>
                  <a:gd name="connsiteX19" fmla="*/ 206423 w 438968"/>
                  <a:gd name="connsiteY19" fmla="*/ 128828 h 438968"/>
                  <a:gd name="connsiteX20" fmla="*/ 213821 w 438968"/>
                  <a:gd name="connsiteY20" fmla="*/ 124782 h 438968"/>
                  <a:gd name="connsiteX21" fmla="*/ 221779 w 438968"/>
                  <a:gd name="connsiteY21" fmla="*/ 120159 h 438968"/>
                  <a:gd name="connsiteX22" fmla="*/ 229748 w 438968"/>
                  <a:gd name="connsiteY22" fmla="*/ 115536 h 438968"/>
                  <a:gd name="connsiteX23" fmla="*/ 243560 w 438968"/>
                  <a:gd name="connsiteY23" fmla="*/ 115536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8968" y="219477"/>
                      <a:pt x="438968" y="219469"/>
                      <a:pt x="438968" y="219461"/>
                    </a:cubicBezTo>
                    <a:cubicBezTo>
                      <a:pt x="439010" y="98298"/>
                      <a:pt x="340821" y="42"/>
                      <a:pt x="219658" y="0"/>
                    </a:cubicBezTo>
                    <a:cubicBezTo>
                      <a:pt x="219600" y="0"/>
                      <a:pt x="219542" y="0"/>
                      <a:pt x="219484" y="0"/>
                    </a:cubicBezTo>
                    <a:close/>
                    <a:moveTo>
                      <a:pt x="243560" y="312649"/>
                    </a:moveTo>
                    <a:lnTo>
                      <a:pt x="210174" y="312649"/>
                    </a:lnTo>
                    <a:lnTo>
                      <a:pt x="210174" y="153198"/>
                    </a:lnTo>
                    <a:cubicBezTo>
                      <a:pt x="207354" y="155124"/>
                      <a:pt x="204378" y="156979"/>
                      <a:pt x="201245" y="158763"/>
                    </a:cubicBezTo>
                    <a:cubicBezTo>
                      <a:pt x="198115" y="160553"/>
                      <a:pt x="194880" y="162154"/>
                      <a:pt x="191560" y="163560"/>
                    </a:cubicBezTo>
                    <a:cubicBezTo>
                      <a:pt x="187969" y="164970"/>
                      <a:pt x="184195" y="166282"/>
                      <a:pt x="180238" y="167496"/>
                    </a:cubicBezTo>
                    <a:cubicBezTo>
                      <a:pt x="176281" y="168709"/>
                      <a:pt x="171932" y="169892"/>
                      <a:pt x="167189" y="171044"/>
                    </a:cubicBezTo>
                    <a:lnTo>
                      <a:pt x="167189" y="144373"/>
                    </a:lnTo>
                    <a:cubicBezTo>
                      <a:pt x="170387" y="143476"/>
                      <a:pt x="173296" y="142580"/>
                      <a:pt x="175916" y="141686"/>
                    </a:cubicBezTo>
                    <a:cubicBezTo>
                      <a:pt x="178535" y="140792"/>
                      <a:pt x="181128" y="139896"/>
                      <a:pt x="183694" y="138999"/>
                    </a:cubicBezTo>
                    <a:cubicBezTo>
                      <a:pt x="186243" y="137976"/>
                      <a:pt x="188809" y="136924"/>
                      <a:pt x="191369" y="135832"/>
                    </a:cubicBezTo>
                    <a:cubicBezTo>
                      <a:pt x="193929" y="134740"/>
                      <a:pt x="196483" y="133694"/>
                      <a:pt x="199044" y="132665"/>
                    </a:cubicBezTo>
                    <a:cubicBezTo>
                      <a:pt x="201471" y="131386"/>
                      <a:pt x="203931" y="130107"/>
                      <a:pt x="206423" y="128828"/>
                    </a:cubicBezTo>
                    <a:cubicBezTo>
                      <a:pt x="208916" y="127549"/>
                      <a:pt x="211382" y="126200"/>
                      <a:pt x="213821" y="124782"/>
                    </a:cubicBezTo>
                    <a:cubicBezTo>
                      <a:pt x="216518" y="123380"/>
                      <a:pt x="219170" y="121839"/>
                      <a:pt x="221779" y="120159"/>
                    </a:cubicBezTo>
                    <a:cubicBezTo>
                      <a:pt x="224387" y="118479"/>
                      <a:pt x="227043" y="116938"/>
                      <a:pt x="229748" y="115536"/>
                    </a:cubicBezTo>
                    <a:lnTo>
                      <a:pt x="243560" y="115536"/>
                    </a:lnTo>
                    <a:close/>
                  </a:path>
                </a:pathLst>
              </a:custGeom>
              <a:solidFill>
                <a:schemeClr val="bg1">
                  <a:alpha val="45000"/>
                </a:scheme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0" name="Graphic 8" descr="Badge">
                <a:extLst>
                  <a:ext uri="{FF2B5EF4-FFF2-40B4-BE49-F238E27FC236}">
                    <a16:creationId xmlns:a16="http://schemas.microsoft.com/office/drawing/2014/main" id="{C576EB8D-F4DA-4025-AD86-26FDE33FB9A3}"/>
                  </a:ext>
                </a:extLst>
              </p:cNvPr>
              <p:cNvSpPr/>
              <p:nvPr/>
            </p:nvSpPr>
            <p:spPr>
              <a:xfrm>
                <a:off x="5104957" y="2725703"/>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438968 w 438968"/>
                  <a:gd name="connsiteY4" fmla="*/ 219467 h 438968"/>
                  <a:gd name="connsiteX5" fmla="*/ 219652 w 438968"/>
                  <a:gd name="connsiteY5" fmla="*/ 0 h 438968"/>
                  <a:gd name="connsiteX6" fmla="*/ 219484 w 438968"/>
                  <a:gd name="connsiteY6" fmla="*/ 0 h 438968"/>
                  <a:gd name="connsiteX7" fmla="*/ 282234 w 438968"/>
                  <a:gd name="connsiteY7" fmla="*/ 317902 h 438968"/>
                  <a:gd name="connsiteX8" fmla="*/ 156741 w 438968"/>
                  <a:gd name="connsiteY8" fmla="*/ 317902 h 438968"/>
                  <a:gd name="connsiteX9" fmla="*/ 156741 w 438968"/>
                  <a:gd name="connsiteY9" fmla="*/ 299484 h 438968"/>
                  <a:gd name="connsiteX10" fmla="*/ 160959 w 438968"/>
                  <a:gd name="connsiteY10" fmla="*/ 276946 h 438968"/>
                  <a:gd name="connsiteX11" fmla="*/ 172564 w 438968"/>
                  <a:gd name="connsiteY11" fmla="*/ 258453 h 438968"/>
                  <a:gd name="connsiteX12" fmla="*/ 189745 w 438968"/>
                  <a:gd name="connsiteY12" fmla="*/ 242722 h 438968"/>
                  <a:gd name="connsiteX13" fmla="*/ 210850 w 438968"/>
                  <a:gd name="connsiteY13" fmla="*/ 228523 h 438968"/>
                  <a:gd name="connsiteX14" fmla="*/ 228765 w 438968"/>
                  <a:gd name="connsiteY14" fmla="*/ 215664 h 438968"/>
                  <a:gd name="connsiteX15" fmla="*/ 239913 w 438968"/>
                  <a:gd name="connsiteY15" fmla="*/ 203424 h 438968"/>
                  <a:gd name="connsiteX16" fmla="*/ 245583 w 438968"/>
                  <a:gd name="connsiteY16" fmla="*/ 191045 h 438968"/>
                  <a:gd name="connsiteX17" fmla="*/ 247114 w 438968"/>
                  <a:gd name="connsiteY17" fmla="*/ 177227 h 438968"/>
                  <a:gd name="connsiteX18" fmla="*/ 245195 w 438968"/>
                  <a:gd name="connsiteY18" fmla="*/ 165334 h 438968"/>
                  <a:gd name="connsiteX19" fmla="*/ 239532 w 438968"/>
                  <a:gd name="connsiteY19" fmla="*/ 155261 h 438968"/>
                  <a:gd name="connsiteX20" fmla="*/ 229939 w 438968"/>
                  <a:gd name="connsiteY20" fmla="*/ 148326 h 438968"/>
                  <a:gd name="connsiteX21" fmla="*/ 216416 w 438968"/>
                  <a:gd name="connsiteY21" fmla="*/ 145737 h 438968"/>
                  <a:gd name="connsiteX22" fmla="*/ 190317 w 438968"/>
                  <a:gd name="connsiteY22" fmla="*/ 151880 h 438968"/>
                  <a:gd name="connsiteX23" fmla="*/ 167103 w 438968"/>
                  <a:gd name="connsiteY23" fmla="*/ 168380 h 438968"/>
                  <a:gd name="connsiteX24" fmla="*/ 167103 w 438968"/>
                  <a:gd name="connsiteY24" fmla="*/ 138444 h 438968"/>
                  <a:gd name="connsiteX25" fmla="*/ 190410 w 438968"/>
                  <a:gd name="connsiteY25" fmla="*/ 125013 h 438968"/>
                  <a:gd name="connsiteX26" fmla="*/ 219305 w 438968"/>
                  <a:gd name="connsiteY26" fmla="*/ 120968 h 438968"/>
                  <a:gd name="connsiteX27" fmla="*/ 242329 w 438968"/>
                  <a:gd name="connsiteY27" fmla="*/ 124435 h 438968"/>
                  <a:gd name="connsiteX28" fmla="*/ 261134 w 438968"/>
                  <a:gd name="connsiteY28" fmla="*/ 134508 h 438968"/>
                  <a:gd name="connsiteX29" fmla="*/ 273802 w 438968"/>
                  <a:gd name="connsiteY29" fmla="*/ 151008 h 438968"/>
                  <a:gd name="connsiteX30" fmla="*/ 278425 w 438968"/>
                  <a:gd name="connsiteY30" fmla="*/ 173546 h 438968"/>
                  <a:gd name="connsiteX31" fmla="*/ 276015 w 438968"/>
                  <a:gd name="connsiteY31" fmla="*/ 194264 h 438968"/>
                  <a:gd name="connsiteX32" fmla="*/ 268110 w 438968"/>
                  <a:gd name="connsiteY32" fmla="*/ 212174 h 438968"/>
                  <a:gd name="connsiteX33" fmla="*/ 253824 w 438968"/>
                  <a:gd name="connsiteY33" fmla="*/ 228488 h 438968"/>
                  <a:gd name="connsiteX34" fmla="*/ 232331 w 438968"/>
                  <a:gd name="connsiteY34" fmla="*/ 244409 h 438968"/>
                  <a:gd name="connsiteX35" fmla="*/ 213907 w 438968"/>
                  <a:gd name="connsiteY35" fmla="*/ 256499 h 438968"/>
                  <a:gd name="connsiteX36" fmla="*/ 200182 w 438968"/>
                  <a:gd name="connsiteY36" fmla="*/ 267532 h 438968"/>
                  <a:gd name="connsiteX37" fmla="*/ 191652 w 438968"/>
                  <a:gd name="connsiteY37" fmla="*/ 278853 h 438968"/>
                  <a:gd name="connsiteX38" fmla="*/ 188763 w 438968"/>
                  <a:gd name="connsiteY38" fmla="*/ 291810 h 438968"/>
                  <a:gd name="connsiteX39" fmla="*/ 282211 w 438968"/>
                  <a:gd name="connsiteY39" fmla="*/ 291810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8968" y="219478"/>
                      <a:pt x="438968" y="219473"/>
                      <a:pt x="438968" y="219467"/>
                    </a:cubicBezTo>
                    <a:cubicBezTo>
                      <a:pt x="439010" y="98300"/>
                      <a:pt x="340819" y="42"/>
                      <a:pt x="219652" y="0"/>
                    </a:cubicBezTo>
                    <a:cubicBezTo>
                      <a:pt x="219596" y="0"/>
                      <a:pt x="219540" y="0"/>
                      <a:pt x="219484" y="0"/>
                    </a:cubicBezTo>
                    <a:close/>
                    <a:moveTo>
                      <a:pt x="282234" y="317902"/>
                    </a:moveTo>
                    <a:lnTo>
                      <a:pt x="156741" y="317902"/>
                    </a:lnTo>
                    <a:lnTo>
                      <a:pt x="156741" y="299484"/>
                    </a:lnTo>
                    <a:cubicBezTo>
                      <a:pt x="156626" y="291765"/>
                      <a:pt x="158061" y="284101"/>
                      <a:pt x="160959" y="276946"/>
                    </a:cubicBezTo>
                    <a:cubicBezTo>
                      <a:pt x="163800" y="270193"/>
                      <a:pt x="167719" y="263947"/>
                      <a:pt x="172564" y="258453"/>
                    </a:cubicBezTo>
                    <a:cubicBezTo>
                      <a:pt x="177719" y="252617"/>
                      <a:pt x="183479" y="247345"/>
                      <a:pt x="189745" y="242722"/>
                    </a:cubicBezTo>
                    <a:cubicBezTo>
                      <a:pt x="196271" y="237863"/>
                      <a:pt x="203307" y="233130"/>
                      <a:pt x="210850" y="228523"/>
                    </a:cubicBezTo>
                    <a:cubicBezTo>
                      <a:pt x="217167" y="224740"/>
                      <a:pt x="223160" y="220439"/>
                      <a:pt x="228765" y="215664"/>
                    </a:cubicBezTo>
                    <a:cubicBezTo>
                      <a:pt x="232980" y="212068"/>
                      <a:pt x="236726" y="207955"/>
                      <a:pt x="239913" y="203424"/>
                    </a:cubicBezTo>
                    <a:cubicBezTo>
                      <a:pt x="242537" y="199675"/>
                      <a:pt x="244458" y="195481"/>
                      <a:pt x="245583" y="191045"/>
                    </a:cubicBezTo>
                    <a:cubicBezTo>
                      <a:pt x="246637" y="186516"/>
                      <a:pt x="247151" y="181878"/>
                      <a:pt x="247114" y="177227"/>
                    </a:cubicBezTo>
                    <a:cubicBezTo>
                      <a:pt x="247121" y="173186"/>
                      <a:pt x="246473" y="169169"/>
                      <a:pt x="245195" y="165334"/>
                    </a:cubicBezTo>
                    <a:cubicBezTo>
                      <a:pt x="243992" y="161635"/>
                      <a:pt x="242067" y="158211"/>
                      <a:pt x="239532" y="155261"/>
                    </a:cubicBezTo>
                    <a:cubicBezTo>
                      <a:pt x="236890" y="152264"/>
                      <a:pt x="233613" y="149895"/>
                      <a:pt x="229939" y="148326"/>
                    </a:cubicBezTo>
                    <a:cubicBezTo>
                      <a:pt x="225662" y="146526"/>
                      <a:pt x="221055" y="145644"/>
                      <a:pt x="216416" y="145737"/>
                    </a:cubicBezTo>
                    <a:cubicBezTo>
                      <a:pt x="207354" y="145703"/>
                      <a:pt x="198412" y="147808"/>
                      <a:pt x="190317" y="151880"/>
                    </a:cubicBezTo>
                    <a:cubicBezTo>
                      <a:pt x="181805" y="156200"/>
                      <a:pt x="173981" y="161760"/>
                      <a:pt x="167103" y="168380"/>
                    </a:cubicBezTo>
                    <a:lnTo>
                      <a:pt x="167103" y="138444"/>
                    </a:lnTo>
                    <a:cubicBezTo>
                      <a:pt x="173749" y="132253"/>
                      <a:pt x="181720" y="127659"/>
                      <a:pt x="190410" y="125013"/>
                    </a:cubicBezTo>
                    <a:cubicBezTo>
                      <a:pt x="199786" y="122233"/>
                      <a:pt x="209526" y="120869"/>
                      <a:pt x="219305" y="120968"/>
                    </a:cubicBezTo>
                    <a:cubicBezTo>
                      <a:pt x="227114" y="120914"/>
                      <a:pt x="234883" y="122084"/>
                      <a:pt x="242329" y="124435"/>
                    </a:cubicBezTo>
                    <a:cubicBezTo>
                      <a:pt x="249181" y="126567"/>
                      <a:pt x="255563" y="129986"/>
                      <a:pt x="261134" y="134508"/>
                    </a:cubicBezTo>
                    <a:cubicBezTo>
                      <a:pt x="266551" y="138979"/>
                      <a:pt x="270882" y="144620"/>
                      <a:pt x="273802" y="151008"/>
                    </a:cubicBezTo>
                    <a:cubicBezTo>
                      <a:pt x="276980" y="158089"/>
                      <a:pt x="278559" y="165785"/>
                      <a:pt x="278425" y="173546"/>
                    </a:cubicBezTo>
                    <a:cubicBezTo>
                      <a:pt x="278493" y="180526"/>
                      <a:pt x="277683" y="187487"/>
                      <a:pt x="276015" y="194264"/>
                    </a:cubicBezTo>
                    <a:cubicBezTo>
                      <a:pt x="274381" y="200628"/>
                      <a:pt x="271710" y="206678"/>
                      <a:pt x="268110" y="212174"/>
                    </a:cubicBezTo>
                    <a:cubicBezTo>
                      <a:pt x="264096" y="218224"/>
                      <a:pt x="259291" y="223710"/>
                      <a:pt x="253824" y="228488"/>
                    </a:cubicBezTo>
                    <a:cubicBezTo>
                      <a:pt x="247093" y="234357"/>
                      <a:pt x="239906" y="239681"/>
                      <a:pt x="232331" y="244409"/>
                    </a:cubicBezTo>
                    <a:cubicBezTo>
                      <a:pt x="225419" y="248763"/>
                      <a:pt x="219278" y="252793"/>
                      <a:pt x="213907" y="256499"/>
                    </a:cubicBezTo>
                    <a:cubicBezTo>
                      <a:pt x="209043" y="259801"/>
                      <a:pt x="204453" y="263491"/>
                      <a:pt x="200182" y="267532"/>
                    </a:cubicBezTo>
                    <a:cubicBezTo>
                      <a:pt x="196709" y="270787"/>
                      <a:pt x="193823" y="274617"/>
                      <a:pt x="191652" y="278853"/>
                    </a:cubicBezTo>
                    <a:cubicBezTo>
                      <a:pt x="189699" y="282890"/>
                      <a:pt x="188711" y="287325"/>
                      <a:pt x="188763" y="291810"/>
                    </a:cubicBezTo>
                    <a:lnTo>
                      <a:pt x="282211" y="291810"/>
                    </a:ln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1" name="Graphic 35" descr="Badge 3">
                <a:extLst>
                  <a:ext uri="{FF2B5EF4-FFF2-40B4-BE49-F238E27FC236}">
                    <a16:creationId xmlns:a16="http://schemas.microsoft.com/office/drawing/2014/main" id="{08E27F0D-D35E-4C7D-9F6D-FB474735197D}"/>
                  </a:ext>
                </a:extLst>
              </p:cNvPr>
              <p:cNvSpPr/>
              <p:nvPr/>
            </p:nvSpPr>
            <p:spPr>
              <a:xfrm>
                <a:off x="5102607" y="3647287"/>
                <a:ext cx="423749" cy="423749"/>
              </a:xfrm>
              <a:custGeom>
                <a:avLst/>
                <a:gdLst>
                  <a:gd name="connsiteX0" fmla="*/ 219496 w 438979"/>
                  <a:gd name="connsiteY0" fmla="*/ 0 h 438979"/>
                  <a:gd name="connsiteX1" fmla="*/ 0 w 438979"/>
                  <a:gd name="connsiteY1" fmla="*/ 219484 h 438979"/>
                  <a:gd name="connsiteX2" fmla="*/ 219484 w 438979"/>
                  <a:gd name="connsiteY2" fmla="*/ 438980 h 438979"/>
                  <a:gd name="connsiteX3" fmla="*/ 438980 w 438979"/>
                  <a:gd name="connsiteY3" fmla="*/ 219496 h 438979"/>
                  <a:gd name="connsiteX4" fmla="*/ 438980 w 438979"/>
                  <a:gd name="connsiteY4" fmla="*/ 219473 h 438979"/>
                  <a:gd name="connsiteX5" fmla="*/ 219669 w 438979"/>
                  <a:gd name="connsiteY5" fmla="*/ 0 h 438979"/>
                  <a:gd name="connsiteX6" fmla="*/ 219496 w 438979"/>
                  <a:gd name="connsiteY6" fmla="*/ 0 h 438979"/>
                  <a:gd name="connsiteX7" fmla="*/ 277564 w 438979"/>
                  <a:gd name="connsiteY7" fmla="*/ 286250 h 438979"/>
                  <a:gd name="connsiteX8" fmla="*/ 261151 w 438979"/>
                  <a:gd name="connsiteY8" fmla="*/ 304287 h 438979"/>
                  <a:gd name="connsiteX9" fmla="*/ 237076 w 438979"/>
                  <a:gd name="connsiteY9" fmla="*/ 315319 h 438979"/>
                  <a:gd name="connsiteX10" fmla="*/ 208180 w 438979"/>
                  <a:gd name="connsiteY10" fmla="*/ 319064 h 438979"/>
                  <a:gd name="connsiteX11" fmla="*/ 178823 w 438979"/>
                  <a:gd name="connsiteY11" fmla="*/ 316469 h 438979"/>
                  <a:gd name="connsiteX12" fmla="*/ 155608 w 438979"/>
                  <a:gd name="connsiteY12" fmla="*/ 308702 h 438979"/>
                  <a:gd name="connsiteX13" fmla="*/ 155608 w 438979"/>
                  <a:gd name="connsiteY13" fmla="*/ 279130 h 438979"/>
                  <a:gd name="connsiteX14" fmla="*/ 181036 w 438979"/>
                  <a:gd name="connsiteY14" fmla="*/ 290839 h 438979"/>
                  <a:gd name="connsiteX15" fmla="*/ 209140 w 438979"/>
                  <a:gd name="connsiteY15" fmla="*/ 294676 h 438979"/>
                  <a:gd name="connsiteX16" fmla="*/ 222767 w 438979"/>
                  <a:gd name="connsiteY16" fmla="*/ 293330 h 438979"/>
                  <a:gd name="connsiteX17" fmla="*/ 236301 w 438979"/>
                  <a:gd name="connsiteY17" fmla="*/ 288440 h 438979"/>
                  <a:gd name="connsiteX18" fmla="*/ 246663 w 438979"/>
                  <a:gd name="connsiteY18" fmla="*/ 278749 h 438979"/>
                  <a:gd name="connsiteX19" fmla="*/ 250778 w 438979"/>
                  <a:gd name="connsiteY19" fmla="*/ 263209 h 438979"/>
                  <a:gd name="connsiteX20" fmla="*/ 246854 w 438979"/>
                  <a:gd name="connsiteY20" fmla="*/ 247183 h 438979"/>
                  <a:gd name="connsiteX21" fmla="*/ 235914 w 438979"/>
                  <a:gd name="connsiteY21" fmla="*/ 236440 h 438979"/>
                  <a:gd name="connsiteX22" fmla="*/ 219415 w 438979"/>
                  <a:gd name="connsiteY22" fmla="*/ 230395 h 438979"/>
                  <a:gd name="connsiteX23" fmla="*/ 198778 w 438979"/>
                  <a:gd name="connsiteY23" fmla="*/ 228477 h 438979"/>
                  <a:gd name="connsiteX24" fmla="*/ 180943 w 438979"/>
                  <a:gd name="connsiteY24" fmla="*/ 228477 h 438979"/>
                  <a:gd name="connsiteX25" fmla="*/ 180943 w 438979"/>
                  <a:gd name="connsiteY25" fmla="*/ 203915 h 438979"/>
                  <a:gd name="connsiteX26" fmla="*/ 197830 w 438979"/>
                  <a:gd name="connsiteY26" fmla="*/ 203915 h 438979"/>
                  <a:gd name="connsiteX27" fmla="*/ 216161 w 438979"/>
                  <a:gd name="connsiteY27" fmla="*/ 202182 h 438979"/>
                  <a:gd name="connsiteX28" fmla="*/ 230551 w 438979"/>
                  <a:gd name="connsiteY28" fmla="*/ 196524 h 438979"/>
                  <a:gd name="connsiteX29" fmla="*/ 239954 w 438979"/>
                  <a:gd name="connsiteY29" fmla="*/ 186445 h 438979"/>
                  <a:gd name="connsiteX30" fmla="*/ 243311 w 438979"/>
                  <a:gd name="connsiteY30" fmla="*/ 171483 h 438979"/>
                  <a:gd name="connsiteX31" fmla="*/ 240150 w 438979"/>
                  <a:gd name="connsiteY31" fmla="*/ 157954 h 438979"/>
                  <a:gd name="connsiteX32" fmla="*/ 232060 w 438979"/>
                  <a:gd name="connsiteY32" fmla="*/ 149702 h 438979"/>
                  <a:gd name="connsiteX33" fmla="*/ 221403 w 438979"/>
                  <a:gd name="connsiteY33" fmla="*/ 145575 h 438979"/>
                  <a:gd name="connsiteX34" fmla="*/ 210278 w 438979"/>
                  <a:gd name="connsiteY34" fmla="*/ 144420 h 438979"/>
                  <a:gd name="connsiteX35" fmla="*/ 186480 w 438979"/>
                  <a:gd name="connsiteY35" fmla="*/ 147887 h 438979"/>
                  <a:gd name="connsiteX36" fmla="*/ 163837 w 438979"/>
                  <a:gd name="connsiteY36" fmla="*/ 158243 h 438979"/>
                  <a:gd name="connsiteX37" fmla="*/ 163837 w 438979"/>
                  <a:gd name="connsiteY37" fmla="*/ 131018 h 438979"/>
                  <a:gd name="connsiteX38" fmla="*/ 186636 w 438979"/>
                  <a:gd name="connsiteY38" fmla="*/ 122667 h 438979"/>
                  <a:gd name="connsiteX39" fmla="*/ 213012 w 438979"/>
                  <a:gd name="connsiteY39" fmla="*/ 119887 h 438979"/>
                  <a:gd name="connsiteX40" fmla="*/ 236527 w 438979"/>
                  <a:gd name="connsiteY40" fmla="*/ 122667 h 438979"/>
                  <a:gd name="connsiteX41" fmla="*/ 256754 w 438979"/>
                  <a:gd name="connsiteY41" fmla="*/ 131209 h 438979"/>
                  <a:gd name="connsiteX42" fmla="*/ 270860 w 438979"/>
                  <a:gd name="connsiteY42" fmla="*/ 145789 h 438979"/>
                  <a:gd name="connsiteX43" fmla="*/ 276131 w 438979"/>
                  <a:gd name="connsiteY43" fmla="*/ 166704 h 438979"/>
                  <a:gd name="connsiteX44" fmla="*/ 265104 w 438979"/>
                  <a:gd name="connsiteY44" fmla="*/ 198177 h 438979"/>
                  <a:gd name="connsiteX45" fmla="*/ 234880 w 438979"/>
                  <a:gd name="connsiteY45" fmla="*/ 214867 h 438979"/>
                  <a:gd name="connsiteX46" fmla="*/ 253107 w 438979"/>
                  <a:gd name="connsiteY46" fmla="*/ 219490 h 438979"/>
                  <a:gd name="connsiteX47" fmla="*/ 268751 w 438979"/>
                  <a:gd name="connsiteY47" fmla="*/ 229182 h 438979"/>
                  <a:gd name="connsiteX48" fmla="*/ 279587 w 438979"/>
                  <a:gd name="connsiteY48" fmla="*/ 243381 h 438979"/>
                  <a:gd name="connsiteX49" fmla="*/ 283632 w 438979"/>
                  <a:gd name="connsiteY49" fmla="*/ 261325 h 438979"/>
                  <a:gd name="connsiteX50" fmla="*/ 277564 w 438979"/>
                  <a:gd name="connsiteY50" fmla="*/ 286250 h 43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8979" h="438979">
                    <a:moveTo>
                      <a:pt x="219496" y="0"/>
                    </a:moveTo>
                    <a:cubicBezTo>
                      <a:pt x="98275" y="-3"/>
                      <a:pt x="3" y="98263"/>
                      <a:pt x="0" y="219484"/>
                    </a:cubicBezTo>
                    <a:cubicBezTo>
                      <a:pt x="-3" y="340705"/>
                      <a:pt x="98263" y="438977"/>
                      <a:pt x="219484" y="438980"/>
                    </a:cubicBezTo>
                    <a:cubicBezTo>
                      <a:pt x="340705" y="438983"/>
                      <a:pt x="438977" y="340717"/>
                      <a:pt x="438980" y="219496"/>
                    </a:cubicBezTo>
                    <a:cubicBezTo>
                      <a:pt x="438980" y="219488"/>
                      <a:pt x="438980" y="219480"/>
                      <a:pt x="438980" y="219473"/>
                    </a:cubicBezTo>
                    <a:cubicBezTo>
                      <a:pt x="439024" y="98306"/>
                      <a:pt x="340836" y="45"/>
                      <a:pt x="219669" y="0"/>
                    </a:cubicBezTo>
                    <a:cubicBezTo>
                      <a:pt x="219611" y="0"/>
                      <a:pt x="219554" y="0"/>
                      <a:pt x="219496" y="0"/>
                    </a:cubicBezTo>
                    <a:close/>
                    <a:moveTo>
                      <a:pt x="277564" y="286250"/>
                    </a:moveTo>
                    <a:cubicBezTo>
                      <a:pt x="273526" y="293425"/>
                      <a:pt x="267915" y="299592"/>
                      <a:pt x="261151" y="304287"/>
                    </a:cubicBezTo>
                    <a:cubicBezTo>
                      <a:pt x="253831" y="309340"/>
                      <a:pt x="245683" y="313073"/>
                      <a:pt x="237076" y="315319"/>
                    </a:cubicBezTo>
                    <a:cubicBezTo>
                      <a:pt x="227654" y="317851"/>
                      <a:pt x="217936" y="319111"/>
                      <a:pt x="208180" y="319064"/>
                    </a:cubicBezTo>
                    <a:cubicBezTo>
                      <a:pt x="198336" y="319098"/>
                      <a:pt x="188509" y="318229"/>
                      <a:pt x="178823" y="316469"/>
                    </a:cubicBezTo>
                    <a:cubicBezTo>
                      <a:pt x="170713" y="315162"/>
                      <a:pt x="162871" y="312539"/>
                      <a:pt x="155608" y="308702"/>
                    </a:cubicBezTo>
                    <a:lnTo>
                      <a:pt x="155608" y="279130"/>
                    </a:lnTo>
                    <a:cubicBezTo>
                      <a:pt x="163320" y="284514"/>
                      <a:pt x="171931" y="288479"/>
                      <a:pt x="181036" y="290839"/>
                    </a:cubicBezTo>
                    <a:cubicBezTo>
                      <a:pt x="190195" y="293347"/>
                      <a:pt x="199644" y="294638"/>
                      <a:pt x="209140" y="294676"/>
                    </a:cubicBezTo>
                    <a:cubicBezTo>
                      <a:pt x="213714" y="294644"/>
                      <a:pt x="218275" y="294193"/>
                      <a:pt x="222767" y="293330"/>
                    </a:cubicBezTo>
                    <a:cubicBezTo>
                      <a:pt x="227522" y="292475"/>
                      <a:pt x="232098" y="290822"/>
                      <a:pt x="236301" y="288440"/>
                    </a:cubicBezTo>
                    <a:cubicBezTo>
                      <a:pt x="240465" y="286064"/>
                      <a:pt x="244014" y="282745"/>
                      <a:pt x="246663" y="278749"/>
                    </a:cubicBezTo>
                    <a:cubicBezTo>
                      <a:pt x="249560" y="274098"/>
                      <a:pt x="250993" y="268684"/>
                      <a:pt x="250778" y="263209"/>
                    </a:cubicBezTo>
                    <a:cubicBezTo>
                      <a:pt x="250947" y="257610"/>
                      <a:pt x="249591" y="252071"/>
                      <a:pt x="246854" y="247183"/>
                    </a:cubicBezTo>
                    <a:cubicBezTo>
                      <a:pt x="244182" y="242728"/>
                      <a:pt x="240417" y="239030"/>
                      <a:pt x="235914" y="236440"/>
                    </a:cubicBezTo>
                    <a:cubicBezTo>
                      <a:pt x="230789" y="233522"/>
                      <a:pt x="225212" y="231479"/>
                      <a:pt x="219415" y="230395"/>
                    </a:cubicBezTo>
                    <a:cubicBezTo>
                      <a:pt x="212616" y="229073"/>
                      <a:pt x="205703" y="228430"/>
                      <a:pt x="198778" y="228477"/>
                    </a:cubicBezTo>
                    <a:lnTo>
                      <a:pt x="180943" y="228477"/>
                    </a:lnTo>
                    <a:lnTo>
                      <a:pt x="180943" y="203915"/>
                    </a:lnTo>
                    <a:lnTo>
                      <a:pt x="197830" y="203915"/>
                    </a:lnTo>
                    <a:cubicBezTo>
                      <a:pt x="203984" y="203960"/>
                      <a:pt x="210126" y="203380"/>
                      <a:pt x="216161" y="202182"/>
                    </a:cubicBezTo>
                    <a:cubicBezTo>
                      <a:pt x="221270" y="201214"/>
                      <a:pt x="226152" y="199295"/>
                      <a:pt x="230551" y="196524"/>
                    </a:cubicBezTo>
                    <a:cubicBezTo>
                      <a:pt x="234482" y="194007"/>
                      <a:pt x="237716" y="190541"/>
                      <a:pt x="239954" y="186445"/>
                    </a:cubicBezTo>
                    <a:cubicBezTo>
                      <a:pt x="242316" y="181820"/>
                      <a:pt x="243471" y="176674"/>
                      <a:pt x="243311" y="171483"/>
                    </a:cubicBezTo>
                    <a:cubicBezTo>
                      <a:pt x="243504" y="166770"/>
                      <a:pt x="242412" y="162094"/>
                      <a:pt x="240150" y="157954"/>
                    </a:cubicBezTo>
                    <a:cubicBezTo>
                      <a:pt x="238174" y="154579"/>
                      <a:pt x="235395" y="151744"/>
                      <a:pt x="232060" y="149702"/>
                    </a:cubicBezTo>
                    <a:cubicBezTo>
                      <a:pt x="228777" y="147712"/>
                      <a:pt x="225170" y="146315"/>
                      <a:pt x="221403" y="145575"/>
                    </a:cubicBezTo>
                    <a:cubicBezTo>
                      <a:pt x="217742" y="144824"/>
                      <a:pt x="214015" y="144437"/>
                      <a:pt x="210278" y="144420"/>
                    </a:cubicBezTo>
                    <a:cubicBezTo>
                      <a:pt x="202225" y="144494"/>
                      <a:pt x="194219" y="145661"/>
                      <a:pt x="186480" y="147887"/>
                    </a:cubicBezTo>
                    <a:cubicBezTo>
                      <a:pt x="178416" y="150075"/>
                      <a:pt x="170766" y="153574"/>
                      <a:pt x="163837" y="158243"/>
                    </a:cubicBezTo>
                    <a:lnTo>
                      <a:pt x="163837" y="131018"/>
                    </a:lnTo>
                    <a:cubicBezTo>
                      <a:pt x="171022" y="127211"/>
                      <a:pt x="178692" y="124401"/>
                      <a:pt x="186636" y="122667"/>
                    </a:cubicBezTo>
                    <a:cubicBezTo>
                      <a:pt x="195299" y="120772"/>
                      <a:pt x="204144" y="119840"/>
                      <a:pt x="213012" y="119887"/>
                    </a:cubicBezTo>
                    <a:cubicBezTo>
                      <a:pt x="220933" y="119873"/>
                      <a:pt x="228827" y="120806"/>
                      <a:pt x="236527" y="122667"/>
                    </a:cubicBezTo>
                    <a:cubicBezTo>
                      <a:pt x="243704" y="124346"/>
                      <a:pt x="250545" y="127235"/>
                      <a:pt x="256754" y="131209"/>
                    </a:cubicBezTo>
                    <a:cubicBezTo>
                      <a:pt x="262514" y="134920"/>
                      <a:pt x="267341" y="139910"/>
                      <a:pt x="270860" y="145789"/>
                    </a:cubicBezTo>
                    <a:cubicBezTo>
                      <a:pt x="274497" y="152148"/>
                      <a:pt x="276319" y="159382"/>
                      <a:pt x="276131" y="166704"/>
                    </a:cubicBezTo>
                    <a:cubicBezTo>
                      <a:pt x="276589" y="178215"/>
                      <a:pt x="272646" y="189468"/>
                      <a:pt x="265104" y="198177"/>
                    </a:cubicBezTo>
                    <a:cubicBezTo>
                      <a:pt x="257028" y="206771"/>
                      <a:pt x="246455" y="212609"/>
                      <a:pt x="234880" y="214867"/>
                    </a:cubicBezTo>
                    <a:cubicBezTo>
                      <a:pt x="241148" y="215515"/>
                      <a:pt x="247288" y="217072"/>
                      <a:pt x="253107" y="219490"/>
                    </a:cubicBezTo>
                    <a:cubicBezTo>
                      <a:pt x="258827" y="221824"/>
                      <a:pt x="264114" y="225100"/>
                      <a:pt x="268751" y="229182"/>
                    </a:cubicBezTo>
                    <a:cubicBezTo>
                      <a:pt x="273252" y="233165"/>
                      <a:pt x="276932" y="237988"/>
                      <a:pt x="279587" y="243381"/>
                    </a:cubicBezTo>
                    <a:cubicBezTo>
                      <a:pt x="282313" y="248966"/>
                      <a:pt x="283698" y="255110"/>
                      <a:pt x="283632" y="261325"/>
                    </a:cubicBezTo>
                    <a:cubicBezTo>
                      <a:pt x="283814" y="270020"/>
                      <a:pt x="281722" y="278611"/>
                      <a:pt x="277564" y="28625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2" name="Freeform: Shape 53">
                <a:extLst>
                  <a:ext uri="{FF2B5EF4-FFF2-40B4-BE49-F238E27FC236}">
                    <a16:creationId xmlns:a16="http://schemas.microsoft.com/office/drawing/2014/main" id="{0B099A5B-51BE-49DC-BFF3-61769BD6382A}"/>
                  </a:ext>
                </a:extLst>
              </p:cNvPr>
              <p:cNvSpPr/>
              <p:nvPr/>
            </p:nvSpPr>
            <p:spPr>
              <a:xfrm>
                <a:off x="4356844" y="4133254"/>
                <a:ext cx="423750" cy="423751"/>
              </a:xfrm>
              <a:custGeom>
                <a:avLst/>
                <a:gdLst>
                  <a:gd name="connsiteX0" fmla="*/ 226940 w 438980"/>
                  <a:gd name="connsiteY0" fmla="*/ 158440 h 438980"/>
                  <a:gd name="connsiteX1" fmla="*/ 226940 w 438980"/>
                  <a:gd name="connsiteY1" fmla="*/ 242462 h 438980"/>
                  <a:gd name="connsiteX2" fmla="*/ 169374 w 438980"/>
                  <a:gd name="connsiteY2" fmla="*/ 242462 h 438980"/>
                  <a:gd name="connsiteX3" fmla="*/ 183001 w 438980"/>
                  <a:gd name="connsiteY3" fmla="*/ 225963 h 438980"/>
                  <a:gd name="connsiteX4" fmla="*/ 196241 w 438980"/>
                  <a:gd name="connsiteY4" fmla="*/ 208048 h 438980"/>
                  <a:gd name="connsiteX5" fmla="*/ 210440 w 438980"/>
                  <a:gd name="connsiteY5" fmla="*/ 186359 h 438980"/>
                  <a:gd name="connsiteX6" fmla="*/ 226940 w 438980"/>
                  <a:gd name="connsiteY6" fmla="*/ 158440 h 438980"/>
                  <a:gd name="connsiteX7" fmla="*/ 225211 w 438980"/>
                  <a:gd name="connsiteY7" fmla="*/ 115842 h 438980"/>
                  <a:gd name="connsiteX8" fmla="*/ 208047 w 438980"/>
                  <a:gd name="connsiteY8" fmla="*/ 147598 h 438980"/>
                  <a:gd name="connsiteX9" fmla="*/ 187029 w 438980"/>
                  <a:gd name="connsiteY9" fmla="*/ 180602 h 438980"/>
                  <a:gd name="connsiteX10" fmla="*/ 162849 w 438980"/>
                  <a:gd name="connsiteY10" fmla="*/ 213318 h 438980"/>
                  <a:gd name="connsiteX11" fmla="*/ 136560 w 438980"/>
                  <a:gd name="connsiteY11" fmla="*/ 244022 h 438980"/>
                  <a:gd name="connsiteX12" fmla="*/ 136560 w 438980"/>
                  <a:gd name="connsiteY12" fmla="*/ 270306 h 438980"/>
                  <a:gd name="connsiteX13" fmla="*/ 226939 w 438980"/>
                  <a:gd name="connsiteY13" fmla="*/ 270306 h 438980"/>
                  <a:gd name="connsiteX14" fmla="*/ 226939 w 438980"/>
                  <a:gd name="connsiteY14" fmla="*/ 311563 h 438980"/>
                  <a:gd name="connsiteX15" fmla="*/ 260134 w 438980"/>
                  <a:gd name="connsiteY15" fmla="*/ 311563 h 438980"/>
                  <a:gd name="connsiteX16" fmla="*/ 260134 w 438980"/>
                  <a:gd name="connsiteY16" fmla="*/ 270306 h 438980"/>
                  <a:gd name="connsiteX17" fmla="*/ 286423 w 438980"/>
                  <a:gd name="connsiteY17" fmla="*/ 270306 h 438980"/>
                  <a:gd name="connsiteX18" fmla="*/ 286423 w 438980"/>
                  <a:gd name="connsiteY18" fmla="*/ 242485 h 438980"/>
                  <a:gd name="connsiteX19" fmla="*/ 260134 w 438980"/>
                  <a:gd name="connsiteY19" fmla="*/ 242485 h 438980"/>
                  <a:gd name="connsiteX20" fmla="*/ 260134 w 438980"/>
                  <a:gd name="connsiteY20" fmla="*/ 115842 h 438980"/>
                  <a:gd name="connsiteX21" fmla="*/ 219496 w 438980"/>
                  <a:gd name="connsiteY21" fmla="*/ 0 h 438980"/>
                  <a:gd name="connsiteX22" fmla="*/ 219686 w 438980"/>
                  <a:gd name="connsiteY22" fmla="*/ 0 h 438980"/>
                  <a:gd name="connsiteX23" fmla="*/ 438980 w 438980"/>
                  <a:gd name="connsiteY23" fmla="*/ 219490 h 438980"/>
                  <a:gd name="connsiteX24" fmla="*/ 438980 w 438980"/>
                  <a:gd name="connsiteY24" fmla="*/ 219496 h 438980"/>
                  <a:gd name="connsiteX25" fmla="*/ 219484 w 438980"/>
                  <a:gd name="connsiteY25" fmla="*/ 438980 h 438980"/>
                  <a:gd name="connsiteX26" fmla="*/ 0 w 438980"/>
                  <a:gd name="connsiteY26" fmla="*/ 219484 h 438980"/>
                  <a:gd name="connsiteX27" fmla="*/ 219496 w 438980"/>
                  <a:gd name="connsiteY27" fmla="*/ 0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980" h="438980">
                    <a:moveTo>
                      <a:pt x="226940" y="158440"/>
                    </a:moveTo>
                    <a:lnTo>
                      <a:pt x="226940" y="242462"/>
                    </a:lnTo>
                    <a:lnTo>
                      <a:pt x="169374" y="242462"/>
                    </a:lnTo>
                    <a:cubicBezTo>
                      <a:pt x="174117" y="236945"/>
                      <a:pt x="178659" y="231446"/>
                      <a:pt x="183001" y="225963"/>
                    </a:cubicBezTo>
                    <a:cubicBezTo>
                      <a:pt x="187343" y="220480"/>
                      <a:pt x="191756" y="214509"/>
                      <a:pt x="196241" y="208048"/>
                    </a:cubicBezTo>
                    <a:cubicBezTo>
                      <a:pt x="200726" y="201583"/>
                      <a:pt x="205459" y="194353"/>
                      <a:pt x="210440" y="186359"/>
                    </a:cubicBezTo>
                    <a:cubicBezTo>
                      <a:pt x="215422" y="178365"/>
                      <a:pt x="220922" y="169058"/>
                      <a:pt x="226940" y="158440"/>
                    </a:cubicBezTo>
                    <a:close/>
                    <a:moveTo>
                      <a:pt x="225211" y="115842"/>
                    </a:moveTo>
                    <a:cubicBezTo>
                      <a:pt x="220234" y="126075"/>
                      <a:pt x="214512" y="136660"/>
                      <a:pt x="208047" y="147598"/>
                    </a:cubicBezTo>
                    <a:cubicBezTo>
                      <a:pt x="201582" y="158536"/>
                      <a:pt x="194576" y="169537"/>
                      <a:pt x="187029" y="180602"/>
                    </a:cubicBezTo>
                    <a:cubicBezTo>
                      <a:pt x="179481" y="191668"/>
                      <a:pt x="171421" y="202573"/>
                      <a:pt x="162849" y="213318"/>
                    </a:cubicBezTo>
                    <a:cubicBezTo>
                      <a:pt x="154277" y="224063"/>
                      <a:pt x="145514" y="234298"/>
                      <a:pt x="136560" y="244022"/>
                    </a:cubicBezTo>
                    <a:lnTo>
                      <a:pt x="136560" y="270306"/>
                    </a:lnTo>
                    <a:lnTo>
                      <a:pt x="226939" y="270306"/>
                    </a:lnTo>
                    <a:lnTo>
                      <a:pt x="226939" y="311563"/>
                    </a:lnTo>
                    <a:lnTo>
                      <a:pt x="260134" y="311563"/>
                    </a:lnTo>
                    <a:lnTo>
                      <a:pt x="260134" y="270306"/>
                    </a:lnTo>
                    <a:lnTo>
                      <a:pt x="286423" y="270306"/>
                    </a:lnTo>
                    <a:lnTo>
                      <a:pt x="286423" y="242485"/>
                    </a:lnTo>
                    <a:lnTo>
                      <a:pt x="260134" y="242485"/>
                    </a:lnTo>
                    <a:lnTo>
                      <a:pt x="260134" y="115842"/>
                    </a:lnTo>
                    <a:close/>
                    <a:moveTo>
                      <a:pt x="219496" y="0"/>
                    </a:moveTo>
                    <a:cubicBezTo>
                      <a:pt x="219559" y="0"/>
                      <a:pt x="219623" y="0"/>
                      <a:pt x="219686" y="0"/>
                    </a:cubicBezTo>
                    <a:cubicBezTo>
                      <a:pt x="340853" y="54"/>
                      <a:pt x="439034" y="98323"/>
                      <a:pt x="438980" y="219490"/>
                    </a:cubicBezTo>
                    <a:cubicBezTo>
                      <a:pt x="438980" y="219492"/>
                      <a:pt x="438980" y="219494"/>
                      <a:pt x="438980" y="219496"/>
                    </a:cubicBezTo>
                    <a:cubicBezTo>
                      <a:pt x="438977" y="340717"/>
                      <a:pt x="340705" y="438983"/>
                      <a:pt x="219484" y="438980"/>
                    </a:cubicBezTo>
                    <a:cubicBezTo>
                      <a:pt x="98263" y="438976"/>
                      <a:pt x="-3" y="340705"/>
                      <a:pt x="0" y="219484"/>
                    </a:cubicBezTo>
                    <a:cubicBezTo>
                      <a:pt x="3" y="98263"/>
                      <a:pt x="98275" y="-3"/>
                      <a:pt x="219496" y="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3" name="Graphic 39" descr="Badge 5">
                <a:extLst>
                  <a:ext uri="{FF2B5EF4-FFF2-40B4-BE49-F238E27FC236}">
                    <a16:creationId xmlns:a16="http://schemas.microsoft.com/office/drawing/2014/main" id="{1D7FB882-B4F1-427F-B820-A322F26A0C0B}"/>
                  </a:ext>
                </a:extLst>
              </p:cNvPr>
              <p:cNvSpPr/>
              <p:nvPr/>
            </p:nvSpPr>
            <p:spPr>
              <a:xfrm>
                <a:off x="3616265" y="3649712"/>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219692 w 438968"/>
                  <a:gd name="connsiteY4" fmla="*/ 0 h 438968"/>
                  <a:gd name="connsiteX5" fmla="*/ 219484 w 438968"/>
                  <a:gd name="connsiteY5" fmla="*/ 0 h 438968"/>
                  <a:gd name="connsiteX6" fmla="*/ 284395 w 438968"/>
                  <a:gd name="connsiteY6" fmla="*/ 279957 h 438968"/>
                  <a:gd name="connsiteX7" fmla="*/ 266358 w 438968"/>
                  <a:gd name="connsiteY7" fmla="*/ 299242 h 438968"/>
                  <a:gd name="connsiteX8" fmla="*/ 240555 w 438968"/>
                  <a:gd name="connsiteY8" fmla="*/ 310366 h 438968"/>
                  <a:gd name="connsiteX9" fmla="*/ 210238 w 438968"/>
                  <a:gd name="connsiteY9" fmla="*/ 313915 h 438968"/>
                  <a:gd name="connsiteX10" fmla="*/ 162849 w 438968"/>
                  <a:gd name="connsiteY10" fmla="*/ 305859 h 438968"/>
                  <a:gd name="connsiteX11" fmla="*/ 162849 w 438968"/>
                  <a:gd name="connsiteY11" fmla="*/ 276888 h 438968"/>
                  <a:gd name="connsiteX12" fmla="*/ 210619 w 438968"/>
                  <a:gd name="connsiteY12" fmla="*/ 289562 h 438968"/>
                  <a:gd name="connsiteX13" fmla="*/ 229811 w 438968"/>
                  <a:gd name="connsiteY13" fmla="*/ 287250 h 438968"/>
                  <a:gd name="connsiteX14" fmla="*/ 245057 w 438968"/>
                  <a:gd name="connsiteY14" fmla="*/ 280315 h 438968"/>
                  <a:gd name="connsiteX15" fmla="*/ 258782 w 438968"/>
                  <a:gd name="connsiteY15" fmla="*/ 253067 h 438968"/>
                  <a:gd name="connsiteX16" fmla="*/ 254459 w 438968"/>
                  <a:gd name="connsiteY16" fmla="*/ 237428 h 438968"/>
                  <a:gd name="connsiteX17" fmla="*/ 242947 w 438968"/>
                  <a:gd name="connsiteY17" fmla="*/ 226777 h 438968"/>
                  <a:gd name="connsiteX18" fmla="*/ 226188 w 438968"/>
                  <a:gd name="connsiteY18" fmla="*/ 220640 h 438968"/>
                  <a:gd name="connsiteX19" fmla="*/ 206036 w 438968"/>
                  <a:gd name="connsiteY19" fmla="*/ 218721 h 438968"/>
                  <a:gd name="connsiteX20" fmla="*/ 170154 w 438968"/>
                  <a:gd name="connsiteY20" fmla="*/ 220455 h 438968"/>
                  <a:gd name="connsiteX21" fmla="*/ 179730 w 438968"/>
                  <a:gd name="connsiteY21" fmla="*/ 118009 h 438968"/>
                  <a:gd name="connsiteX22" fmla="*/ 280864 w 438968"/>
                  <a:gd name="connsiteY22" fmla="*/ 118009 h 438968"/>
                  <a:gd name="connsiteX23" fmla="*/ 280864 w 438968"/>
                  <a:gd name="connsiteY23" fmla="*/ 143720 h 438968"/>
                  <a:gd name="connsiteX24" fmla="*/ 208319 w 438968"/>
                  <a:gd name="connsiteY24" fmla="*/ 143720 h 438968"/>
                  <a:gd name="connsiteX25" fmla="*/ 203332 w 438968"/>
                  <a:gd name="connsiteY25" fmla="*/ 194380 h 438968"/>
                  <a:gd name="connsiteX26" fmla="*/ 207169 w 438968"/>
                  <a:gd name="connsiteY26" fmla="*/ 194091 h 438968"/>
                  <a:gd name="connsiteX27" fmla="*/ 209174 w 438968"/>
                  <a:gd name="connsiteY27" fmla="*/ 193900 h 438968"/>
                  <a:gd name="connsiteX28" fmla="*/ 211006 w 438968"/>
                  <a:gd name="connsiteY28" fmla="*/ 193802 h 438968"/>
                  <a:gd name="connsiteX29" fmla="*/ 214266 w 438968"/>
                  <a:gd name="connsiteY29" fmla="*/ 193802 h 438968"/>
                  <a:gd name="connsiteX30" fmla="*/ 243433 w 438968"/>
                  <a:gd name="connsiteY30" fmla="*/ 196969 h 438968"/>
                  <a:gd name="connsiteX31" fmla="*/ 267994 w 438968"/>
                  <a:gd name="connsiteY31" fmla="*/ 207042 h 438968"/>
                  <a:gd name="connsiteX32" fmla="*/ 284909 w 438968"/>
                  <a:gd name="connsiteY32" fmla="*/ 224986 h 438968"/>
                  <a:gd name="connsiteX33" fmla="*/ 291266 w 438968"/>
                  <a:gd name="connsiteY33" fmla="*/ 251755 h 438968"/>
                  <a:gd name="connsiteX34" fmla="*/ 284395 w 438968"/>
                  <a:gd name="connsiteY34" fmla="*/ 279957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9026" y="98324"/>
                      <a:pt x="340853" y="57"/>
                      <a:pt x="219692" y="0"/>
                    </a:cubicBezTo>
                    <a:cubicBezTo>
                      <a:pt x="219623" y="0"/>
                      <a:pt x="219554" y="0"/>
                      <a:pt x="219484" y="0"/>
                    </a:cubicBezTo>
                    <a:close/>
                    <a:moveTo>
                      <a:pt x="284395" y="279957"/>
                    </a:moveTo>
                    <a:cubicBezTo>
                      <a:pt x="279935" y="287678"/>
                      <a:pt x="273765" y="294276"/>
                      <a:pt x="266358" y="299242"/>
                    </a:cubicBezTo>
                    <a:cubicBezTo>
                      <a:pt x="258491" y="304463"/>
                      <a:pt x="249752" y="308231"/>
                      <a:pt x="240555" y="310366"/>
                    </a:cubicBezTo>
                    <a:cubicBezTo>
                      <a:pt x="230627" y="312757"/>
                      <a:pt x="220449" y="313948"/>
                      <a:pt x="210238" y="313915"/>
                    </a:cubicBezTo>
                    <a:cubicBezTo>
                      <a:pt x="189132" y="313915"/>
                      <a:pt x="173336" y="311229"/>
                      <a:pt x="162849" y="305859"/>
                    </a:cubicBezTo>
                    <a:lnTo>
                      <a:pt x="162849" y="276888"/>
                    </a:lnTo>
                    <a:cubicBezTo>
                      <a:pt x="177462" y="285041"/>
                      <a:pt x="193886" y="289398"/>
                      <a:pt x="210619" y="289562"/>
                    </a:cubicBezTo>
                    <a:cubicBezTo>
                      <a:pt x="217089" y="289613"/>
                      <a:pt x="223539" y="288836"/>
                      <a:pt x="229811" y="287250"/>
                    </a:cubicBezTo>
                    <a:cubicBezTo>
                      <a:pt x="235277" y="285896"/>
                      <a:pt x="240445" y="283545"/>
                      <a:pt x="245057" y="280315"/>
                    </a:cubicBezTo>
                    <a:cubicBezTo>
                      <a:pt x="253944" y="274136"/>
                      <a:pt x="259107" y="263886"/>
                      <a:pt x="258782" y="253067"/>
                    </a:cubicBezTo>
                    <a:cubicBezTo>
                      <a:pt x="258952" y="247537"/>
                      <a:pt x="257445" y="242086"/>
                      <a:pt x="254459" y="237428"/>
                    </a:cubicBezTo>
                    <a:cubicBezTo>
                      <a:pt x="251479" y="233051"/>
                      <a:pt x="247542" y="229409"/>
                      <a:pt x="242947" y="226777"/>
                    </a:cubicBezTo>
                    <a:cubicBezTo>
                      <a:pt x="237742" y="223813"/>
                      <a:pt x="232077" y="221738"/>
                      <a:pt x="226188" y="220640"/>
                    </a:cubicBezTo>
                    <a:cubicBezTo>
                      <a:pt x="219550" y="219339"/>
                      <a:pt x="212800" y="218697"/>
                      <a:pt x="206036" y="218721"/>
                    </a:cubicBezTo>
                    <a:cubicBezTo>
                      <a:pt x="199517" y="218721"/>
                      <a:pt x="187556" y="219299"/>
                      <a:pt x="170154" y="220455"/>
                    </a:cubicBezTo>
                    <a:lnTo>
                      <a:pt x="179730" y="118009"/>
                    </a:lnTo>
                    <a:lnTo>
                      <a:pt x="280864" y="118009"/>
                    </a:lnTo>
                    <a:lnTo>
                      <a:pt x="280864" y="143720"/>
                    </a:lnTo>
                    <a:lnTo>
                      <a:pt x="208319" y="143720"/>
                    </a:lnTo>
                    <a:lnTo>
                      <a:pt x="203332" y="194380"/>
                    </a:lnTo>
                    <a:cubicBezTo>
                      <a:pt x="205112" y="194253"/>
                      <a:pt x="206400" y="194154"/>
                      <a:pt x="207169" y="194091"/>
                    </a:cubicBezTo>
                    <a:cubicBezTo>
                      <a:pt x="207938" y="194027"/>
                      <a:pt x="208602" y="193964"/>
                      <a:pt x="209174" y="193900"/>
                    </a:cubicBezTo>
                    <a:cubicBezTo>
                      <a:pt x="209783" y="193834"/>
                      <a:pt x="210394" y="193801"/>
                      <a:pt x="211006" y="193802"/>
                    </a:cubicBezTo>
                    <a:lnTo>
                      <a:pt x="214266" y="193802"/>
                    </a:lnTo>
                    <a:cubicBezTo>
                      <a:pt x="224076" y="193771"/>
                      <a:pt x="233858" y="194834"/>
                      <a:pt x="243433" y="196969"/>
                    </a:cubicBezTo>
                    <a:cubicBezTo>
                      <a:pt x="252157" y="198827"/>
                      <a:pt x="260476" y="202239"/>
                      <a:pt x="267994" y="207042"/>
                    </a:cubicBezTo>
                    <a:cubicBezTo>
                      <a:pt x="274984" y="211587"/>
                      <a:pt x="280784" y="217740"/>
                      <a:pt x="284909" y="224986"/>
                    </a:cubicBezTo>
                    <a:cubicBezTo>
                      <a:pt x="289348" y="233193"/>
                      <a:pt x="291541" y="242428"/>
                      <a:pt x="291266" y="251755"/>
                    </a:cubicBezTo>
                    <a:cubicBezTo>
                      <a:pt x="291533" y="261600"/>
                      <a:pt x="289160" y="271337"/>
                      <a:pt x="284395" y="279957"/>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Freeform: Shape 52">
                <a:extLst>
                  <a:ext uri="{FF2B5EF4-FFF2-40B4-BE49-F238E27FC236}">
                    <a16:creationId xmlns:a16="http://schemas.microsoft.com/office/drawing/2014/main" id="{9498C9CF-475F-453A-B203-728F6DBDC5E1}"/>
                  </a:ext>
                </a:extLst>
              </p:cNvPr>
              <p:cNvSpPr/>
              <p:nvPr/>
            </p:nvSpPr>
            <p:spPr>
              <a:xfrm>
                <a:off x="3616263" y="2704819"/>
                <a:ext cx="423739" cy="423739"/>
              </a:xfrm>
              <a:custGeom>
                <a:avLst/>
                <a:gdLst>
                  <a:gd name="connsiteX0" fmla="*/ 223697 w 438968"/>
                  <a:gd name="connsiteY0" fmla="*/ 211619 h 438968"/>
                  <a:gd name="connsiteX1" fmla="*/ 237220 w 438968"/>
                  <a:gd name="connsiteY1" fmla="*/ 213827 h 438968"/>
                  <a:gd name="connsiteX2" fmla="*/ 249027 w 438968"/>
                  <a:gd name="connsiteY2" fmla="*/ 220762 h 438968"/>
                  <a:gd name="connsiteX3" fmla="*/ 257413 w 438968"/>
                  <a:gd name="connsiteY3" fmla="*/ 232620 h 438968"/>
                  <a:gd name="connsiteX4" fmla="*/ 260580 w 438968"/>
                  <a:gd name="connsiteY4" fmla="*/ 249796 h 438968"/>
                  <a:gd name="connsiteX5" fmla="*/ 258268 w 438968"/>
                  <a:gd name="connsiteY5" fmla="*/ 264087 h 438968"/>
                  <a:gd name="connsiteX6" fmla="*/ 251449 w 438968"/>
                  <a:gd name="connsiteY6" fmla="*/ 276657 h 438968"/>
                  <a:gd name="connsiteX7" fmla="*/ 240127 w 438968"/>
                  <a:gd name="connsiteY7" fmla="*/ 285678 h 438968"/>
                  <a:gd name="connsiteX8" fmla="*/ 224113 w 438968"/>
                  <a:gd name="connsiteY8" fmla="*/ 289146 h 438968"/>
                  <a:gd name="connsiteX9" fmla="*/ 206840 w 438968"/>
                  <a:gd name="connsiteY9" fmla="*/ 285984 h 438968"/>
                  <a:gd name="connsiteX10" fmla="*/ 194178 w 438968"/>
                  <a:gd name="connsiteY10" fmla="*/ 277345 h 438968"/>
                  <a:gd name="connsiteX11" fmla="*/ 186359 w 438968"/>
                  <a:gd name="connsiteY11" fmla="*/ 264873 h 438968"/>
                  <a:gd name="connsiteX12" fmla="*/ 183775 w 438968"/>
                  <a:gd name="connsiteY12" fmla="*/ 250004 h 438968"/>
                  <a:gd name="connsiteX13" fmla="*/ 187330 w 438968"/>
                  <a:gd name="connsiteY13" fmla="*/ 234053 h 438968"/>
                  <a:gd name="connsiteX14" fmla="*/ 196541 w 438968"/>
                  <a:gd name="connsiteY14" fmla="*/ 221981 h 438968"/>
                  <a:gd name="connsiteX15" fmla="*/ 209307 w 438968"/>
                  <a:gd name="connsiteY15" fmla="*/ 214306 h 438968"/>
                  <a:gd name="connsiteX16" fmla="*/ 223697 w 438968"/>
                  <a:gd name="connsiteY16" fmla="*/ 211619 h 438968"/>
                  <a:gd name="connsiteX17" fmla="*/ 242138 w 438968"/>
                  <a:gd name="connsiteY17" fmla="*/ 114131 h 438968"/>
                  <a:gd name="connsiteX18" fmla="*/ 213931 w 438968"/>
                  <a:gd name="connsiteY18" fmla="*/ 118755 h 438968"/>
                  <a:gd name="connsiteX19" fmla="*/ 191288 w 438968"/>
                  <a:gd name="connsiteY19" fmla="*/ 131515 h 438968"/>
                  <a:gd name="connsiteX20" fmla="*/ 173916 w 438968"/>
                  <a:gd name="connsiteY20" fmla="*/ 150534 h 438968"/>
                  <a:gd name="connsiteX21" fmla="*/ 161740 w 438968"/>
                  <a:gd name="connsiteY21" fmla="*/ 173847 h 438968"/>
                  <a:gd name="connsiteX22" fmla="*/ 154539 w 438968"/>
                  <a:gd name="connsiteY22" fmla="*/ 199754 h 438968"/>
                  <a:gd name="connsiteX23" fmla="*/ 152146 w 438968"/>
                  <a:gd name="connsiteY23" fmla="*/ 226425 h 438968"/>
                  <a:gd name="connsiteX24" fmla="*/ 155880 w 438968"/>
                  <a:gd name="connsiteY24" fmla="*/ 257701 h 438968"/>
                  <a:gd name="connsiteX25" fmla="*/ 167969 w 438968"/>
                  <a:gd name="connsiteY25" fmla="*/ 285620 h 438968"/>
                  <a:gd name="connsiteX26" fmla="*/ 189930 w 438968"/>
                  <a:gd name="connsiteY26" fmla="*/ 305674 h 438968"/>
                  <a:gd name="connsiteX27" fmla="*/ 223125 w 438968"/>
                  <a:gd name="connsiteY27" fmla="*/ 313348 h 438968"/>
                  <a:gd name="connsiteX28" fmla="*/ 251136 w 438968"/>
                  <a:gd name="connsiteY28" fmla="*/ 308453 h 438968"/>
                  <a:gd name="connsiteX29" fmla="*/ 272247 w 438968"/>
                  <a:gd name="connsiteY29" fmla="*/ 294734 h 438968"/>
                  <a:gd name="connsiteX30" fmla="*/ 285574 w 438968"/>
                  <a:gd name="connsiteY30" fmla="*/ 273605 h 438968"/>
                  <a:gd name="connsiteX31" fmla="*/ 290284 w 438968"/>
                  <a:gd name="connsiteY31" fmla="*/ 246767 h 438968"/>
                  <a:gd name="connsiteX32" fmla="*/ 285892 w 438968"/>
                  <a:gd name="connsiteY32" fmla="*/ 223142 h 438968"/>
                  <a:gd name="connsiteX33" fmla="*/ 273421 w 438968"/>
                  <a:gd name="connsiteY33" fmla="*/ 204239 h 438968"/>
                  <a:gd name="connsiteX34" fmla="*/ 254130 w 438968"/>
                  <a:gd name="connsiteY34" fmla="*/ 191768 h 438968"/>
                  <a:gd name="connsiteX35" fmla="*/ 229280 w 438968"/>
                  <a:gd name="connsiteY35" fmla="*/ 187260 h 438968"/>
                  <a:gd name="connsiteX36" fmla="*/ 214508 w 438968"/>
                  <a:gd name="connsiteY36" fmla="*/ 189369 h 438968"/>
                  <a:gd name="connsiteX37" fmla="*/ 201742 w 438968"/>
                  <a:gd name="connsiteY37" fmla="*/ 195224 h 438968"/>
                  <a:gd name="connsiteX38" fmla="*/ 191288 w 438968"/>
                  <a:gd name="connsiteY38" fmla="*/ 203950 h 438968"/>
                  <a:gd name="connsiteX39" fmla="*/ 183232 w 438968"/>
                  <a:gd name="connsiteY39" fmla="*/ 214901 h 438968"/>
                  <a:gd name="connsiteX40" fmla="*/ 182654 w 438968"/>
                  <a:gd name="connsiteY40" fmla="*/ 214901 h 438968"/>
                  <a:gd name="connsiteX41" fmla="*/ 185913 w 438968"/>
                  <a:gd name="connsiteY41" fmla="*/ 187075 h 438968"/>
                  <a:gd name="connsiteX42" fmla="*/ 196275 w 438968"/>
                  <a:gd name="connsiteY42" fmla="*/ 162514 h 438968"/>
                  <a:gd name="connsiteX43" fmla="*/ 214768 w 438968"/>
                  <a:gd name="connsiteY43" fmla="*/ 145055 h 438968"/>
                  <a:gd name="connsiteX44" fmla="*/ 242722 w 438968"/>
                  <a:gd name="connsiteY44" fmla="*/ 138328 h 438968"/>
                  <a:gd name="connsiteX45" fmla="*/ 278552 w 438968"/>
                  <a:gd name="connsiteY45" fmla="*/ 146789 h 438968"/>
                  <a:gd name="connsiteX46" fmla="*/ 278552 w 438968"/>
                  <a:gd name="connsiteY46" fmla="*/ 120292 h 438968"/>
                  <a:gd name="connsiteX47" fmla="*/ 242138 w 438968"/>
                  <a:gd name="connsiteY47" fmla="*/ 114131 h 438968"/>
                  <a:gd name="connsiteX48" fmla="*/ 219484 w 438968"/>
                  <a:gd name="connsiteY48" fmla="*/ 0 h 438968"/>
                  <a:gd name="connsiteX49" fmla="*/ 219669 w 438968"/>
                  <a:gd name="connsiteY49" fmla="*/ 0 h 438968"/>
                  <a:gd name="connsiteX50" fmla="*/ 438968 w 438968"/>
                  <a:gd name="connsiteY50" fmla="*/ 219461 h 438968"/>
                  <a:gd name="connsiteX51" fmla="*/ 438968 w 438968"/>
                  <a:gd name="connsiteY51" fmla="*/ 219484 h 438968"/>
                  <a:gd name="connsiteX52" fmla="*/ 219484 w 438968"/>
                  <a:gd name="connsiteY52" fmla="*/ 438968 h 438968"/>
                  <a:gd name="connsiteX53" fmla="*/ 0 w 438968"/>
                  <a:gd name="connsiteY53" fmla="*/ 219484 h 438968"/>
                  <a:gd name="connsiteX54" fmla="*/ 219484 w 438968"/>
                  <a:gd name="connsiteY54" fmla="*/ 0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68" h="438968">
                    <a:moveTo>
                      <a:pt x="223697" y="211619"/>
                    </a:moveTo>
                    <a:cubicBezTo>
                      <a:pt x="228295" y="211620"/>
                      <a:pt x="232862" y="212365"/>
                      <a:pt x="237220" y="213827"/>
                    </a:cubicBezTo>
                    <a:cubicBezTo>
                      <a:pt x="241599" y="215284"/>
                      <a:pt x="245622" y="217647"/>
                      <a:pt x="249027" y="220762"/>
                    </a:cubicBezTo>
                    <a:cubicBezTo>
                      <a:pt x="252629" y="224077"/>
                      <a:pt x="255488" y="228119"/>
                      <a:pt x="257413" y="232620"/>
                    </a:cubicBezTo>
                    <a:cubicBezTo>
                      <a:pt x="259647" y="238064"/>
                      <a:pt x="260725" y="243913"/>
                      <a:pt x="260580" y="249796"/>
                    </a:cubicBezTo>
                    <a:cubicBezTo>
                      <a:pt x="260579" y="254652"/>
                      <a:pt x="259798" y="259478"/>
                      <a:pt x="258268" y="264087"/>
                    </a:cubicBezTo>
                    <a:cubicBezTo>
                      <a:pt x="256784" y="268660"/>
                      <a:pt x="254473" y="272921"/>
                      <a:pt x="251449" y="276657"/>
                    </a:cubicBezTo>
                    <a:cubicBezTo>
                      <a:pt x="248358" y="280434"/>
                      <a:pt x="244499" y="283510"/>
                      <a:pt x="240127" y="285678"/>
                    </a:cubicBezTo>
                    <a:cubicBezTo>
                      <a:pt x="235139" y="288085"/>
                      <a:pt x="229650" y="289273"/>
                      <a:pt x="224113" y="289146"/>
                    </a:cubicBezTo>
                    <a:cubicBezTo>
                      <a:pt x="218202" y="289261"/>
                      <a:pt x="212327" y="288186"/>
                      <a:pt x="206840" y="285984"/>
                    </a:cubicBezTo>
                    <a:cubicBezTo>
                      <a:pt x="202065" y="284015"/>
                      <a:pt x="197753" y="281073"/>
                      <a:pt x="194178" y="277345"/>
                    </a:cubicBezTo>
                    <a:cubicBezTo>
                      <a:pt x="190744" y="273767"/>
                      <a:pt x="188083" y="269522"/>
                      <a:pt x="186359" y="264873"/>
                    </a:cubicBezTo>
                    <a:cubicBezTo>
                      <a:pt x="184619" y="260110"/>
                      <a:pt x="183744" y="255074"/>
                      <a:pt x="183775" y="250004"/>
                    </a:cubicBezTo>
                    <a:cubicBezTo>
                      <a:pt x="183688" y="244481"/>
                      <a:pt x="184906" y="239017"/>
                      <a:pt x="187330" y="234053"/>
                    </a:cubicBezTo>
                    <a:cubicBezTo>
                      <a:pt x="189594" y="229474"/>
                      <a:pt x="192722" y="225374"/>
                      <a:pt x="196541" y="221981"/>
                    </a:cubicBezTo>
                    <a:cubicBezTo>
                      <a:pt x="200294" y="218667"/>
                      <a:pt x="204621" y="216067"/>
                      <a:pt x="209307" y="214306"/>
                    </a:cubicBezTo>
                    <a:cubicBezTo>
                      <a:pt x="213901" y="212543"/>
                      <a:pt x="218777" y="211632"/>
                      <a:pt x="223697" y="211619"/>
                    </a:cubicBezTo>
                    <a:close/>
                    <a:moveTo>
                      <a:pt x="242138" y="114131"/>
                    </a:moveTo>
                    <a:cubicBezTo>
                      <a:pt x="232537" y="114011"/>
                      <a:pt x="222990" y="115576"/>
                      <a:pt x="213931" y="118755"/>
                    </a:cubicBezTo>
                    <a:cubicBezTo>
                      <a:pt x="205715" y="121696"/>
                      <a:pt x="198059" y="126011"/>
                      <a:pt x="191288" y="131515"/>
                    </a:cubicBezTo>
                    <a:cubicBezTo>
                      <a:pt x="184609" y="136982"/>
                      <a:pt x="178758" y="143389"/>
                      <a:pt x="173916" y="150534"/>
                    </a:cubicBezTo>
                    <a:cubicBezTo>
                      <a:pt x="168970" y="157808"/>
                      <a:pt x="164884" y="165631"/>
                      <a:pt x="161740" y="173847"/>
                    </a:cubicBezTo>
                    <a:cubicBezTo>
                      <a:pt x="158516" y="182233"/>
                      <a:pt x="156105" y="190908"/>
                      <a:pt x="154539" y="199754"/>
                    </a:cubicBezTo>
                    <a:cubicBezTo>
                      <a:pt x="152952" y="208556"/>
                      <a:pt x="152151" y="217481"/>
                      <a:pt x="152146" y="226425"/>
                    </a:cubicBezTo>
                    <a:cubicBezTo>
                      <a:pt x="152148" y="236961"/>
                      <a:pt x="153401" y="247460"/>
                      <a:pt x="155880" y="257701"/>
                    </a:cubicBezTo>
                    <a:cubicBezTo>
                      <a:pt x="158200" y="267658"/>
                      <a:pt x="162295" y="277116"/>
                      <a:pt x="167969" y="285620"/>
                    </a:cubicBezTo>
                    <a:cubicBezTo>
                      <a:pt x="173606" y="293943"/>
                      <a:pt x="181131" y="300815"/>
                      <a:pt x="189930" y="305674"/>
                    </a:cubicBezTo>
                    <a:cubicBezTo>
                      <a:pt x="200143" y="311066"/>
                      <a:pt x="211582" y="313710"/>
                      <a:pt x="223125" y="313348"/>
                    </a:cubicBezTo>
                    <a:cubicBezTo>
                      <a:pt x="232687" y="313492"/>
                      <a:pt x="242190" y="311831"/>
                      <a:pt x="251136" y="308453"/>
                    </a:cubicBezTo>
                    <a:cubicBezTo>
                      <a:pt x="259073" y="305441"/>
                      <a:pt x="266272" y="300763"/>
                      <a:pt x="272247" y="294734"/>
                    </a:cubicBezTo>
                    <a:cubicBezTo>
                      <a:pt x="278102" y="288687"/>
                      <a:pt x="282639" y="281493"/>
                      <a:pt x="285574" y="273605"/>
                    </a:cubicBezTo>
                    <a:cubicBezTo>
                      <a:pt x="288781" y="265025"/>
                      <a:pt x="290378" y="255927"/>
                      <a:pt x="290284" y="246767"/>
                    </a:cubicBezTo>
                    <a:cubicBezTo>
                      <a:pt x="290360" y="238682"/>
                      <a:pt x="288868" y="230660"/>
                      <a:pt x="285892" y="223142"/>
                    </a:cubicBezTo>
                    <a:cubicBezTo>
                      <a:pt x="283080" y="216050"/>
                      <a:pt x="278834" y="209615"/>
                      <a:pt x="273421" y="204239"/>
                    </a:cubicBezTo>
                    <a:cubicBezTo>
                      <a:pt x="267890" y="198832"/>
                      <a:pt x="261331" y="194591"/>
                      <a:pt x="254130" y="191768"/>
                    </a:cubicBezTo>
                    <a:cubicBezTo>
                      <a:pt x="246213" y="188682"/>
                      <a:pt x="237776" y="187151"/>
                      <a:pt x="229280" y="187260"/>
                    </a:cubicBezTo>
                    <a:cubicBezTo>
                      <a:pt x="224279" y="187225"/>
                      <a:pt x="219300" y="187936"/>
                      <a:pt x="214508" y="189369"/>
                    </a:cubicBezTo>
                    <a:cubicBezTo>
                      <a:pt x="210005" y="190727"/>
                      <a:pt x="205710" y="192696"/>
                      <a:pt x="201742" y="195224"/>
                    </a:cubicBezTo>
                    <a:cubicBezTo>
                      <a:pt x="197895" y="197669"/>
                      <a:pt x="194382" y="200602"/>
                      <a:pt x="191288" y="203950"/>
                    </a:cubicBezTo>
                    <a:cubicBezTo>
                      <a:pt x="188209" y="207294"/>
                      <a:pt x="185508" y="210966"/>
                      <a:pt x="183232" y="214901"/>
                    </a:cubicBezTo>
                    <a:lnTo>
                      <a:pt x="182654" y="214901"/>
                    </a:lnTo>
                    <a:cubicBezTo>
                      <a:pt x="182655" y="205531"/>
                      <a:pt x="183749" y="196192"/>
                      <a:pt x="185913" y="187075"/>
                    </a:cubicBezTo>
                    <a:cubicBezTo>
                      <a:pt x="187882" y="178338"/>
                      <a:pt x="191391" y="170021"/>
                      <a:pt x="196275" y="162514"/>
                    </a:cubicBezTo>
                    <a:cubicBezTo>
                      <a:pt x="201012" y="155348"/>
                      <a:pt x="207342" y="149373"/>
                      <a:pt x="214768" y="145055"/>
                    </a:cubicBezTo>
                    <a:cubicBezTo>
                      <a:pt x="223311" y="140337"/>
                      <a:pt x="232969" y="138013"/>
                      <a:pt x="242722" y="138328"/>
                    </a:cubicBezTo>
                    <a:cubicBezTo>
                      <a:pt x="255157" y="138352"/>
                      <a:pt x="267419" y="141247"/>
                      <a:pt x="278552" y="146789"/>
                    </a:cubicBezTo>
                    <a:lnTo>
                      <a:pt x="278552" y="120292"/>
                    </a:lnTo>
                    <a:cubicBezTo>
                      <a:pt x="266964" y="115767"/>
                      <a:pt x="254570" y="113670"/>
                      <a:pt x="242138" y="114131"/>
                    </a:cubicBezTo>
                    <a:close/>
                    <a:moveTo>
                      <a:pt x="219484" y="0"/>
                    </a:moveTo>
                    <a:cubicBezTo>
                      <a:pt x="219546" y="0"/>
                      <a:pt x="219607" y="0"/>
                      <a:pt x="219669" y="0"/>
                    </a:cubicBezTo>
                    <a:cubicBezTo>
                      <a:pt x="340830" y="45"/>
                      <a:pt x="439013" y="98301"/>
                      <a:pt x="438968" y="219461"/>
                    </a:cubicBezTo>
                    <a:cubicBezTo>
                      <a:pt x="438968" y="219469"/>
                      <a:pt x="438968" y="219477"/>
                      <a:pt x="438968" y="219484"/>
                    </a:cubicBezTo>
                    <a:cubicBezTo>
                      <a:pt x="438968" y="340702"/>
                      <a:pt x="340702" y="438968"/>
                      <a:pt x="219484" y="438968"/>
                    </a:cubicBezTo>
                    <a:cubicBezTo>
                      <a:pt x="98267" y="438968"/>
                      <a:pt x="0" y="340702"/>
                      <a:pt x="0" y="219484"/>
                    </a:cubicBezTo>
                    <a:cubicBezTo>
                      <a:pt x="0" y="98267"/>
                      <a:pt x="98267" y="0"/>
                      <a:pt x="219484" y="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nvGrpSpPr>
            <p:cNvPr id="18" name="Agrupar 17">
              <a:extLst>
                <a:ext uri="{FF2B5EF4-FFF2-40B4-BE49-F238E27FC236}">
                  <a16:creationId xmlns:a16="http://schemas.microsoft.com/office/drawing/2014/main" id="{CD36E661-616D-417C-AC33-2258891E3297}"/>
                </a:ext>
              </a:extLst>
            </p:cNvPr>
            <p:cNvGrpSpPr/>
            <p:nvPr/>
          </p:nvGrpSpPr>
          <p:grpSpPr>
            <a:xfrm>
              <a:off x="4191547" y="1251723"/>
              <a:ext cx="4073371" cy="928787"/>
              <a:chOff x="4191547" y="1251723"/>
              <a:chExt cx="4073371" cy="928787"/>
            </a:xfrm>
          </p:grpSpPr>
          <p:sp>
            <p:nvSpPr>
              <p:cNvPr id="27" name="TextBox 103">
                <a:extLst>
                  <a:ext uri="{FF2B5EF4-FFF2-40B4-BE49-F238E27FC236}">
                    <a16:creationId xmlns:a16="http://schemas.microsoft.com/office/drawing/2014/main" id="{29003373-CCCB-4645-94A3-A7551240C5F1}"/>
                  </a:ext>
                </a:extLst>
              </p:cNvPr>
              <p:cNvSpPr txBox="1"/>
              <p:nvPr/>
            </p:nvSpPr>
            <p:spPr>
              <a:xfrm>
                <a:off x="5740441" y="1251723"/>
                <a:ext cx="667362" cy="461665"/>
              </a:xfrm>
              <a:prstGeom prst="rect">
                <a:avLst/>
              </a:prstGeom>
              <a:noFill/>
            </p:spPr>
            <p:txBody>
              <a:bodyPr wrap="square" lIns="0" rIns="0" rtlCol="0" anchor="b">
                <a:spAutoFit/>
              </a:bodyPr>
              <a:lstStyle/>
              <a:p>
                <a:pPr algn="r"/>
                <a:r>
                  <a:rPr lang="en-US" sz="2400" b="1" noProof="1">
                    <a:solidFill>
                      <a:srgbClr val="44546A"/>
                    </a:solidFill>
                    <a:latin typeface="Quicksand" pitchFamily="2" charset="0"/>
                  </a:rPr>
                  <a:t>SDK</a:t>
                </a:r>
              </a:p>
            </p:txBody>
          </p:sp>
          <p:sp>
            <p:nvSpPr>
              <p:cNvPr id="42" name="TextBox 40">
                <a:extLst>
                  <a:ext uri="{FF2B5EF4-FFF2-40B4-BE49-F238E27FC236}">
                    <a16:creationId xmlns:a16="http://schemas.microsoft.com/office/drawing/2014/main" id="{9E9B1215-440A-40B6-B34F-53A74CD31509}"/>
                  </a:ext>
                </a:extLst>
              </p:cNvPr>
              <p:cNvSpPr txBox="1"/>
              <p:nvPr/>
            </p:nvSpPr>
            <p:spPr>
              <a:xfrm>
                <a:off x="4191547" y="1718845"/>
                <a:ext cx="4073371" cy="461665"/>
              </a:xfrm>
              <a:prstGeom prst="rect">
                <a:avLst/>
              </a:prstGeom>
              <a:noFill/>
            </p:spPr>
            <p:txBody>
              <a:bodyPr wrap="square" lIns="0" rIns="0" rtlCol="0" anchor="t">
                <a:spAutoFit/>
              </a:bodyPr>
              <a:lstStyle/>
              <a:p>
                <a:pPr algn="ctr"/>
                <a:r>
                  <a:rPr lang="pt-BR" sz="1200" dirty="0">
                    <a:latin typeface="Quicksand" pitchFamily="2" charset="0"/>
                  </a:rPr>
                  <a:t>Abstração responsável por coordenar as integrações, além de servir como mecanismo de controle e segurança.</a:t>
                </a:r>
                <a:endParaRPr lang="pt-BR" sz="1200" noProof="1">
                  <a:solidFill>
                    <a:schemeClr val="tx1">
                      <a:lumMod val="65000"/>
                      <a:lumOff val="35000"/>
                    </a:schemeClr>
                  </a:solidFill>
                  <a:latin typeface="Quicksand Light" pitchFamily="2" charset="0"/>
                </a:endParaRPr>
              </a:p>
            </p:txBody>
          </p:sp>
        </p:grpSp>
        <p:grpSp>
          <p:nvGrpSpPr>
            <p:cNvPr id="16" name="Agrupar 15">
              <a:extLst>
                <a:ext uri="{FF2B5EF4-FFF2-40B4-BE49-F238E27FC236}">
                  <a16:creationId xmlns:a16="http://schemas.microsoft.com/office/drawing/2014/main" id="{73F25DCB-FAAC-4360-B367-9F7BD4C5B864}"/>
                </a:ext>
              </a:extLst>
            </p:cNvPr>
            <p:cNvGrpSpPr/>
            <p:nvPr/>
          </p:nvGrpSpPr>
          <p:grpSpPr>
            <a:xfrm>
              <a:off x="4315670" y="5696619"/>
              <a:ext cx="3714770" cy="928787"/>
              <a:chOff x="4016939" y="5696619"/>
              <a:chExt cx="3714770" cy="928787"/>
            </a:xfrm>
          </p:grpSpPr>
          <p:sp>
            <p:nvSpPr>
              <p:cNvPr id="32" name="TextBox 103">
                <a:extLst>
                  <a:ext uri="{FF2B5EF4-FFF2-40B4-BE49-F238E27FC236}">
                    <a16:creationId xmlns:a16="http://schemas.microsoft.com/office/drawing/2014/main" id="{0557B431-3B62-4154-A0D7-EF7819985D8E}"/>
                  </a:ext>
                </a:extLst>
              </p:cNvPr>
              <p:cNvSpPr txBox="1"/>
              <p:nvPr/>
            </p:nvSpPr>
            <p:spPr>
              <a:xfrm>
                <a:off x="4749550" y="5696619"/>
                <a:ext cx="2249549" cy="461665"/>
              </a:xfrm>
              <a:prstGeom prst="rect">
                <a:avLst/>
              </a:prstGeom>
              <a:noFill/>
            </p:spPr>
            <p:txBody>
              <a:bodyPr wrap="square" lIns="0" rIns="0" rtlCol="0" anchor="b">
                <a:spAutoFit/>
              </a:bodyPr>
              <a:lstStyle/>
              <a:p>
                <a:pPr algn="r"/>
                <a:r>
                  <a:rPr lang="pt-BR" sz="2400" b="1" dirty="0">
                    <a:solidFill>
                      <a:srgbClr val="FFC000"/>
                    </a:solidFill>
                    <a:latin typeface="Quicksand" pitchFamily="2" charset="0"/>
                  </a:rPr>
                  <a:t>Design system</a:t>
                </a:r>
              </a:p>
            </p:txBody>
          </p:sp>
          <p:sp>
            <p:nvSpPr>
              <p:cNvPr id="45" name="TextBox 40">
                <a:extLst>
                  <a:ext uri="{FF2B5EF4-FFF2-40B4-BE49-F238E27FC236}">
                    <a16:creationId xmlns:a16="http://schemas.microsoft.com/office/drawing/2014/main" id="{1F151F66-6C38-49F6-BF84-4F65701575C5}"/>
                  </a:ext>
                </a:extLst>
              </p:cNvPr>
              <p:cNvSpPr txBox="1"/>
              <p:nvPr/>
            </p:nvSpPr>
            <p:spPr>
              <a:xfrm>
                <a:off x="4016939" y="6163741"/>
                <a:ext cx="3714770" cy="461665"/>
              </a:xfrm>
              <a:prstGeom prst="rect">
                <a:avLst/>
              </a:prstGeom>
              <a:noFill/>
            </p:spPr>
            <p:txBody>
              <a:bodyPr wrap="square" lIns="0" rIns="0" rtlCol="0" anchor="t">
                <a:spAutoFit/>
              </a:bodyPr>
              <a:lstStyle/>
              <a:p>
                <a:pPr algn="ctr"/>
                <a:r>
                  <a:rPr lang="pt-BR" sz="1200" dirty="0">
                    <a:latin typeface="Quicksand" pitchFamily="2" charset="0"/>
                  </a:rPr>
                  <a:t>Central de componentes para proporcionar a padronização e fluidez na experiência do usuário.</a:t>
                </a:r>
                <a:endParaRPr lang="pt-BR" sz="1200" noProof="1">
                  <a:solidFill>
                    <a:schemeClr val="tx1">
                      <a:lumMod val="65000"/>
                      <a:lumOff val="35000"/>
                    </a:schemeClr>
                  </a:solidFill>
                  <a:latin typeface="Quicksand Light" pitchFamily="2" charset="0"/>
                </a:endParaRPr>
              </a:p>
            </p:txBody>
          </p:sp>
        </p:grpSp>
        <p:grpSp>
          <p:nvGrpSpPr>
            <p:cNvPr id="17" name="Agrupar 16">
              <a:extLst>
                <a:ext uri="{FF2B5EF4-FFF2-40B4-BE49-F238E27FC236}">
                  <a16:creationId xmlns:a16="http://schemas.microsoft.com/office/drawing/2014/main" id="{744192E3-CEC9-4534-94BB-4134D9814096}"/>
                </a:ext>
              </a:extLst>
            </p:cNvPr>
            <p:cNvGrpSpPr/>
            <p:nvPr/>
          </p:nvGrpSpPr>
          <p:grpSpPr>
            <a:xfrm>
              <a:off x="291998" y="2509017"/>
              <a:ext cx="11551941" cy="2716125"/>
              <a:chOff x="291998" y="2509017"/>
              <a:chExt cx="11551941" cy="2716125"/>
            </a:xfrm>
          </p:grpSpPr>
          <p:grpSp>
            <p:nvGrpSpPr>
              <p:cNvPr id="4" name="Agrupar 3">
                <a:extLst>
                  <a:ext uri="{FF2B5EF4-FFF2-40B4-BE49-F238E27FC236}">
                    <a16:creationId xmlns:a16="http://schemas.microsoft.com/office/drawing/2014/main" id="{368E4FF0-1512-4FCF-B83D-44B688198A9B}"/>
                  </a:ext>
                </a:extLst>
              </p:cNvPr>
              <p:cNvGrpSpPr/>
              <p:nvPr/>
            </p:nvGrpSpPr>
            <p:grpSpPr>
              <a:xfrm>
                <a:off x="8098536" y="2509017"/>
                <a:ext cx="3745403" cy="899835"/>
                <a:chOff x="8236424" y="2904125"/>
                <a:chExt cx="3745403" cy="899835"/>
              </a:xfrm>
            </p:grpSpPr>
            <p:sp>
              <p:nvSpPr>
                <p:cNvPr id="29" name="TextBox 103">
                  <a:extLst>
                    <a:ext uri="{FF2B5EF4-FFF2-40B4-BE49-F238E27FC236}">
                      <a16:creationId xmlns:a16="http://schemas.microsoft.com/office/drawing/2014/main" id="{79B231C3-F0D4-44ED-96C8-616214D89ED7}"/>
                    </a:ext>
                  </a:extLst>
                </p:cNvPr>
                <p:cNvSpPr txBox="1"/>
                <p:nvPr/>
              </p:nvSpPr>
              <p:spPr>
                <a:xfrm>
                  <a:off x="8236425" y="2904125"/>
                  <a:ext cx="3745402" cy="461665"/>
                </a:xfrm>
                <a:prstGeom prst="rect">
                  <a:avLst/>
                </a:prstGeom>
                <a:noFill/>
              </p:spPr>
              <p:txBody>
                <a:bodyPr wrap="square" lIns="0" rIns="0" rtlCol="0" anchor="b">
                  <a:spAutoFit/>
                </a:bodyPr>
                <a:lstStyle/>
                <a:p>
                  <a:r>
                    <a:rPr lang="en-US" sz="2400" b="1" noProof="1">
                      <a:solidFill>
                        <a:srgbClr val="ED7D31"/>
                      </a:solidFill>
                      <a:latin typeface="Quicksand" pitchFamily="2" charset="0"/>
                    </a:rPr>
                    <a:t>Communication channel</a:t>
                  </a:r>
                </a:p>
              </p:txBody>
            </p:sp>
            <p:sp>
              <p:nvSpPr>
                <p:cNvPr id="43" name="TextBox 40">
                  <a:extLst>
                    <a:ext uri="{FF2B5EF4-FFF2-40B4-BE49-F238E27FC236}">
                      <a16:creationId xmlns:a16="http://schemas.microsoft.com/office/drawing/2014/main" id="{0C85D6E1-1CD4-4949-933D-FFAA017EF7BD}"/>
                    </a:ext>
                  </a:extLst>
                </p:cNvPr>
                <p:cNvSpPr txBox="1"/>
                <p:nvPr/>
              </p:nvSpPr>
              <p:spPr>
                <a:xfrm>
                  <a:off x="8236424" y="3342295"/>
                  <a:ext cx="3745402" cy="461665"/>
                </a:xfrm>
                <a:prstGeom prst="rect">
                  <a:avLst/>
                </a:prstGeom>
                <a:noFill/>
              </p:spPr>
              <p:txBody>
                <a:bodyPr wrap="square" lIns="0" rIns="0" rtlCol="0" anchor="t">
                  <a:spAutoFit/>
                </a:bodyPr>
                <a:lstStyle/>
                <a:p>
                  <a:r>
                    <a:rPr lang="pt-BR" sz="1200" dirty="0">
                      <a:latin typeface="Quicksand" pitchFamily="2" charset="0"/>
                    </a:rPr>
                    <a:t>Camada  responsável  pela orquestração dos componentes de integrações (módulos e </a:t>
                  </a:r>
                  <a:r>
                    <a:rPr lang="pt-BR" sz="1200" dirty="0" err="1">
                      <a:latin typeface="Quicksand" pitchFamily="2" charset="0"/>
                    </a:rPr>
                    <a:t>webview</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3" name="Agrupar 12">
                <a:extLst>
                  <a:ext uri="{FF2B5EF4-FFF2-40B4-BE49-F238E27FC236}">
                    <a16:creationId xmlns:a16="http://schemas.microsoft.com/office/drawing/2014/main" id="{43079F92-02B0-4C46-877C-68024DD973B5}"/>
                  </a:ext>
                </a:extLst>
              </p:cNvPr>
              <p:cNvGrpSpPr/>
              <p:nvPr/>
            </p:nvGrpSpPr>
            <p:grpSpPr>
              <a:xfrm>
                <a:off x="291998" y="2509017"/>
                <a:ext cx="3646405" cy="1310285"/>
                <a:chOff x="111026" y="3032744"/>
                <a:chExt cx="3646405" cy="1310285"/>
              </a:xfrm>
            </p:grpSpPr>
            <p:sp>
              <p:nvSpPr>
                <p:cNvPr id="38" name="TextBox 103">
                  <a:extLst>
                    <a:ext uri="{FF2B5EF4-FFF2-40B4-BE49-F238E27FC236}">
                      <a16:creationId xmlns:a16="http://schemas.microsoft.com/office/drawing/2014/main" id="{E8682021-C328-4F95-8425-970EEBE09EC1}"/>
                    </a:ext>
                  </a:extLst>
                </p:cNvPr>
                <p:cNvSpPr txBox="1"/>
                <p:nvPr/>
              </p:nvSpPr>
              <p:spPr>
                <a:xfrm>
                  <a:off x="111026" y="3032744"/>
                  <a:ext cx="3636807" cy="461665"/>
                </a:xfrm>
                <a:prstGeom prst="rect">
                  <a:avLst/>
                </a:prstGeom>
                <a:noFill/>
              </p:spPr>
              <p:txBody>
                <a:bodyPr wrap="square" lIns="0" rIns="0" rtlCol="0" anchor="b">
                  <a:spAutoFit/>
                </a:bodyPr>
                <a:lstStyle/>
                <a:p>
                  <a:pPr algn="r"/>
                  <a:r>
                    <a:rPr lang="en-US" sz="2400" b="1" noProof="1">
                      <a:solidFill>
                        <a:srgbClr val="70AD47"/>
                      </a:solidFill>
                      <a:latin typeface="Quicksand" pitchFamily="2" charset="0"/>
                    </a:rPr>
                    <a:t>Central de notificações</a:t>
                  </a:r>
                </a:p>
              </p:txBody>
            </p:sp>
            <p:sp>
              <p:nvSpPr>
                <p:cNvPr id="44" name="TextBox 40">
                  <a:extLst>
                    <a:ext uri="{FF2B5EF4-FFF2-40B4-BE49-F238E27FC236}">
                      <a16:creationId xmlns:a16="http://schemas.microsoft.com/office/drawing/2014/main" id="{C6DF903C-4523-4064-9FCA-505701C9B1FB}"/>
                    </a:ext>
                  </a:extLst>
                </p:cNvPr>
                <p:cNvSpPr txBox="1"/>
                <p:nvPr/>
              </p:nvSpPr>
              <p:spPr>
                <a:xfrm>
                  <a:off x="581883" y="3512032"/>
                  <a:ext cx="3175548" cy="830997"/>
                </a:xfrm>
                <a:prstGeom prst="rect">
                  <a:avLst/>
                </a:prstGeom>
                <a:noFill/>
              </p:spPr>
              <p:txBody>
                <a:bodyPr wrap="square" lIns="0" rIns="0" rtlCol="0" anchor="t">
                  <a:spAutoFit/>
                </a:bodyPr>
                <a:lstStyle/>
                <a:p>
                  <a:pPr algn="r"/>
                  <a:r>
                    <a:rPr lang="pt-BR" sz="1200" dirty="0">
                      <a:latin typeface="Quicksand" pitchFamily="2" charset="0"/>
                    </a:rPr>
                    <a:t>Possibilitará a agregação de múltiplos canais de contato com o trabalhador e viabilizará a segregação das notificações para suportar a estratégia </a:t>
                  </a:r>
                  <a:r>
                    <a:rPr lang="pt-BR" sz="1200" dirty="0" err="1">
                      <a:latin typeface="Quicksand" pitchFamily="2" charset="0"/>
                    </a:rPr>
                    <a:t>whitelabel</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4" name="Agrupar 13">
                <a:extLst>
                  <a:ext uri="{FF2B5EF4-FFF2-40B4-BE49-F238E27FC236}">
                    <a16:creationId xmlns:a16="http://schemas.microsoft.com/office/drawing/2014/main" id="{77C6DEDF-193A-4F0C-B25B-B364713B9369}"/>
                  </a:ext>
                </a:extLst>
              </p:cNvPr>
              <p:cNvGrpSpPr/>
              <p:nvPr/>
            </p:nvGrpSpPr>
            <p:grpSpPr>
              <a:xfrm>
                <a:off x="8098537" y="4117146"/>
                <a:ext cx="2997934" cy="1107996"/>
                <a:chOff x="8018138" y="4512254"/>
                <a:chExt cx="2997934" cy="1107996"/>
              </a:xfrm>
            </p:grpSpPr>
            <p:sp>
              <p:nvSpPr>
                <p:cNvPr id="37" name="TextBox 103">
                  <a:extLst>
                    <a:ext uri="{FF2B5EF4-FFF2-40B4-BE49-F238E27FC236}">
                      <a16:creationId xmlns:a16="http://schemas.microsoft.com/office/drawing/2014/main" id="{F3D49DFD-A75C-43E3-A60D-9CFF0DF999DB}"/>
                    </a:ext>
                  </a:extLst>
                </p:cNvPr>
                <p:cNvSpPr txBox="1"/>
                <p:nvPr/>
              </p:nvSpPr>
              <p:spPr>
                <a:xfrm>
                  <a:off x="8018138" y="4512254"/>
                  <a:ext cx="2997934" cy="461665"/>
                </a:xfrm>
                <a:prstGeom prst="rect">
                  <a:avLst/>
                </a:prstGeom>
                <a:noFill/>
              </p:spPr>
              <p:txBody>
                <a:bodyPr wrap="square" lIns="0" rIns="0" rtlCol="0" anchor="b">
                  <a:spAutoFit/>
                </a:bodyPr>
                <a:lstStyle/>
                <a:p>
                  <a:r>
                    <a:rPr lang="en-US" sz="2400" b="1" noProof="1">
                      <a:solidFill>
                        <a:srgbClr val="A5A5A5"/>
                      </a:solidFill>
                      <a:latin typeface="Quicksand" pitchFamily="2" charset="0"/>
                    </a:rPr>
                    <a:t>Wrapper módulos</a:t>
                  </a:r>
                </a:p>
              </p:txBody>
            </p:sp>
            <p:sp>
              <p:nvSpPr>
                <p:cNvPr id="46" name="TextBox 40">
                  <a:extLst>
                    <a:ext uri="{FF2B5EF4-FFF2-40B4-BE49-F238E27FC236}">
                      <a16:creationId xmlns:a16="http://schemas.microsoft.com/office/drawing/2014/main" id="{0F24572D-939C-445F-B56E-141449B904A2}"/>
                    </a:ext>
                  </a:extLst>
                </p:cNvPr>
                <p:cNvSpPr txBox="1"/>
                <p:nvPr/>
              </p:nvSpPr>
              <p:spPr>
                <a:xfrm>
                  <a:off x="8018138" y="4973919"/>
                  <a:ext cx="2855068" cy="646331"/>
                </a:xfrm>
                <a:prstGeom prst="rect">
                  <a:avLst/>
                </a:prstGeom>
                <a:noFill/>
              </p:spPr>
              <p:txBody>
                <a:bodyPr wrap="square" lIns="0" rIns="0" rtlCol="0" anchor="t">
                  <a:spAutoFit/>
                </a:bodyPr>
                <a:lstStyle/>
                <a:p>
                  <a:r>
                    <a:rPr lang="pt-BR" sz="1200" dirty="0">
                      <a:latin typeface="Quicksand" pitchFamily="2" charset="0"/>
                    </a:rPr>
                    <a:t>Componente </a:t>
                  </a:r>
                  <a:r>
                    <a:rPr lang="pt-BR" sz="1200">
                      <a:latin typeface="Quicksand" pitchFamily="2" charset="0"/>
                    </a:rPr>
                    <a:t>que viabilizará </a:t>
                  </a:r>
                  <a:r>
                    <a:rPr lang="pt-BR" sz="1200" dirty="0">
                      <a:latin typeface="Quicksand" pitchFamily="2" charset="0"/>
                    </a:rPr>
                    <a:t>a escalabilidade do desenvolvimento e gestão dos novos módulos acoplados.</a:t>
                  </a:r>
                  <a:endParaRPr lang="pt-BR" sz="1200" noProof="1">
                    <a:solidFill>
                      <a:schemeClr val="tx1">
                        <a:lumMod val="65000"/>
                        <a:lumOff val="35000"/>
                      </a:schemeClr>
                    </a:solidFill>
                    <a:latin typeface="Quicksand Light" pitchFamily="2" charset="0"/>
                  </a:endParaRPr>
                </a:p>
              </p:txBody>
            </p:sp>
          </p:grpSp>
          <p:grpSp>
            <p:nvGrpSpPr>
              <p:cNvPr id="15" name="Agrupar 14">
                <a:extLst>
                  <a:ext uri="{FF2B5EF4-FFF2-40B4-BE49-F238E27FC236}">
                    <a16:creationId xmlns:a16="http://schemas.microsoft.com/office/drawing/2014/main" id="{2A8D3BD0-F901-4367-9953-CAD214F8C25E}"/>
                  </a:ext>
                </a:extLst>
              </p:cNvPr>
              <p:cNvGrpSpPr/>
              <p:nvPr/>
            </p:nvGrpSpPr>
            <p:grpSpPr>
              <a:xfrm>
                <a:off x="871139" y="4045813"/>
                <a:ext cx="3067264" cy="1107996"/>
                <a:chOff x="790740" y="4440921"/>
                <a:chExt cx="3067264" cy="1107996"/>
              </a:xfrm>
            </p:grpSpPr>
            <p:sp>
              <p:nvSpPr>
                <p:cNvPr id="36" name="TextBox 103">
                  <a:extLst>
                    <a:ext uri="{FF2B5EF4-FFF2-40B4-BE49-F238E27FC236}">
                      <a16:creationId xmlns:a16="http://schemas.microsoft.com/office/drawing/2014/main" id="{2DFCA033-D91B-4AEE-AF6F-EFB2B733E669}"/>
                    </a:ext>
                  </a:extLst>
                </p:cNvPr>
                <p:cNvSpPr txBox="1"/>
                <p:nvPr/>
              </p:nvSpPr>
              <p:spPr>
                <a:xfrm>
                  <a:off x="2932284" y="4440921"/>
                  <a:ext cx="925720" cy="461665"/>
                </a:xfrm>
                <a:prstGeom prst="rect">
                  <a:avLst/>
                </a:prstGeom>
                <a:noFill/>
              </p:spPr>
              <p:txBody>
                <a:bodyPr wrap="square" lIns="0" rIns="0" rtlCol="0" anchor="b">
                  <a:spAutoFit/>
                </a:bodyPr>
                <a:lstStyle/>
                <a:p>
                  <a:pPr algn="r"/>
                  <a:r>
                    <a:rPr lang="en-US" sz="2400" b="1" noProof="1">
                      <a:solidFill>
                        <a:srgbClr val="5B9BD5"/>
                      </a:solidFill>
                      <a:latin typeface="Quicksand" pitchFamily="2" charset="0"/>
                    </a:rPr>
                    <a:t>CI/CD</a:t>
                  </a:r>
                </a:p>
              </p:txBody>
            </p:sp>
            <p:sp>
              <p:nvSpPr>
                <p:cNvPr id="47" name="TextBox 40">
                  <a:extLst>
                    <a:ext uri="{FF2B5EF4-FFF2-40B4-BE49-F238E27FC236}">
                      <a16:creationId xmlns:a16="http://schemas.microsoft.com/office/drawing/2014/main" id="{CE317EB8-9D73-45DA-A2DD-5A51EFFE4579}"/>
                    </a:ext>
                  </a:extLst>
                </p:cNvPr>
                <p:cNvSpPr txBox="1"/>
                <p:nvPr/>
              </p:nvSpPr>
              <p:spPr>
                <a:xfrm>
                  <a:off x="790740" y="4902586"/>
                  <a:ext cx="3067264" cy="646331"/>
                </a:xfrm>
                <a:prstGeom prst="rect">
                  <a:avLst/>
                </a:prstGeom>
                <a:noFill/>
              </p:spPr>
              <p:txBody>
                <a:bodyPr wrap="square" lIns="0" rIns="0" rtlCol="0" anchor="t">
                  <a:spAutoFit/>
                </a:bodyPr>
                <a:lstStyle/>
                <a:p>
                  <a:pPr algn="r"/>
                  <a:r>
                    <a:rPr lang="pt-BR" sz="1200" dirty="0">
                      <a:latin typeface="Quicksand" pitchFamily="2" charset="0"/>
                    </a:rPr>
                    <a:t>Acelerador do processo de entrega que automatizará o fluxo de integração e entrega continua do aplicativo.</a:t>
                  </a:r>
                  <a:endParaRPr lang="pt-BR" sz="1200" noProof="1">
                    <a:solidFill>
                      <a:schemeClr val="tx1">
                        <a:lumMod val="65000"/>
                        <a:lumOff val="35000"/>
                      </a:schemeClr>
                    </a:solidFill>
                    <a:latin typeface="Quicksand Light" pitchFamily="2" charset="0"/>
                  </a:endParaRPr>
                </a:p>
              </p:txBody>
            </p:sp>
          </p:grpSp>
        </p:grpSp>
      </p:grpSp>
      <p:sp>
        <p:nvSpPr>
          <p:cNvPr id="39" name="Circle">
            <a:extLst>
              <a:ext uri="{FF2B5EF4-FFF2-40B4-BE49-F238E27FC236}">
                <a16:creationId xmlns:a16="http://schemas.microsoft.com/office/drawing/2014/main" id="{9C1715D6-900A-4A66-91C4-717F22B64CC4}"/>
              </a:ext>
            </a:extLst>
          </p:cNvPr>
          <p:cNvSpPr/>
          <p:nvPr/>
        </p:nvSpPr>
        <p:spPr>
          <a:xfrm>
            <a:off x="5504690" y="3314082"/>
            <a:ext cx="1193394" cy="1193396"/>
          </a:xfrm>
          <a:prstGeom prst="ellipse">
            <a:avLst/>
          </a:prstGeom>
          <a:gradFill>
            <a:gsLst>
              <a:gs pos="0">
                <a:srgbClr val="00B050"/>
              </a:gs>
              <a:gs pos="100000">
                <a:srgbClr val="00AA13"/>
              </a:gs>
            </a:gsLst>
            <a:lin ang="5400000" scaled="0"/>
          </a:gradFill>
          <a:ln w="12700">
            <a:miter lim="400000"/>
          </a:ln>
        </p:spPr>
        <p:txBody>
          <a:bodyPr lIns="38100" tIns="38100" rIns="38100" bIns="38100" anchor="ctr"/>
          <a:lstStyle/>
          <a:p>
            <a:pPr algn="ctr">
              <a:defRPr sz="3000">
                <a:solidFill>
                  <a:srgbClr val="FFFFFF"/>
                </a:solidFill>
              </a:defRPr>
            </a:pPr>
            <a:endParaRPr lang="pt-BR" sz="2000" b="1" dirty="0">
              <a:solidFill>
                <a:schemeClr val="bg2">
                  <a:lumMod val="25000"/>
                </a:schemeClr>
              </a:solidFill>
            </a:endParaRPr>
          </a:p>
        </p:txBody>
      </p:sp>
      <p:pic>
        <p:nvPicPr>
          <p:cNvPr id="40" name="Imagem 39">
            <a:extLst>
              <a:ext uri="{FF2B5EF4-FFF2-40B4-BE49-F238E27FC236}">
                <a16:creationId xmlns:a16="http://schemas.microsoft.com/office/drawing/2014/main" id="{41C736C6-BFAB-4DAB-BCA5-218509E2779D}"/>
              </a:ext>
            </a:extLst>
          </p:cNvPr>
          <p:cNvPicPr>
            <a:picLocks noChangeAspect="1"/>
          </p:cNvPicPr>
          <p:nvPr/>
        </p:nvPicPr>
        <p:blipFill>
          <a:blip r:embed="rId3"/>
          <a:stretch>
            <a:fillRect/>
          </a:stretch>
        </p:blipFill>
        <p:spPr>
          <a:xfrm>
            <a:off x="5785748" y="3479069"/>
            <a:ext cx="600756" cy="588110"/>
          </a:xfrm>
          <a:prstGeom prst="rect">
            <a:avLst/>
          </a:prstGeom>
        </p:spPr>
      </p:pic>
      <p:sp>
        <p:nvSpPr>
          <p:cNvPr id="41" name="TextBox 40">
            <a:extLst>
              <a:ext uri="{FF2B5EF4-FFF2-40B4-BE49-F238E27FC236}">
                <a16:creationId xmlns:a16="http://schemas.microsoft.com/office/drawing/2014/main" id="{BDD3DA4D-0DD9-4D59-BA5C-8EA88A005C17}"/>
              </a:ext>
            </a:extLst>
          </p:cNvPr>
          <p:cNvSpPr txBox="1"/>
          <p:nvPr/>
        </p:nvSpPr>
        <p:spPr>
          <a:xfrm>
            <a:off x="5666135" y="4028735"/>
            <a:ext cx="831277" cy="461665"/>
          </a:xfrm>
          <a:prstGeom prst="rect">
            <a:avLst/>
          </a:prstGeom>
          <a:noFill/>
        </p:spPr>
        <p:txBody>
          <a:bodyPr wrap="square" lIns="0" rIns="0" rtlCol="0" anchor="t">
            <a:spAutoFit/>
          </a:bodyPr>
          <a:lstStyle/>
          <a:p>
            <a:pPr algn="ctr"/>
            <a:r>
              <a:rPr lang="pt-BR" sz="1200" dirty="0">
                <a:solidFill>
                  <a:schemeClr val="bg1"/>
                </a:solidFill>
                <a:latin typeface="Quicksand" pitchFamily="2" charset="0"/>
              </a:rPr>
              <a:t>Aplicação host</a:t>
            </a:r>
            <a:endParaRPr lang="pt-BR" sz="1200" noProof="1">
              <a:solidFill>
                <a:schemeClr val="bg1"/>
              </a:solidFill>
              <a:latin typeface="Quicksand Light" pitchFamily="2" charset="0"/>
            </a:endParaRPr>
          </a:p>
        </p:txBody>
      </p:sp>
    </p:spTree>
    <p:extLst>
      <p:ext uri="{BB962C8B-B14F-4D97-AF65-F5344CB8AC3E}">
        <p14:creationId xmlns:p14="http://schemas.microsoft.com/office/powerpoint/2010/main" val="41252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FD200-76AA-4F5E-A35D-06661FCADA52}"/>
              </a:ext>
            </a:extLst>
          </p:cNvPr>
          <p:cNvSpPr>
            <a:spLocks noGrp="1"/>
          </p:cNvSpPr>
          <p:nvPr>
            <p:ph type="title"/>
          </p:nvPr>
        </p:nvSpPr>
        <p:spPr/>
        <p:txBody>
          <a:bodyPr/>
          <a:lstStyle/>
          <a:p>
            <a:r>
              <a:rPr lang="pt-BR" dirty="0"/>
              <a:t>Elementos estruturais da arquitetura</a:t>
            </a:r>
            <a:endParaRPr lang="pt-BR"/>
          </a:p>
        </p:txBody>
      </p:sp>
      <p:sp>
        <p:nvSpPr>
          <p:cNvPr id="3" name="Subtítulo 2">
            <a:extLst>
              <a:ext uri="{FF2B5EF4-FFF2-40B4-BE49-F238E27FC236}">
                <a16:creationId xmlns:a16="http://schemas.microsoft.com/office/drawing/2014/main" id="{A1066C37-EEA1-4BF5-AF4B-3240BADAAEBF}"/>
              </a:ext>
            </a:extLst>
          </p:cNvPr>
          <p:cNvSpPr>
            <a:spLocks noGrp="1"/>
          </p:cNvSpPr>
          <p:nvPr>
            <p:ph type="subTitle" idx="1"/>
          </p:nvPr>
        </p:nvSpPr>
        <p:spPr/>
        <p:txBody>
          <a:bodyPr>
            <a:normAutofit fontScale="92500" lnSpcReduction="20000"/>
          </a:bodyPr>
          <a:lstStyle/>
          <a:p>
            <a:r>
              <a:rPr lang="pt-BR"/>
              <a:t>Convergência com as </a:t>
            </a:r>
            <a:r>
              <a:rPr lang="pt-BR" dirty="0"/>
              <a:t>necessidades de negócio</a:t>
            </a:r>
            <a:endParaRPr lang="pt-BR"/>
          </a:p>
        </p:txBody>
      </p:sp>
      <p:grpSp>
        <p:nvGrpSpPr>
          <p:cNvPr id="37" name="Agrupar 36">
            <a:extLst>
              <a:ext uri="{FF2B5EF4-FFF2-40B4-BE49-F238E27FC236}">
                <a16:creationId xmlns:a16="http://schemas.microsoft.com/office/drawing/2014/main" id="{3FDD1C41-231F-4B6B-933F-B00AF34ED060}"/>
              </a:ext>
            </a:extLst>
          </p:cNvPr>
          <p:cNvGrpSpPr/>
          <p:nvPr/>
        </p:nvGrpSpPr>
        <p:grpSpPr>
          <a:xfrm>
            <a:off x="104680" y="1041717"/>
            <a:ext cx="11976342" cy="5707424"/>
            <a:chOff x="491432" y="1090898"/>
            <a:chExt cx="11221740" cy="5347809"/>
          </a:xfrm>
        </p:grpSpPr>
        <p:grpSp>
          <p:nvGrpSpPr>
            <p:cNvPr id="35" name="Agrupar 34">
              <a:extLst>
                <a:ext uri="{FF2B5EF4-FFF2-40B4-BE49-F238E27FC236}">
                  <a16:creationId xmlns:a16="http://schemas.microsoft.com/office/drawing/2014/main" id="{7E0F49BF-EDF0-47B1-AEAC-2F20C535BFB7}"/>
                </a:ext>
              </a:extLst>
            </p:cNvPr>
            <p:cNvGrpSpPr/>
            <p:nvPr/>
          </p:nvGrpSpPr>
          <p:grpSpPr>
            <a:xfrm>
              <a:off x="491432" y="1090898"/>
              <a:ext cx="11221740" cy="5347809"/>
              <a:chOff x="960782" y="1276348"/>
              <a:chExt cx="10283040" cy="4900461"/>
            </a:xfrm>
          </p:grpSpPr>
          <p:sp>
            <p:nvSpPr>
              <p:cNvPr id="5" name="Shape">
                <a:extLst>
                  <a:ext uri="{FF2B5EF4-FFF2-40B4-BE49-F238E27FC236}">
                    <a16:creationId xmlns:a16="http://schemas.microsoft.com/office/drawing/2014/main" id="{2CE039BF-6F6B-4B24-9CCE-A1A7055AD4D7}"/>
                  </a:ext>
                </a:extLst>
              </p:cNvPr>
              <p:cNvSpPr/>
              <p:nvPr/>
            </p:nvSpPr>
            <p:spPr>
              <a:xfrm>
                <a:off x="1426234" y="1276348"/>
                <a:ext cx="4665871" cy="4900256"/>
              </a:xfrm>
              <a:custGeom>
                <a:avLst/>
                <a:gdLst/>
                <a:ahLst/>
                <a:cxnLst>
                  <a:cxn ang="0">
                    <a:pos x="wd2" y="hd2"/>
                  </a:cxn>
                  <a:cxn ang="5400000">
                    <a:pos x="wd2" y="hd2"/>
                  </a:cxn>
                  <a:cxn ang="10800000">
                    <a:pos x="wd2" y="hd2"/>
                  </a:cxn>
                  <a:cxn ang="16200000">
                    <a:pos x="wd2" y="hd2"/>
                  </a:cxn>
                </a:cxnLst>
                <a:rect l="0" t="0" r="r" b="b"/>
                <a:pathLst>
                  <a:path w="21600" h="21100" extrusionOk="0">
                    <a:moveTo>
                      <a:pt x="20870" y="8353"/>
                    </a:moveTo>
                    <a:lnTo>
                      <a:pt x="1776" y="111"/>
                    </a:lnTo>
                    <a:cubicBezTo>
                      <a:pt x="947" y="-250"/>
                      <a:pt x="0" y="312"/>
                      <a:pt x="0" y="1167"/>
                    </a:cubicBezTo>
                    <a:lnTo>
                      <a:pt x="0" y="10550"/>
                    </a:lnTo>
                    <a:lnTo>
                      <a:pt x="0" y="19933"/>
                    </a:lnTo>
                    <a:cubicBezTo>
                      <a:pt x="0" y="20780"/>
                      <a:pt x="947" y="21350"/>
                      <a:pt x="1776" y="20989"/>
                    </a:cubicBezTo>
                    <a:lnTo>
                      <a:pt x="20879" y="12747"/>
                    </a:lnTo>
                    <a:cubicBezTo>
                      <a:pt x="21321" y="12554"/>
                      <a:pt x="21600" y="12143"/>
                      <a:pt x="21600" y="11690"/>
                    </a:cubicBezTo>
                    <a:lnTo>
                      <a:pt x="21600" y="10550"/>
                    </a:lnTo>
                    <a:lnTo>
                      <a:pt x="21600" y="9410"/>
                    </a:lnTo>
                    <a:cubicBezTo>
                      <a:pt x="21600" y="8957"/>
                      <a:pt x="21312" y="8546"/>
                      <a:pt x="20870" y="8353"/>
                    </a:cubicBezTo>
                    <a:close/>
                  </a:path>
                </a:pathLst>
              </a:custGeom>
              <a:gradFill>
                <a:gsLst>
                  <a:gs pos="0">
                    <a:schemeClr val="accent3"/>
                  </a:gs>
                  <a:gs pos="100000">
                    <a:schemeClr val="accent3">
                      <a:lumMod val="60000"/>
                      <a:lumOff val="40000"/>
                    </a:schemeClr>
                  </a:gs>
                </a:gsLst>
                <a:lin ang="0" scaled="0"/>
              </a:gra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6" name="Shape">
                <a:extLst>
                  <a:ext uri="{FF2B5EF4-FFF2-40B4-BE49-F238E27FC236}">
                    <a16:creationId xmlns:a16="http://schemas.microsoft.com/office/drawing/2014/main" id="{B9FB78A5-6B75-4124-B934-5F7AEF65FA61}"/>
                  </a:ext>
                </a:extLst>
              </p:cNvPr>
              <p:cNvSpPr/>
              <p:nvPr/>
            </p:nvSpPr>
            <p:spPr>
              <a:xfrm>
                <a:off x="6099895" y="1276350"/>
                <a:ext cx="4665871" cy="4900459"/>
              </a:xfrm>
              <a:custGeom>
                <a:avLst/>
                <a:gdLst/>
                <a:ahLst/>
                <a:cxnLst>
                  <a:cxn ang="0">
                    <a:pos x="wd2" y="hd2"/>
                  </a:cxn>
                  <a:cxn ang="5400000">
                    <a:pos x="wd2" y="hd2"/>
                  </a:cxn>
                  <a:cxn ang="10800000">
                    <a:pos x="wd2" y="hd2"/>
                  </a:cxn>
                  <a:cxn ang="16200000">
                    <a:pos x="wd2" y="hd2"/>
                  </a:cxn>
                </a:cxnLst>
                <a:rect l="0" t="0" r="r" b="b"/>
                <a:pathLst>
                  <a:path w="21600" h="21101" extrusionOk="0">
                    <a:moveTo>
                      <a:pt x="19824" y="111"/>
                    </a:moveTo>
                    <a:lnTo>
                      <a:pt x="721" y="8353"/>
                    </a:lnTo>
                    <a:cubicBezTo>
                      <a:pt x="279" y="8546"/>
                      <a:pt x="0" y="8957"/>
                      <a:pt x="0" y="9410"/>
                    </a:cubicBezTo>
                    <a:lnTo>
                      <a:pt x="0" y="10550"/>
                    </a:lnTo>
                    <a:lnTo>
                      <a:pt x="0" y="11690"/>
                    </a:lnTo>
                    <a:cubicBezTo>
                      <a:pt x="0" y="12143"/>
                      <a:pt x="279" y="12554"/>
                      <a:pt x="721" y="12747"/>
                    </a:cubicBezTo>
                    <a:lnTo>
                      <a:pt x="19824" y="20989"/>
                    </a:lnTo>
                    <a:cubicBezTo>
                      <a:pt x="20653" y="21350"/>
                      <a:pt x="21600" y="20788"/>
                      <a:pt x="21600" y="19933"/>
                    </a:cubicBezTo>
                    <a:lnTo>
                      <a:pt x="21600" y="10550"/>
                    </a:lnTo>
                    <a:lnTo>
                      <a:pt x="21600" y="1167"/>
                    </a:lnTo>
                    <a:cubicBezTo>
                      <a:pt x="21600" y="312"/>
                      <a:pt x="20653" y="-250"/>
                      <a:pt x="19824" y="111"/>
                    </a:cubicBezTo>
                    <a:close/>
                  </a:path>
                </a:pathLst>
              </a:custGeom>
              <a:gradFill>
                <a:gsLst>
                  <a:gs pos="0">
                    <a:schemeClr val="accent5">
                      <a:lumMod val="20000"/>
                      <a:lumOff val="80000"/>
                    </a:schemeClr>
                  </a:gs>
                  <a:gs pos="100000">
                    <a:schemeClr val="accent5">
                      <a:lumMod val="60000"/>
                      <a:lumOff val="40000"/>
                    </a:schemeClr>
                  </a:gs>
                </a:gsLst>
                <a:lin ang="0" scaled="0"/>
              </a:gra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9" name="Shape">
                <a:extLst>
                  <a:ext uri="{FF2B5EF4-FFF2-40B4-BE49-F238E27FC236}">
                    <a16:creationId xmlns:a16="http://schemas.microsoft.com/office/drawing/2014/main" id="{22AB0D55-114C-489B-9C94-028F9C162F81}"/>
                  </a:ext>
                </a:extLst>
              </p:cNvPr>
              <p:cNvSpPr/>
              <p:nvPr/>
            </p:nvSpPr>
            <p:spPr>
              <a:xfrm>
                <a:off x="1481021" y="1758124"/>
                <a:ext cx="3585671" cy="2626167"/>
              </a:xfrm>
              <a:prstGeom prst="roundRect">
                <a:avLst>
                  <a:gd name="adj" fmla="val 6404"/>
                </a:avLst>
              </a:prstGeom>
              <a:noFill/>
              <a:ln w="12700">
                <a:noFill/>
                <a:miter lim="400000"/>
              </a:ln>
            </p:spPr>
            <p:txBody>
              <a:bodyPr lIns="38100" tIns="38100" rIns="38100" bIns="38100" anchor="ctr"/>
              <a:lstStyle/>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SDK</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Design System</a:t>
                </a:r>
              </a:p>
              <a:p>
                <a:pPr marL="180975" indent="-180975" algn="l">
                  <a:spcAft>
                    <a:spcPts val="1200"/>
                  </a:spcAft>
                  <a:buFont typeface="Arial" panose="020B0604020202020204" pitchFamily="34" charset="0"/>
                  <a:buChar char="•"/>
                </a:pPr>
                <a:r>
                  <a:rPr lang="pt-BR" sz="2400" dirty="0" err="1">
                    <a:solidFill>
                      <a:schemeClr val="bg1"/>
                    </a:solidFill>
                    <a:latin typeface="Quicksand" pitchFamily="2" charset="0"/>
                  </a:rPr>
                  <a:t>Wrapper</a:t>
                </a:r>
                <a:r>
                  <a:rPr lang="pt-BR" sz="2400" dirty="0">
                    <a:solidFill>
                      <a:schemeClr val="bg1"/>
                    </a:solidFill>
                    <a:latin typeface="Quicksand" pitchFamily="2" charset="0"/>
                  </a:rPr>
                  <a:t> Módulos</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Communication </a:t>
                </a:r>
                <a:r>
                  <a:rPr lang="pt-BR" sz="2400" dirty="0" err="1">
                    <a:solidFill>
                      <a:schemeClr val="bg1"/>
                    </a:solidFill>
                    <a:latin typeface="Quicksand" pitchFamily="2" charset="0"/>
                  </a:rPr>
                  <a:t>channel</a:t>
                </a:r>
                <a:endParaRPr lang="pt-BR" sz="2400" dirty="0">
                  <a:solidFill>
                    <a:schemeClr val="bg1"/>
                  </a:solidFill>
                  <a:latin typeface="Quicksand" pitchFamily="2" charset="0"/>
                </a:endParaRPr>
              </a:p>
              <a:p>
                <a:pPr marL="180975" indent="-180975">
                  <a:spcAft>
                    <a:spcPts val="1200"/>
                  </a:spcAft>
                  <a:buFont typeface="Arial" panose="020B0604020202020204" pitchFamily="34" charset="0"/>
                  <a:buChar char="•"/>
                </a:pPr>
                <a:r>
                  <a:rPr lang="pt-BR" sz="2400" dirty="0">
                    <a:solidFill>
                      <a:schemeClr val="bg1"/>
                    </a:solidFill>
                    <a:latin typeface="Quicksand" pitchFamily="2" charset="0"/>
                  </a:rPr>
                  <a:t>CI/CD do Super App</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Central de Notificações</a:t>
                </a:r>
              </a:p>
            </p:txBody>
          </p:sp>
          <p:sp>
            <p:nvSpPr>
              <p:cNvPr id="15" name="Circle">
                <a:extLst>
                  <a:ext uri="{FF2B5EF4-FFF2-40B4-BE49-F238E27FC236}">
                    <a16:creationId xmlns:a16="http://schemas.microsoft.com/office/drawing/2014/main" id="{F926C663-A95B-4481-B333-F0D6EF295D83}"/>
                  </a:ext>
                </a:extLst>
              </p:cNvPr>
              <p:cNvSpPr/>
              <p:nvPr/>
            </p:nvSpPr>
            <p:spPr>
              <a:xfrm>
                <a:off x="5067795" y="2697922"/>
                <a:ext cx="2083674" cy="2083674"/>
              </a:xfrm>
              <a:prstGeom prst="ellipse">
                <a:avLst/>
              </a:prstGeom>
              <a:solidFill>
                <a:schemeClr val="bg1"/>
              </a:soli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16" name="Circle">
                <a:extLst>
                  <a:ext uri="{FF2B5EF4-FFF2-40B4-BE49-F238E27FC236}">
                    <a16:creationId xmlns:a16="http://schemas.microsoft.com/office/drawing/2014/main" id="{466D71A8-609F-45C4-9BFA-7C6F1352C509}"/>
                  </a:ext>
                </a:extLst>
              </p:cNvPr>
              <p:cNvSpPr/>
              <p:nvPr/>
            </p:nvSpPr>
            <p:spPr>
              <a:xfrm>
                <a:off x="5223583" y="2853710"/>
                <a:ext cx="1772096" cy="1772097"/>
              </a:xfrm>
              <a:prstGeom prst="ellipse">
                <a:avLst/>
              </a:prstGeom>
              <a:gradFill>
                <a:gsLst>
                  <a:gs pos="0">
                    <a:srgbClr val="00B050"/>
                  </a:gs>
                  <a:gs pos="100000">
                    <a:srgbClr val="00AA13"/>
                  </a:gs>
                </a:gsLst>
                <a:lin ang="5400000" scaled="0"/>
              </a:gradFill>
              <a:ln w="12700">
                <a:miter lim="400000"/>
              </a:ln>
            </p:spPr>
            <p:txBody>
              <a:bodyPr lIns="38100" tIns="38100" rIns="38100" bIns="38100" anchor="ctr"/>
              <a:lstStyle/>
              <a:p>
                <a:pPr algn="ctr">
                  <a:defRPr sz="3000">
                    <a:solidFill>
                      <a:srgbClr val="FFFFFF"/>
                    </a:solidFill>
                  </a:defRPr>
                </a:pPr>
                <a:endParaRPr lang="pt-BR" sz="2000" b="1" dirty="0">
                  <a:solidFill>
                    <a:schemeClr val="bg2">
                      <a:lumMod val="25000"/>
                    </a:schemeClr>
                  </a:solidFill>
                </a:endParaRPr>
              </a:p>
            </p:txBody>
          </p:sp>
          <p:sp>
            <p:nvSpPr>
              <p:cNvPr id="21" name="TextBox 19">
                <a:extLst>
                  <a:ext uri="{FF2B5EF4-FFF2-40B4-BE49-F238E27FC236}">
                    <a16:creationId xmlns:a16="http://schemas.microsoft.com/office/drawing/2014/main" id="{037868E3-43C8-4F02-982D-907199E1A88F}"/>
                  </a:ext>
                </a:extLst>
              </p:cNvPr>
              <p:cNvSpPr txBox="1"/>
              <p:nvPr/>
            </p:nvSpPr>
            <p:spPr>
              <a:xfrm rot="16200000">
                <a:off x="-524169" y="3501853"/>
                <a:ext cx="3419146" cy="449243"/>
              </a:xfrm>
              <a:prstGeom prst="rect">
                <a:avLst/>
              </a:prstGeom>
              <a:noFill/>
            </p:spPr>
            <p:txBody>
              <a:bodyPr wrap="none" rtlCol="0">
                <a:spAutoFit/>
              </a:bodyPr>
              <a:lstStyle/>
              <a:p>
                <a:pPr algn="ctr"/>
                <a:r>
                  <a:rPr lang="pt-BR" sz="2800" b="1" dirty="0">
                    <a:solidFill>
                      <a:srgbClr val="525252"/>
                    </a:solidFill>
                    <a:latin typeface="Quicksand" pitchFamily="2" charset="0"/>
                  </a:rPr>
                  <a:t>Elementos estruturais</a:t>
                </a:r>
              </a:p>
            </p:txBody>
          </p:sp>
          <p:sp>
            <p:nvSpPr>
              <p:cNvPr id="22" name="TextBox 20">
                <a:extLst>
                  <a:ext uri="{FF2B5EF4-FFF2-40B4-BE49-F238E27FC236}">
                    <a16:creationId xmlns:a16="http://schemas.microsoft.com/office/drawing/2014/main" id="{869483E6-0AC3-4587-A511-5EA624680E86}"/>
                  </a:ext>
                </a:extLst>
              </p:cNvPr>
              <p:cNvSpPr txBox="1"/>
              <p:nvPr/>
            </p:nvSpPr>
            <p:spPr>
              <a:xfrm rot="5400000">
                <a:off x="10155399" y="3501957"/>
                <a:ext cx="1727603" cy="449243"/>
              </a:xfrm>
              <a:prstGeom prst="rect">
                <a:avLst/>
              </a:prstGeom>
              <a:noFill/>
            </p:spPr>
            <p:txBody>
              <a:bodyPr wrap="none" rtlCol="0">
                <a:spAutoFit/>
              </a:bodyPr>
              <a:lstStyle/>
              <a:p>
                <a:pPr algn="ctr"/>
                <a:r>
                  <a:rPr lang="pt-BR" sz="2800" b="1">
                    <a:solidFill>
                      <a:srgbClr val="525252"/>
                    </a:solidFill>
                    <a:latin typeface="Quicksand" pitchFamily="2" charset="0"/>
                  </a:rPr>
                  <a:t>Drivers VR</a:t>
                </a:r>
              </a:p>
            </p:txBody>
          </p:sp>
          <p:sp>
            <p:nvSpPr>
              <p:cNvPr id="25" name="Shape">
                <a:extLst>
                  <a:ext uri="{FF2B5EF4-FFF2-40B4-BE49-F238E27FC236}">
                    <a16:creationId xmlns:a16="http://schemas.microsoft.com/office/drawing/2014/main" id="{409286C1-8A59-4CA8-AB25-61E65AD77223}"/>
                  </a:ext>
                </a:extLst>
              </p:cNvPr>
              <p:cNvSpPr/>
              <p:nvPr/>
            </p:nvSpPr>
            <p:spPr>
              <a:xfrm>
                <a:off x="8339060" y="2218831"/>
                <a:ext cx="2336871" cy="1275783"/>
              </a:xfrm>
              <a:prstGeom prst="roundRect">
                <a:avLst>
                  <a:gd name="adj" fmla="val 6404"/>
                </a:avLst>
              </a:prstGeom>
              <a:noFill/>
              <a:ln w="12700">
                <a:miter lim="400000"/>
              </a:ln>
            </p:spPr>
            <p:txBody>
              <a:bodyPr lIns="38100" tIns="38100" rIns="38100" bIns="38100" anchor="ctr"/>
              <a:lstStyle/>
              <a:p>
                <a:pPr marL="342900" indent="-342900">
                  <a:buFont typeface="Arial" panose="020B0604020202020204" pitchFamily="34" charset="0"/>
                  <a:buChar char="•"/>
                </a:pPr>
                <a:r>
                  <a:rPr lang="pt-BR" sz="1400">
                    <a:solidFill>
                      <a:srgbClr val="525252"/>
                    </a:solidFill>
                    <a:latin typeface="Quicksand Light" pitchFamily="2" charset="0"/>
                  </a:rPr>
                  <a:t>Relacionamento e conexão com trabalhadores</a:t>
                </a:r>
              </a:p>
              <a:p>
                <a:pPr marL="342900" indent="-342900">
                  <a:buFont typeface="Arial" panose="020B0604020202020204" pitchFamily="34" charset="0"/>
                  <a:buChar char="•"/>
                </a:pPr>
                <a:r>
                  <a:rPr lang="pt-BR" sz="1400">
                    <a:solidFill>
                      <a:srgbClr val="525252"/>
                    </a:solidFill>
                    <a:latin typeface="Quicksand Light" pitchFamily="2" charset="0"/>
                  </a:rPr>
                  <a:t>Simplicidade, facilidade e agilidade</a:t>
                </a:r>
              </a:p>
              <a:p>
                <a:pPr marL="342900" indent="-342900">
                  <a:buFont typeface="Arial" panose="020B0604020202020204" pitchFamily="34" charset="0"/>
                  <a:buChar char="•"/>
                </a:pPr>
                <a:r>
                  <a:rPr lang="pt-BR" sz="1400">
                    <a:solidFill>
                      <a:srgbClr val="525252"/>
                    </a:solidFill>
                    <a:latin typeface="Quicksand Light" pitchFamily="2" charset="0"/>
                  </a:rPr>
                  <a:t>Time to market</a:t>
                </a:r>
              </a:p>
              <a:p>
                <a:pPr marL="342900" indent="-342900">
                  <a:buFont typeface="Arial" panose="020B0604020202020204" pitchFamily="34" charset="0"/>
                  <a:buChar char="•"/>
                </a:pPr>
                <a:r>
                  <a:rPr lang="pt-BR" sz="1400">
                    <a:solidFill>
                      <a:srgbClr val="525252"/>
                    </a:solidFill>
                    <a:latin typeface="Quicksand Light" pitchFamily="2" charset="0"/>
                  </a:rPr>
                  <a:t>Distribuição de produtos e serviços (B2B2C)</a:t>
                </a:r>
              </a:p>
            </p:txBody>
          </p:sp>
          <p:sp>
            <p:nvSpPr>
              <p:cNvPr id="26" name="Shape">
                <a:extLst>
                  <a:ext uri="{FF2B5EF4-FFF2-40B4-BE49-F238E27FC236}">
                    <a16:creationId xmlns:a16="http://schemas.microsoft.com/office/drawing/2014/main" id="{6FC0D629-7280-45A1-AAAD-99327732ED6F}"/>
                  </a:ext>
                </a:extLst>
              </p:cNvPr>
              <p:cNvSpPr/>
              <p:nvPr/>
            </p:nvSpPr>
            <p:spPr>
              <a:xfrm>
                <a:off x="8339060" y="3648023"/>
                <a:ext cx="2336871" cy="1628389"/>
              </a:xfrm>
              <a:prstGeom prst="roundRect">
                <a:avLst>
                  <a:gd name="adj" fmla="val 6404"/>
                </a:avLst>
              </a:prstGeom>
              <a:noFill/>
              <a:ln w="12700">
                <a:miter lim="400000"/>
              </a:ln>
            </p:spPr>
            <p:txBody>
              <a:bodyPr lIns="38100" tIns="38100" rIns="38100" bIns="38100" anchor="ctr"/>
              <a:lstStyle/>
              <a:p>
                <a:pPr marL="342900" indent="-342900">
                  <a:buFont typeface="Arial" panose="020B0604020202020204" pitchFamily="34" charset="0"/>
                  <a:buChar char="•"/>
                </a:pPr>
                <a:r>
                  <a:rPr lang="pt-BR" sz="1400">
                    <a:solidFill>
                      <a:srgbClr val="525252"/>
                    </a:solidFill>
                    <a:latin typeface="Quicksand Light" pitchFamily="2" charset="0"/>
                  </a:rPr>
                  <a:t>Whitelabel</a:t>
                </a:r>
              </a:p>
              <a:p>
                <a:pPr marL="342900" indent="-342900">
                  <a:buFont typeface="Arial" panose="020B0604020202020204" pitchFamily="34" charset="0"/>
                  <a:buChar char="•"/>
                </a:pPr>
                <a:r>
                  <a:rPr lang="pt-BR" sz="1400">
                    <a:solidFill>
                      <a:srgbClr val="525252"/>
                    </a:solidFill>
                    <a:latin typeface="Quicksand Light" pitchFamily="2" charset="0"/>
                  </a:rPr>
                  <a:t>Modularização</a:t>
                </a:r>
              </a:p>
              <a:p>
                <a:pPr marL="342900" indent="-342900">
                  <a:buFont typeface="Arial" panose="020B0604020202020204" pitchFamily="34" charset="0"/>
                  <a:buChar char="•"/>
                </a:pPr>
                <a:r>
                  <a:rPr lang="pt-BR" sz="1400">
                    <a:solidFill>
                      <a:srgbClr val="525252"/>
                    </a:solidFill>
                    <a:latin typeface="Quicksand Light" pitchFamily="2" charset="0"/>
                  </a:rPr>
                  <a:t>CI/CD</a:t>
                </a:r>
              </a:p>
              <a:p>
                <a:pPr marL="342900" indent="-342900">
                  <a:buFont typeface="Arial" panose="020B0604020202020204" pitchFamily="34" charset="0"/>
                  <a:buChar char="•"/>
                </a:pPr>
                <a:r>
                  <a:rPr lang="pt-BR" sz="1400">
                    <a:solidFill>
                      <a:srgbClr val="525252"/>
                    </a:solidFill>
                    <a:latin typeface="Quicksand Light" pitchFamily="2" charset="0"/>
                  </a:rPr>
                  <a:t>Segurança</a:t>
                </a:r>
              </a:p>
              <a:p>
                <a:pPr marL="342900" indent="-342900">
                  <a:buFont typeface="Arial" panose="020B0604020202020204" pitchFamily="34" charset="0"/>
                  <a:buChar char="•"/>
                </a:pPr>
                <a:r>
                  <a:rPr lang="pt-BR" sz="1400">
                    <a:solidFill>
                      <a:srgbClr val="525252"/>
                    </a:solidFill>
                    <a:latin typeface="Quicksand Light" pitchFamily="2" charset="0"/>
                  </a:rPr>
                  <a:t>Segregação</a:t>
                </a:r>
              </a:p>
              <a:p>
                <a:pPr marL="342900" indent="-342900">
                  <a:buFont typeface="Arial" panose="020B0604020202020204" pitchFamily="34" charset="0"/>
                  <a:buChar char="•"/>
                </a:pPr>
                <a:r>
                  <a:rPr lang="pt-BR" sz="1400">
                    <a:solidFill>
                      <a:srgbClr val="525252"/>
                    </a:solidFill>
                    <a:latin typeface="Quicksand Light" pitchFamily="2" charset="0"/>
                  </a:rPr>
                  <a:t>Distribuição ampla</a:t>
                </a:r>
              </a:p>
              <a:p>
                <a:pPr marL="342900" indent="-342900">
                  <a:buFont typeface="Arial" panose="020B0604020202020204" pitchFamily="34" charset="0"/>
                  <a:buChar char="•"/>
                </a:pPr>
                <a:r>
                  <a:rPr lang="pt-BR" sz="1400">
                    <a:solidFill>
                      <a:srgbClr val="525252"/>
                    </a:solidFill>
                    <a:latin typeface="Quicksand Light" pitchFamily="2" charset="0"/>
                  </a:rPr>
                  <a:t>Push</a:t>
                </a:r>
              </a:p>
              <a:p>
                <a:pPr marL="342900" indent="-342900">
                  <a:buFont typeface="Arial" panose="020B0604020202020204" pitchFamily="34" charset="0"/>
                  <a:buChar char="•"/>
                </a:pPr>
                <a:r>
                  <a:rPr lang="pt-BR" sz="1400">
                    <a:solidFill>
                      <a:srgbClr val="525252"/>
                    </a:solidFill>
                    <a:latin typeface="Quicksand Light" pitchFamily="2" charset="0"/>
                  </a:rPr>
                  <a:t>Integração</a:t>
                </a:r>
              </a:p>
            </p:txBody>
          </p:sp>
          <p:sp>
            <p:nvSpPr>
              <p:cNvPr id="40" name="Shape">
                <a:extLst>
                  <a:ext uri="{FF2B5EF4-FFF2-40B4-BE49-F238E27FC236}">
                    <a16:creationId xmlns:a16="http://schemas.microsoft.com/office/drawing/2014/main" id="{0F2EE12A-74FC-4EB0-BBE2-6D03B99F288B}"/>
                  </a:ext>
                </a:extLst>
              </p:cNvPr>
              <p:cNvSpPr/>
              <p:nvPr/>
            </p:nvSpPr>
            <p:spPr>
              <a:xfrm>
                <a:off x="7278102" y="2804691"/>
                <a:ext cx="1017647" cy="533034"/>
              </a:xfrm>
              <a:prstGeom prst="roundRect">
                <a:avLst>
                  <a:gd name="adj" fmla="val 6404"/>
                </a:avLst>
              </a:prstGeom>
              <a:noFill/>
              <a:ln w="12700">
                <a:miter lim="400000"/>
              </a:ln>
            </p:spPr>
            <p:txBody>
              <a:bodyPr lIns="38100" tIns="38100" rIns="38100" bIns="38100" anchor="ctr"/>
              <a:lstStyle/>
              <a:p>
                <a:pPr algn="r"/>
                <a:r>
                  <a:rPr lang="pt-BR">
                    <a:solidFill>
                      <a:srgbClr val="525252"/>
                    </a:solidFill>
                    <a:latin typeface="Quicksand" pitchFamily="2" charset="0"/>
                  </a:rPr>
                  <a:t>Business</a:t>
                </a:r>
              </a:p>
            </p:txBody>
          </p:sp>
          <p:sp>
            <p:nvSpPr>
              <p:cNvPr id="41" name="Shape">
                <a:extLst>
                  <a:ext uri="{FF2B5EF4-FFF2-40B4-BE49-F238E27FC236}">
                    <a16:creationId xmlns:a16="http://schemas.microsoft.com/office/drawing/2014/main" id="{52D8D031-2428-4E90-A0D2-CF14C42D50D3}"/>
                  </a:ext>
                </a:extLst>
              </p:cNvPr>
              <p:cNvSpPr/>
              <p:nvPr/>
            </p:nvSpPr>
            <p:spPr>
              <a:xfrm>
                <a:off x="7278102" y="3921840"/>
                <a:ext cx="1017647" cy="533034"/>
              </a:xfrm>
              <a:prstGeom prst="roundRect">
                <a:avLst>
                  <a:gd name="adj" fmla="val 6404"/>
                </a:avLst>
              </a:prstGeom>
              <a:noFill/>
              <a:ln w="12700">
                <a:miter lim="400000"/>
              </a:ln>
            </p:spPr>
            <p:txBody>
              <a:bodyPr lIns="38100" tIns="38100" rIns="38100" bIns="38100" anchor="ctr"/>
              <a:lstStyle/>
              <a:p>
                <a:pPr algn="r"/>
                <a:r>
                  <a:rPr lang="pt-BR">
                    <a:solidFill>
                      <a:srgbClr val="525252"/>
                    </a:solidFill>
                    <a:latin typeface="Quicksand" pitchFamily="2" charset="0"/>
                  </a:rPr>
                  <a:t>Tech</a:t>
                </a:r>
              </a:p>
            </p:txBody>
          </p:sp>
        </p:grpSp>
        <p:pic>
          <p:nvPicPr>
            <p:cNvPr id="36" name="Imagem 35">
              <a:extLst>
                <a:ext uri="{FF2B5EF4-FFF2-40B4-BE49-F238E27FC236}">
                  <a16:creationId xmlns:a16="http://schemas.microsoft.com/office/drawing/2014/main" id="{046A9284-4C80-4B5F-A0FE-0A286078AC0E}"/>
                </a:ext>
              </a:extLst>
            </p:cNvPr>
            <p:cNvPicPr>
              <a:picLocks noChangeAspect="1"/>
            </p:cNvPicPr>
            <p:nvPr/>
          </p:nvPicPr>
          <p:blipFill>
            <a:blip r:embed="rId2"/>
            <a:stretch>
              <a:fillRect/>
            </a:stretch>
          </p:blipFill>
          <p:spPr>
            <a:xfrm>
              <a:off x="5609245" y="3288182"/>
              <a:ext cx="973510" cy="953016"/>
            </a:xfrm>
            <a:prstGeom prst="rect">
              <a:avLst/>
            </a:prstGeom>
          </p:spPr>
        </p:pic>
      </p:grpSp>
      <p:cxnSp>
        <p:nvCxnSpPr>
          <p:cNvPr id="39" name="Conector reto 38">
            <a:extLst>
              <a:ext uri="{FF2B5EF4-FFF2-40B4-BE49-F238E27FC236}">
                <a16:creationId xmlns:a16="http://schemas.microsoft.com/office/drawing/2014/main" id="{AEE371F7-53DB-4480-8E0D-0F295E43815A}"/>
              </a:ext>
            </a:extLst>
          </p:cNvPr>
          <p:cNvCxnSpPr>
            <a:cxnSpLocks/>
          </p:cNvCxnSpPr>
          <p:nvPr/>
        </p:nvCxnSpPr>
        <p:spPr>
          <a:xfrm>
            <a:off x="7462270" y="3741379"/>
            <a:ext cx="3829844"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CaixaDeTexto 43">
            <a:extLst>
              <a:ext uri="{FF2B5EF4-FFF2-40B4-BE49-F238E27FC236}">
                <a16:creationId xmlns:a16="http://schemas.microsoft.com/office/drawing/2014/main" id="{6DA67921-F948-4A22-9D9D-7A71593401D8}"/>
              </a:ext>
            </a:extLst>
          </p:cNvPr>
          <p:cNvSpPr txBox="1"/>
          <p:nvPr/>
        </p:nvSpPr>
        <p:spPr>
          <a:xfrm>
            <a:off x="732212" y="4973850"/>
            <a:ext cx="3753682" cy="1046440"/>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pt-BR" sz="1400" dirty="0">
                <a:solidFill>
                  <a:schemeClr val="tx1">
                    <a:lumMod val="65000"/>
                    <a:lumOff val="35000"/>
                  </a:schemeClr>
                </a:solidFill>
                <a:latin typeface="Quicksand Light" pitchFamily="2" charset="0"/>
              </a:rPr>
              <a:t>APIs orientadas ao canal (BFF)</a:t>
            </a:r>
          </a:p>
          <a:p>
            <a:pPr marL="285750" indent="-285750">
              <a:spcAft>
                <a:spcPts val="1200"/>
              </a:spcAft>
              <a:buFont typeface="Arial" panose="020B0604020202020204" pitchFamily="34" charset="0"/>
              <a:buChar char="•"/>
            </a:pPr>
            <a:r>
              <a:rPr lang="pt-BR" sz="1400" dirty="0">
                <a:solidFill>
                  <a:schemeClr val="tx1">
                    <a:lumMod val="65000"/>
                    <a:lumOff val="35000"/>
                  </a:schemeClr>
                </a:solidFill>
                <a:latin typeface="Quicksand Light" pitchFamily="2" charset="0"/>
              </a:rPr>
              <a:t>Infraestrutura em cloud</a:t>
            </a:r>
          </a:p>
          <a:p>
            <a:pPr marL="285750" indent="-285750" algn="l">
              <a:spcAft>
                <a:spcPts val="1200"/>
              </a:spcAft>
              <a:buFont typeface="Arial" panose="020B0604020202020204" pitchFamily="34" charset="0"/>
              <a:buChar char="•"/>
            </a:pPr>
            <a:r>
              <a:rPr lang="pt-BR" sz="1400">
                <a:solidFill>
                  <a:schemeClr val="tx1">
                    <a:lumMod val="65000"/>
                    <a:lumOff val="35000"/>
                  </a:schemeClr>
                </a:solidFill>
                <a:latin typeface="Quicksand Light" pitchFamily="2" charset="0"/>
              </a:rPr>
              <a:t>Microsserviços</a:t>
            </a:r>
            <a:endParaRPr lang="pt-BR" sz="1400" dirty="0">
              <a:solidFill>
                <a:schemeClr val="tx1">
                  <a:lumMod val="65000"/>
                  <a:lumOff val="35000"/>
                </a:schemeClr>
              </a:solidFill>
              <a:latin typeface="Quicksand Light" pitchFamily="2" charset="0"/>
            </a:endParaRPr>
          </a:p>
        </p:txBody>
      </p:sp>
      <p:cxnSp>
        <p:nvCxnSpPr>
          <p:cNvPr id="45" name="Conector reto 44">
            <a:extLst>
              <a:ext uri="{FF2B5EF4-FFF2-40B4-BE49-F238E27FC236}">
                <a16:creationId xmlns:a16="http://schemas.microsoft.com/office/drawing/2014/main" id="{5114AF45-71A4-4744-AEAB-40117EDB756B}"/>
              </a:ext>
            </a:extLst>
          </p:cNvPr>
          <p:cNvCxnSpPr>
            <a:cxnSpLocks/>
          </p:cNvCxnSpPr>
          <p:nvPr/>
        </p:nvCxnSpPr>
        <p:spPr>
          <a:xfrm>
            <a:off x="789650" y="4795748"/>
            <a:ext cx="4250757"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64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AC8A6-CAC2-4815-946F-4D0593591AFA}"/>
              </a:ext>
            </a:extLst>
          </p:cNvPr>
          <p:cNvSpPr>
            <a:spLocks noGrp="1"/>
          </p:cNvSpPr>
          <p:nvPr>
            <p:ph type="title"/>
          </p:nvPr>
        </p:nvSpPr>
        <p:spPr/>
        <p:txBody>
          <a:bodyPr/>
          <a:lstStyle/>
          <a:p>
            <a:r>
              <a:rPr lang="pt-BR" dirty="0"/>
              <a:t>Elementos estruturais da arquitetura</a:t>
            </a:r>
            <a:endParaRPr lang="pt-BR"/>
          </a:p>
        </p:txBody>
      </p:sp>
      <p:sp>
        <p:nvSpPr>
          <p:cNvPr id="3" name="Subtítulo 2">
            <a:extLst>
              <a:ext uri="{FF2B5EF4-FFF2-40B4-BE49-F238E27FC236}">
                <a16:creationId xmlns:a16="http://schemas.microsoft.com/office/drawing/2014/main" id="{1B31E38C-1706-4B4E-B478-65E7EDAD21A8}"/>
              </a:ext>
            </a:extLst>
          </p:cNvPr>
          <p:cNvSpPr>
            <a:spLocks noGrp="1"/>
          </p:cNvSpPr>
          <p:nvPr>
            <p:ph type="subTitle" idx="1"/>
          </p:nvPr>
        </p:nvSpPr>
        <p:spPr/>
        <p:txBody>
          <a:bodyPr>
            <a:normAutofit fontScale="92500" lnSpcReduction="20000"/>
          </a:bodyPr>
          <a:lstStyle/>
          <a:p>
            <a:r>
              <a:rPr lang="pt-BR"/>
              <a:t>Estratégia de Integração</a:t>
            </a:r>
          </a:p>
        </p:txBody>
      </p:sp>
      <p:sp>
        <p:nvSpPr>
          <p:cNvPr id="4" name="Freeform: Shape 40">
            <a:extLst>
              <a:ext uri="{FF2B5EF4-FFF2-40B4-BE49-F238E27FC236}">
                <a16:creationId xmlns:a16="http://schemas.microsoft.com/office/drawing/2014/main" id="{D4162A88-2E6B-4ABA-97AB-6C3119802BF5}"/>
              </a:ext>
            </a:extLst>
          </p:cNvPr>
          <p:cNvSpPr/>
          <p:nvPr/>
        </p:nvSpPr>
        <p:spPr>
          <a:xfrm>
            <a:off x="6842299" y="3339741"/>
            <a:ext cx="2172482" cy="2734800"/>
          </a:xfrm>
          <a:custGeom>
            <a:avLst/>
            <a:gdLst>
              <a:gd name="connsiteX0" fmla="*/ 309196 w 2277180"/>
              <a:gd name="connsiteY0" fmla="*/ 812 h 2866598"/>
              <a:gd name="connsiteX1" fmla="*/ 507411 w 2277180"/>
              <a:gd name="connsiteY1" fmla="*/ 103787 h 2866598"/>
              <a:gd name="connsiteX2" fmla="*/ 531553 w 2277180"/>
              <a:gd name="connsiteY2" fmla="*/ 170645 h 2866598"/>
              <a:gd name="connsiteX3" fmla="*/ 532818 w 2277180"/>
              <a:gd name="connsiteY3" fmla="*/ 234931 h 2866598"/>
              <a:gd name="connsiteX4" fmla="*/ 525860 w 2277180"/>
              <a:gd name="connsiteY4" fmla="*/ 267412 h 2866598"/>
              <a:gd name="connsiteX5" fmla="*/ 550951 w 2277180"/>
              <a:gd name="connsiteY5" fmla="*/ 397879 h 2866598"/>
              <a:gd name="connsiteX6" fmla="*/ 847301 w 2277180"/>
              <a:gd name="connsiteY6" fmla="*/ 467308 h 2866598"/>
              <a:gd name="connsiteX7" fmla="*/ 939021 w 2277180"/>
              <a:gd name="connsiteY7" fmla="*/ 414390 h 2866598"/>
              <a:gd name="connsiteX8" fmla="*/ 1338792 w 2277180"/>
              <a:gd name="connsiteY8" fmla="*/ 414661 h 2866598"/>
              <a:gd name="connsiteX9" fmla="*/ 2077294 w 2277180"/>
              <a:gd name="connsiteY9" fmla="*/ 841520 h 2866598"/>
              <a:gd name="connsiteX10" fmla="*/ 2277180 w 2277180"/>
              <a:gd name="connsiteY10" fmla="*/ 1187853 h 2866598"/>
              <a:gd name="connsiteX11" fmla="*/ 2276864 w 2277180"/>
              <a:gd name="connsiteY11" fmla="*/ 2040895 h 2866598"/>
              <a:gd name="connsiteX12" fmla="*/ 2077294 w 2277180"/>
              <a:gd name="connsiteY12" fmla="*/ 2386957 h 2866598"/>
              <a:gd name="connsiteX13" fmla="*/ 1338159 w 2277180"/>
              <a:gd name="connsiteY13" fmla="*/ 2813139 h 2866598"/>
              <a:gd name="connsiteX14" fmla="*/ 938388 w 2277180"/>
              <a:gd name="connsiteY14" fmla="*/ 2812869 h 2866598"/>
              <a:gd name="connsiteX15" fmla="*/ 199886 w 2277180"/>
              <a:gd name="connsiteY15" fmla="*/ 2386009 h 2866598"/>
              <a:gd name="connsiteX16" fmla="*/ 0 w 2277180"/>
              <a:gd name="connsiteY16" fmla="*/ 2039677 h 2866598"/>
              <a:gd name="connsiteX17" fmla="*/ 94 w 2277180"/>
              <a:gd name="connsiteY17" fmla="*/ 1786622 h 2866598"/>
              <a:gd name="connsiteX18" fmla="*/ 2075 w 2277180"/>
              <a:gd name="connsiteY18" fmla="*/ 1776216 h 2866598"/>
              <a:gd name="connsiteX19" fmla="*/ 194206 w 2277180"/>
              <a:gd name="connsiteY19" fmla="*/ 1638324 h 2866598"/>
              <a:gd name="connsiteX20" fmla="*/ 319611 w 2277180"/>
              <a:gd name="connsiteY20" fmla="*/ 1681633 h 2866598"/>
              <a:gd name="connsiteX21" fmla="*/ 344053 w 2277180"/>
              <a:gd name="connsiteY21" fmla="*/ 1703993 h 2866598"/>
              <a:gd name="connsiteX22" fmla="*/ 400437 w 2277180"/>
              <a:gd name="connsiteY22" fmla="*/ 1734827 h 2866598"/>
              <a:gd name="connsiteX23" fmla="*/ 470431 w 2277180"/>
              <a:gd name="connsiteY23" fmla="*/ 1747184 h 2866598"/>
              <a:gd name="connsiteX24" fmla="*/ 669996 w 2277180"/>
              <a:gd name="connsiteY24" fmla="*/ 1481801 h 2866598"/>
              <a:gd name="connsiteX25" fmla="*/ 550285 w 2277180"/>
              <a:gd name="connsiteY25" fmla="*/ 1348345 h 2866598"/>
              <a:gd name="connsiteX26" fmla="*/ 400437 w 2277180"/>
              <a:gd name="connsiteY26" fmla="*/ 1344932 h 2866598"/>
              <a:gd name="connsiteX27" fmla="*/ 343081 w 2277180"/>
              <a:gd name="connsiteY27" fmla="*/ 1376355 h 2866598"/>
              <a:gd name="connsiteX28" fmla="*/ 320167 w 2277180"/>
              <a:gd name="connsiteY28" fmla="*/ 1397067 h 2866598"/>
              <a:gd name="connsiteX29" fmla="*/ 194484 w 2277180"/>
              <a:gd name="connsiteY29" fmla="*/ 1441082 h 2866598"/>
              <a:gd name="connsiteX30" fmla="*/ 1806 w 2277180"/>
              <a:gd name="connsiteY30" fmla="*/ 1302346 h 2866598"/>
              <a:gd name="connsiteX31" fmla="*/ 277 w 2277180"/>
              <a:gd name="connsiteY31" fmla="*/ 1294597 h 2866598"/>
              <a:gd name="connsiteX32" fmla="*/ 317 w 2277180"/>
              <a:gd name="connsiteY32" fmla="*/ 1186635 h 2866598"/>
              <a:gd name="connsiteX33" fmla="*/ 200519 w 2277180"/>
              <a:gd name="connsiteY33" fmla="*/ 840302 h 2866598"/>
              <a:gd name="connsiteX34" fmla="*/ 292238 w 2277180"/>
              <a:gd name="connsiteY34" fmla="*/ 787520 h 2866598"/>
              <a:gd name="connsiteX35" fmla="*/ 380057 w 2277180"/>
              <a:gd name="connsiteY35" fmla="*/ 495594 h 2866598"/>
              <a:gd name="connsiteX36" fmla="*/ 279166 w 2277180"/>
              <a:gd name="connsiteY36" fmla="*/ 408706 h 2866598"/>
              <a:gd name="connsiteX37" fmla="*/ 249857 w 2277180"/>
              <a:gd name="connsiteY37" fmla="*/ 399097 h 2866598"/>
              <a:gd name="connsiteX38" fmla="*/ 193877 w 2277180"/>
              <a:gd name="connsiteY38" fmla="*/ 365398 h 2866598"/>
              <a:gd name="connsiteX39" fmla="*/ 121872 w 2277180"/>
              <a:gd name="connsiteY39" fmla="*/ 233983 h 2866598"/>
              <a:gd name="connsiteX40" fmla="*/ 177641 w 2277180"/>
              <a:gd name="connsiteY40" fmla="*/ 63591 h 2866598"/>
              <a:gd name="connsiteX41" fmla="*/ 309196 w 2277180"/>
              <a:gd name="connsiteY41" fmla="*/ 812 h 286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77180" h="2866598">
                <a:moveTo>
                  <a:pt x="309196" y="812"/>
                </a:moveTo>
                <a:cubicBezTo>
                  <a:pt x="387193" y="-6113"/>
                  <a:pt x="465834" y="31550"/>
                  <a:pt x="507411" y="103787"/>
                </a:cubicBezTo>
                <a:cubicBezTo>
                  <a:pt x="519429" y="125035"/>
                  <a:pt x="527441" y="147637"/>
                  <a:pt x="531553" y="170645"/>
                </a:cubicBezTo>
                <a:cubicBezTo>
                  <a:pt x="535348" y="192164"/>
                  <a:pt x="535665" y="213818"/>
                  <a:pt x="532818" y="234931"/>
                </a:cubicBezTo>
                <a:cubicBezTo>
                  <a:pt x="531237" y="246028"/>
                  <a:pt x="529023" y="256856"/>
                  <a:pt x="525860" y="267412"/>
                </a:cubicBezTo>
                <a:cubicBezTo>
                  <a:pt x="519745" y="310991"/>
                  <a:pt x="527441" y="356736"/>
                  <a:pt x="550951" y="397879"/>
                </a:cubicBezTo>
                <a:cubicBezTo>
                  <a:pt x="609251" y="499654"/>
                  <a:pt x="745777" y="525774"/>
                  <a:pt x="847301" y="467308"/>
                </a:cubicBezTo>
                <a:lnTo>
                  <a:pt x="939021" y="414390"/>
                </a:lnTo>
                <a:cubicBezTo>
                  <a:pt x="1062790" y="343067"/>
                  <a:pt x="1215023" y="343067"/>
                  <a:pt x="1338792" y="414661"/>
                </a:cubicBezTo>
                <a:lnTo>
                  <a:pt x="2077294" y="841520"/>
                </a:lnTo>
                <a:cubicBezTo>
                  <a:pt x="2201063" y="912844"/>
                  <a:pt x="2277180" y="1044935"/>
                  <a:pt x="2277180" y="1187853"/>
                </a:cubicBezTo>
                <a:lnTo>
                  <a:pt x="2276864" y="2040895"/>
                </a:lnTo>
                <a:cubicBezTo>
                  <a:pt x="2276864" y="2183813"/>
                  <a:pt x="2200431" y="2315633"/>
                  <a:pt x="2077294" y="2386957"/>
                </a:cubicBezTo>
                <a:lnTo>
                  <a:pt x="1338159" y="2813139"/>
                </a:lnTo>
                <a:cubicBezTo>
                  <a:pt x="1214391" y="2884463"/>
                  <a:pt x="1062157" y="2884463"/>
                  <a:pt x="938388" y="2812869"/>
                </a:cubicBezTo>
                <a:lnTo>
                  <a:pt x="199886" y="2386009"/>
                </a:lnTo>
                <a:cubicBezTo>
                  <a:pt x="76117" y="2314686"/>
                  <a:pt x="0" y="2182595"/>
                  <a:pt x="0" y="2039677"/>
                </a:cubicBezTo>
                <a:lnTo>
                  <a:pt x="94" y="1786622"/>
                </a:lnTo>
                <a:lnTo>
                  <a:pt x="2075" y="1776216"/>
                </a:lnTo>
                <a:cubicBezTo>
                  <a:pt x="33153" y="1697152"/>
                  <a:pt x="106297" y="1638148"/>
                  <a:pt x="194206" y="1638324"/>
                </a:cubicBezTo>
                <a:cubicBezTo>
                  <a:pt x="241563" y="1638677"/>
                  <a:pt x="284892" y="1654918"/>
                  <a:pt x="319611" y="1681633"/>
                </a:cubicBezTo>
                <a:cubicBezTo>
                  <a:pt x="327249" y="1689635"/>
                  <a:pt x="335443" y="1697285"/>
                  <a:pt x="344053" y="1703993"/>
                </a:cubicBezTo>
                <a:cubicBezTo>
                  <a:pt x="360996" y="1717056"/>
                  <a:pt x="380022" y="1727530"/>
                  <a:pt x="400437" y="1734827"/>
                </a:cubicBezTo>
                <a:cubicBezTo>
                  <a:pt x="422380" y="1742829"/>
                  <a:pt x="445989" y="1747184"/>
                  <a:pt x="470431" y="1747184"/>
                </a:cubicBezTo>
                <a:cubicBezTo>
                  <a:pt x="603891" y="1747184"/>
                  <a:pt x="707909" y="1621142"/>
                  <a:pt x="669996" y="1481801"/>
                </a:cubicBezTo>
                <a:cubicBezTo>
                  <a:pt x="653748" y="1421664"/>
                  <a:pt x="607918" y="1371647"/>
                  <a:pt x="550285" y="1348345"/>
                </a:cubicBezTo>
                <a:cubicBezTo>
                  <a:pt x="496540" y="1326809"/>
                  <a:pt x="445017" y="1328927"/>
                  <a:pt x="400437" y="1344932"/>
                </a:cubicBezTo>
                <a:cubicBezTo>
                  <a:pt x="379745" y="1352582"/>
                  <a:pt x="360302" y="1363056"/>
                  <a:pt x="343081" y="1376355"/>
                </a:cubicBezTo>
                <a:cubicBezTo>
                  <a:pt x="335165" y="1382827"/>
                  <a:pt x="327527" y="1389771"/>
                  <a:pt x="320167" y="1397067"/>
                </a:cubicBezTo>
                <a:cubicBezTo>
                  <a:pt x="285448" y="1424135"/>
                  <a:pt x="241841" y="1440729"/>
                  <a:pt x="194484" y="1441082"/>
                </a:cubicBezTo>
                <a:cubicBezTo>
                  <a:pt x="108033" y="1441788"/>
                  <a:pt x="33613" y="1381261"/>
                  <a:pt x="1806" y="1302346"/>
                </a:cubicBezTo>
                <a:lnTo>
                  <a:pt x="277" y="1294597"/>
                </a:lnTo>
                <a:lnTo>
                  <a:pt x="317" y="1186635"/>
                </a:lnTo>
                <a:cubicBezTo>
                  <a:pt x="633" y="1043717"/>
                  <a:pt x="76750" y="911626"/>
                  <a:pt x="200519" y="840302"/>
                </a:cubicBezTo>
                <a:lnTo>
                  <a:pt x="292238" y="787520"/>
                </a:lnTo>
                <a:cubicBezTo>
                  <a:pt x="391865" y="730136"/>
                  <a:pt x="438357" y="594933"/>
                  <a:pt x="380057" y="495594"/>
                </a:cubicBezTo>
                <a:cubicBezTo>
                  <a:pt x="356231" y="454857"/>
                  <a:pt x="319860" y="425217"/>
                  <a:pt x="279166" y="408706"/>
                </a:cubicBezTo>
                <a:cubicBezTo>
                  <a:pt x="269256" y="406135"/>
                  <a:pt x="259451" y="402886"/>
                  <a:pt x="249857" y="399097"/>
                </a:cubicBezTo>
                <a:cubicBezTo>
                  <a:pt x="229510" y="391112"/>
                  <a:pt x="210745" y="379743"/>
                  <a:pt x="193877" y="365398"/>
                </a:cubicBezTo>
                <a:cubicBezTo>
                  <a:pt x="157611" y="334811"/>
                  <a:pt x="130200" y="291502"/>
                  <a:pt x="121872" y="233983"/>
                </a:cubicBezTo>
                <a:cubicBezTo>
                  <a:pt x="113332" y="172539"/>
                  <a:pt x="133679" y="107847"/>
                  <a:pt x="177641" y="63591"/>
                </a:cubicBezTo>
                <a:cubicBezTo>
                  <a:pt x="215831" y="25172"/>
                  <a:pt x="262398" y="4966"/>
                  <a:pt x="309196" y="812"/>
                </a:cubicBezTo>
                <a:close/>
              </a:path>
            </a:pathLst>
          </a:custGeom>
          <a:solidFill>
            <a:srgbClr val="2DBAA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lt1"/>
              </a:solidFill>
              <a:latin typeface="Quicksand" pitchFamily="2" charset="0"/>
            </a:endParaRPr>
          </a:p>
        </p:txBody>
      </p:sp>
      <p:sp>
        <p:nvSpPr>
          <p:cNvPr id="5" name="Freeform: Shape 41">
            <a:extLst>
              <a:ext uri="{FF2B5EF4-FFF2-40B4-BE49-F238E27FC236}">
                <a16:creationId xmlns:a16="http://schemas.microsoft.com/office/drawing/2014/main" id="{B892CF05-BA42-4E29-9A63-531B184CD475}"/>
              </a:ext>
            </a:extLst>
          </p:cNvPr>
          <p:cNvSpPr/>
          <p:nvPr/>
        </p:nvSpPr>
        <p:spPr>
          <a:xfrm>
            <a:off x="4655851" y="3613089"/>
            <a:ext cx="2833164" cy="2391128"/>
          </a:xfrm>
          <a:custGeom>
            <a:avLst/>
            <a:gdLst>
              <a:gd name="connsiteX0" fmla="*/ 1138421 w 2969702"/>
              <a:gd name="connsiteY0" fmla="*/ 0 h 2506363"/>
              <a:gd name="connsiteX1" fmla="*/ 1338490 w 2969702"/>
              <a:gd name="connsiteY1" fmla="*/ 53488 h 2506363"/>
              <a:gd name="connsiteX2" fmla="*/ 2077312 w 2969702"/>
              <a:gd name="connsiteY2" fmla="*/ 479983 h 2506363"/>
              <a:gd name="connsiteX3" fmla="*/ 2277155 w 2969702"/>
              <a:gd name="connsiteY3" fmla="*/ 826334 h 2506363"/>
              <a:gd name="connsiteX4" fmla="*/ 2277155 w 2969702"/>
              <a:gd name="connsiteY4" fmla="*/ 932369 h 2506363"/>
              <a:gd name="connsiteX5" fmla="*/ 2486303 w 2969702"/>
              <a:gd name="connsiteY5" fmla="*/ 1154561 h 2506363"/>
              <a:gd name="connsiteX6" fmla="*/ 2611986 w 2969702"/>
              <a:gd name="connsiteY6" fmla="*/ 1110546 h 2506363"/>
              <a:gd name="connsiteX7" fmla="*/ 2634900 w 2969702"/>
              <a:gd name="connsiteY7" fmla="*/ 1089834 h 2506363"/>
              <a:gd name="connsiteX8" fmla="*/ 2692256 w 2969702"/>
              <a:gd name="connsiteY8" fmla="*/ 1058411 h 2506363"/>
              <a:gd name="connsiteX9" fmla="*/ 2842104 w 2969702"/>
              <a:gd name="connsiteY9" fmla="*/ 1061824 h 2506363"/>
              <a:gd name="connsiteX10" fmla="*/ 2961815 w 2969702"/>
              <a:gd name="connsiteY10" fmla="*/ 1195280 h 2506363"/>
              <a:gd name="connsiteX11" fmla="*/ 2762250 w 2969702"/>
              <a:gd name="connsiteY11" fmla="*/ 1460663 h 2506363"/>
              <a:gd name="connsiteX12" fmla="*/ 2692256 w 2969702"/>
              <a:gd name="connsiteY12" fmla="*/ 1448306 h 2506363"/>
              <a:gd name="connsiteX13" fmla="*/ 2635872 w 2969702"/>
              <a:gd name="connsiteY13" fmla="*/ 1417472 h 2506363"/>
              <a:gd name="connsiteX14" fmla="*/ 2611430 w 2969702"/>
              <a:gd name="connsiteY14" fmla="*/ 1395112 h 2506363"/>
              <a:gd name="connsiteX15" fmla="*/ 2486025 w 2969702"/>
              <a:gd name="connsiteY15" fmla="*/ 1351803 h 2506363"/>
              <a:gd name="connsiteX16" fmla="*/ 2277849 w 2969702"/>
              <a:gd name="connsiteY16" fmla="*/ 1573995 h 2506363"/>
              <a:gd name="connsiteX17" fmla="*/ 2277849 w 2969702"/>
              <a:gd name="connsiteY17" fmla="*/ 1680030 h 2506363"/>
              <a:gd name="connsiteX18" fmla="*/ 2077868 w 2969702"/>
              <a:gd name="connsiteY18" fmla="*/ 2026381 h 2506363"/>
              <a:gd name="connsiteX19" fmla="*/ 1339184 w 2969702"/>
              <a:gd name="connsiteY19" fmla="*/ 2452876 h 2506363"/>
              <a:gd name="connsiteX20" fmla="*/ 939360 w 2969702"/>
              <a:gd name="connsiteY20" fmla="*/ 2452876 h 2506363"/>
              <a:gd name="connsiteX21" fmla="*/ 200538 w 2969702"/>
              <a:gd name="connsiteY21" fmla="*/ 2026381 h 2506363"/>
              <a:gd name="connsiteX22" fmla="*/ 0 w 2969702"/>
              <a:gd name="connsiteY22" fmla="*/ 1679442 h 2506363"/>
              <a:gd name="connsiteX23" fmla="*/ 0 w 2969702"/>
              <a:gd name="connsiteY23" fmla="*/ 826334 h 2506363"/>
              <a:gd name="connsiteX24" fmla="*/ 199843 w 2969702"/>
              <a:gd name="connsiteY24" fmla="*/ 479983 h 2506363"/>
              <a:gd name="connsiteX25" fmla="*/ 351034 w 2969702"/>
              <a:gd name="connsiteY25" fmla="*/ 392707 h 2506363"/>
              <a:gd name="connsiteX26" fmla="*/ 428568 w 2969702"/>
              <a:gd name="connsiteY26" fmla="*/ 365760 h 2506363"/>
              <a:gd name="connsiteX27" fmla="*/ 643981 w 2969702"/>
              <a:gd name="connsiteY27" fmla="*/ 463318 h 2506363"/>
              <a:gd name="connsiteX28" fmla="*/ 669072 w 2969702"/>
              <a:gd name="connsiteY28" fmla="*/ 593784 h 2506363"/>
              <a:gd name="connsiteX29" fmla="*/ 662114 w 2969702"/>
              <a:gd name="connsiteY29" fmla="*/ 626266 h 2506363"/>
              <a:gd name="connsiteX30" fmla="*/ 663379 w 2969702"/>
              <a:gd name="connsiteY30" fmla="*/ 690552 h 2506363"/>
              <a:gd name="connsiteX31" fmla="*/ 687522 w 2969702"/>
              <a:gd name="connsiteY31" fmla="*/ 757409 h 2506363"/>
              <a:gd name="connsiteX32" fmla="*/ 1017291 w 2969702"/>
              <a:gd name="connsiteY32" fmla="*/ 797605 h 2506363"/>
              <a:gd name="connsiteX33" fmla="*/ 1073061 w 2969702"/>
              <a:gd name="connsiteY33" fmla="*/ 627213 h 2506363"/>
              <a:gd name="connsiteX34" fmla="*/ 1001056 w 2969702"/>
              <a:gd name="connsiteY34" fmla="*/ 495799 h 2506363"/>
              <a:gd name="connsiteX35" fmla="*/ 945075 w 2969702"/>
              <a:gd name="connsiteY35" fmla="*/ 462100 h 2506363"/>
              <a:gd name="connsiteX36" fmla="*/ 915767 w 2969702"/>
              <a:gd name="connsiteY36" fmla="*/ 452491 h 2506363"/>
              <a:gd name="connsiteX37" fmla="*/ 814875 w 2969702"/>
              <a:gd name="connsiteY37" fmla="*/ 365603 h 2506363"/>
              <a:gd name="connsiteX38" fmla="*/ 838744 w 2969702"/>
              <a:gd name="connsiteY38" fmla="*/ 129530 h 2506363"/>
              <a:gd name="connsiteX39" fmla="*/ 900749 w 2969702"/>
              <a:gd name="connsiteY39" fmla="*/ 75376 h 2506363"/>
              <a:gd name="connsiteX40" fmla="*/ 938665 w 2969702"/>
              <a:gd name="connsiteY40" fmla="*/ 53488 h 2506363"/>
              <a:gd name="connsiteX41" fmla="*/ 1138421 w 2969702"/>
              <a:gd name="connsiteY41" fmla="*/ 0 h 25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969702" h="2506363">
                <a:moveTo>
                  <a:pt x="1138421" y="0"/>
                </a:moveTo>
                <a:cubicBezTo>
                  <a:pt x="1207460" y="0"/>
                  <a:pt x="1276551" y="17830"/>
                  <a:pt x="1338490" y="53488"/>
                </a:cubicBezTo>
                <a:lnTo>
                  <a:pt x="2077312" y="479983"/>
                </a:lnTo>
                <a:cubicBezTo>
                  <a:pt x="2201051" y="551654"/>
                  <a:pt x="2277155" y="683463"/>
                  <a:pt x="2277155" y="826334"/>
                </a:cubicBezTo>
                <a:lnTo>
                  <a:pt x="2277155" y="932369"/>
                </a:lnTo>
                <a:cubicBezTo>
                  <a:pt x="2277155" y="1047584"/>
                  <a:pt x="2371035" y="1155502"/>
                  <a:pt x="2486303" y="1154561"/>
                </a:cubicBezTo>
                <a:cubicBezTo>
                  <a:pt x="2533660" y="1154208"/>
                  <a:pt x="2577267" y="1137614"/>
                  <a:pt x="2611986" y="1110546"/>
                </a:cubicBezTo>
                <a:cubicBezTo>
                  <a:pt x="2619346" y="1103250"/>
                  <a:pt x="2626984" y="1096306"/>
                  <a:pt x="2634900" y="1089834"/>
                </a:cubicBezTo>
                <a:cubicBezTo>
                  <a:pt x="2652121" y="1076535"/>
                  <a:pt x="2671564" y="1066061"/>
                  <a:pt x="2692256" y="1058411"/>
                </a:cubicBezTo>
                <a:cubicBezTo>
                  <a:pt x="2736836" y="1042406"/>
                  <a:pt x="2788359" y="1040288"/>
                  <a:pt x="2842104" y="1061824"/>
                </a:cubicBezTo>
                <a:cubicBezTo>
                  <a:pt x="2899737" y="1085126"/>
                  <a:pt x="2945567" y="1135143"/>
                  <a:pt x="2961815" y="1195280"/>
                </a:cubicBezTo>
                <a:cubicBezTo>
                  <a:pt x="2999728" y="1334621"/>
                  <a:pt x="2895710" y="1460663"/>
                  <a:pt x="2762250" y="1460663"/>
                </a:cubicBezTo>
                <a:cubicBezTo>
                  <a:pt x="2737808" y="1460663"/>
                  <a:pt x="2714199" y="1456308"/>
                  <a:pt x="2692256" y="1448306"/>
                </a:cubicBezTo>
                <a:cubicBezTo>
                  <a:pt x="2671841" y="1441009"/>
                  <a:pt x="2652815" y="1430535"/>
                  <a:pt x="2635872" y="1417472"/>
                </a:cubicBezTo>
                <a:cubicBezTo>
                  <a:pt x="2627262" y="1410764"/>
                  <a:pt x="2619068" y="1403114"/>
                  <a:pt x="2611430" y="1395112"/>
                </a:cubicBezTo>
                <a:cubicBezTo>
                  <a:pt x="2576711" y="1368397"/>
                  <a:pt x="2533382" y="1352156"/>
                  <a:pt x="2486025" y="1351803"/>
                </a:cubicBezTo>
                <a:cubicBezTo>
                  <a:pt x="2368813" y="1351568"/>
                  <a:pt x="2277849" y="1456544"/>
                  <a:pt x="2277849" y="1573995"/>
                </a:cubicBezTo>
                <a:lnTo>
                  <a:pt x="2277849" y="1680030"/>
                </a:lnTo>
                <a:cubicBezTo>
                  <a:pt x="2277849" y="1822901"/>
                  <a:pt x="2201745" y="1955063"/>
                  <a:pt x="2077868" y="2026381"/>
                </a:cubicBezTo>
                <a:lnTo>
                  <a:pt x="1339184" y="2452876"/>
                </a:lnTo>
                <a:cubicBezTo>
                  <a:pt x="1215585" y="2524193"/>
                  <a:pt x="1063098" y="2524193"/>
                  <a:pt x="939360" y="2452876"/>
                </a:cubicBezTo>
                <a:lnTo>
                  <a:pt x="200538" y="2026381"/>
                </a:lnTo>
                <a:cubicBezTo>
                  <a:pt x="76660" y="1955063"/>
                  <a:pt x="695" y="1822901"/>
                  <a:pt x="0" y="1679442"/>
                </a:cubicBezTo>
                <a:lnTo>
                  <a:pt x="0" y="826334"/>
                </a:lnTo>
                <a:cubicBezTo>
                  <a:pt x="0" y="683463"/>
                  <a:pt x="76104" y="551301"/>
                  <a:pt x="199843" y="479983"/>
                </a:cubicBezTo>
                <a:lnTo>
                  <a:pt x="351034" y="392707"/>
                </a:lnTo>
                <a:lnTo>
                  <a:pt x="428568" y="365760"/>
                </a:lnTo>
                <a:cubicBezTo>
                  <a:pt x="512530" y="353211"/>
                  <a:pt x="600256" y="386987"/>
                  <a:pt x="643981" y="463318"/>
                </a:cubicBezTo>
                <a:cubicBezTo>
                  <a:pt x="667491" y="504461"/>
                  <a:pt x="675187" y="550205"/>
                  <a:pt x="669072" y="593784"/>
                </a:cubicBezTo>
                <a:cubicBezTo>
                  <a:pt x="665910" y="604341"/>
                  <a:pt x="663696" y="615168"/>
                  <a:pt x="662114" y="626266"/>
                </a:cubicBezTo>
                <a:cubicBezTo>
                  <a:pt x="659268" y="647379"/>
                  <a:pt x="659584" y="669033"/>
                  <a:pt x="663379" y="690552"/>
                </a:cubicBezTo>
                <a:cubicBezTo>
                  <a:pt x="667491" y="713559"/>
                  <a:pt x="675503" y="736161"/>
                  <a:pt x="687522" y="757409"/>
                </a:cubicBezTo>
                <a:cubicBezTo>
                  <a:pt x="754045" y="872989"/>
                  <a:pt x="915451" y="900056"/>
                  <a:pt x="1017291" y="797605"/>
                </a:cubicBezTo>
                <a:cubicBezTo>
                  <a:pt x="1061253" y="753349"/>
                  <a:pt x="1081600" y="688657"/>
                  <a:pt x="1073061" y="627213"/>
                </a:cubicBezTo>
                <a:cubicBezTo>
                  <a:pt x="1064732" y="569694"/>
                  <a:pt x="1037322" y="526386"/>
                  <a:pt x="1001056" y="495799"/>
                </a:cubicBezTo>
                <a:cubicBezTo>
                  <a:pt x="984188" y="481453"/>
                  <a:pt x="965422" y="470085"/>
                  <a:pt x="945075" y="462100"/>
                </a:cubicBezTo>
                <a:cubicBezTo>
                  <a:pt x="935481" y="458310"/>
                  <a:pt x="925677" y="455062"/>
                  <a:pt x="915767" y="452491"/>
                </a:cubicBezTo>
                <a:cubicBezTo>
                  <a:pt x="875073" y="435979"/>
                  <a:pt x="838701" y="406340"/>
                  <a:pt x="814875" y="365603"/>
                </a:cubicBezTo>
                <a:cubicBezTo>
                  <a:pt x="771150" y="291099"/>
                  <a:pt x="786371" y="196421"/>
                  <a:pt x="838744" y="129530"/>
                </a:cubicBezTo>
                <a:lnTo>
                  <a:pt x="900749" y="75376"/>
                </a:lnTo>
                <a:lnTo>
                  <a:pt x="938665" y="53488"/>
                </a:lnTo>
                <a:cubicBezTo>
                  <a:pt x="1000396" y="17830"/>
                  <a:pt x="1069382" y="0"/>
                  <a:pt x="1138421" y="0"/>
                </a:cubicBezTo>
                <a:close/>
              </a:path>
            </a:pathLst>
          </a:custGeom>
          <a:solidFill>
            <a:srgbClr val="F1C50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lt1"/>
              </a:solidFill>
              <a:latin typeface="Quicksand" pitchFamily="2" charset="0"/>
            </a:endParaRPr>
          </a:p>
        </p:txBody>
      </p:sp>
      <p:sp>
        <p:nvSpPr>
          <p:cNvPr id="6" name="Freeform: Shape 42">
            <a:extLst>
              <a:ext uri="{FF2B5EF4-FFF2-40B4-BE49-F238E27FC236}">
                <a16:creationId xmlns:a16="http://schemas.microsoft.com/office/drawing/2014/main" id="{08A117CA-1385-4F75-9837-D20B14A95A4D}"/>
              </a:ext>
            </a:extLst>
          </p:cNvPr>
          <p:cNvSpPr/>
          <p:nvPr/>
        </p:nvSpPr>
        <p:spPr>
          <a:xfrm>
            <a:off x="5141753" y="1760682"/>
            <a:ext cx="2833167" cy="2391128"/>
          </a:xfrm>
          <a:custGeom>
            <a:avLst/>
            <a:gdLst>
              <a:gd name="connsiteX0" fmla="*/ 1830381 w 2969705"/>
              <a:gd name="connsiteY0" fmla="*/ 0 h 2506363"/>
              <a:gd name="connsiteX1" fmla="*/ 2030345 w 2969705"/>
              <a:gd name="connsiteY1" fmla="*/ 53488 h 2506363"/>
              <a:gd name="connsiteX2" fmla="*/ 2769168 w 2969705"/>
              <a:gd name="connsiteY2" fmla="*/ 479983 h 2506363"/>
              <a:gd name="connsiteX3" fmla="*/ 2969705 w 2969705"/>
              <a:gd name="connsiteY3" fmla="*/ 826922 h 2506363"/>
              <a:gd name="connsiteX4" fmla="*/ 2969705 w 2969705"/>
              <a:gd name="connsiteY4" fmla="*/ 1680030 h 2506363"/>
              <a:gd name="connsiteX5" fmla="*/ 2769862 w 2969705"/>
              <a:gd name="connsiteY5" fmla="*/ 2026381 h 2506363"/>
              <a:gd name="connsiteX6" fmla="*/ 2563491 w 2969705"/>
              <a:gd name="connsiteY6" fmla="*/ 2145512 h 2506363"/>
              <a:gd name="connsiteX7" fmla="*/ 2548864 w 2969705"/>
              <a:gd name="connsiteY7" fmla="*/ 2150595 h 2506363"/>
              <a:gd name="connsiteX8" fmla="*/ 2333451 w 2969705"/>
              <a:gd name="connsiteY8" fmla="*/ 2053037 h 2506363"/>
              <a:gd name="connsiteX9" fmla="*/ 2308360 w 2969705"/>
              <a:gd name="connsiteY9" fmla="*/ 1922570 h 2506363"/>
              <a:gd name="connsiteX10" fmla="*/ 2315318 w 2969705"/>
              <a:gd name="connsiteY10" fmla="*/ 1890089 h 2506363"/>
              <a:gd name="connsiteX11" fmla="*/ 2314053 w 2969705"/>
              <a:gd name="connsiteY11" fmla="*/ 1825803 h 2506363"/>
              <a:gd name="connsiteX12" fmla="*/ 2289911 w 2969705"/>
              <a:gd name="connsiteY12" fmla="*/ 1758945 h 2506363"/>
              <a:gd name="connsiteX13" fmla="*/ 1960141 w 2969705"/>
              <a:gd name="connsiteY13" fmla="*/ 1718749 h 2506363"/>
              <a:gd name="connsiteX14" fmla="*/ 1904372 w 2969705"/>
              <a:gd name="connsiteY14" fmla="*/ 1889141 h 2506363"/>
              <a:gd name="connsiteX15" fmla="*/ 1976377 w 2969705"/>
              <a:gd name="connsiteY15" fmla="*/ 2020556 h 2506363"/>
              <a:gd name="connsiteX16" fmla="*/ 2032357 w 2969705"/>
              <a:gd name="connsiteY16" fmla="*/ 2054255 h 2506363"/>
              <a:gd name="connsiteX17" fmla="*/ 2061666 w 2969705"/>
              <a:gd name="connsiteY17" fmla="*/ 2063864 h 2506363"/>
              <a:gd name="connsiteX18" fmla="*/ 2162557 w 2969705"/>
              <a:gd name="connsiteY18" fmla="*/ 2150752 h 2506363"/>
              <a:gd name="connsiteX19" fmla="*/ 2138688 w 2969705"/>
              <a:gd name="connsiteY19" fmla="*/ 2386825 h 2506363"/>
              <a:gd name="connsiteX20" fmla="*/ 2125485 w 2969705"/>
              <a:gd name="connsiteY20" fmla="*/ 2398356 h 2506363"/>
              <a:gd name="connsiteX21" fmla="*/ 2031040 w 2969705"/>
              <a:gd name="connsiteY21" fmla="*/ 2452876 h 2506363"/>
              <a:gd name="connsiteX22" fmla="*/ 1631214 w 2969705"/>
              <a:gd name="connsiteY22" fmla="*/ 2452876 h 2506363"/>
              <a:gd name="connsiteX23" fmla="*/ 892392 w 2969705"/>
              <a:gd name="connsiteY23" fmla="*/ 2026381 h 2506363"/>
              <a:gd name="connsiteX24" fmla="*/ 692549 w 2969705"/>
              <a:gd name="connsiteY24" fmla="*/ 1680030 h 2506363"/>
              <a:gd name="connsiteX25" fmla="*/ 692549 w 2969705"/>
              <a:gd name="connsiteY25" fmla="*/ 1573995 h 2506363"/>
              <a:gd name="connsiteX26" fmla="*/ 692528 w 2969705"/>
              <a:gd name="connsiteY26" fmla="*/ 1573891 h 2506363"/>
              <a:gd name="connsiteX27" fmla="*/ 692528 w 2969705"/>
              <a:gd name="connsiteY27" fmla="*/ 1596257 h 2506363"/>
              <a:gd name="connsiteX28" fmla="*/ 483387 w 2969705"/>
              <a:gd name="connsiteY28" fmla="*/ 1374085 h 2506363"/>
              <a:gd name="connsiteX29" fmla="*/ 357674 w 2969705"/>
              <a:gd name="connsiteY29" fmla="*/ 1418003 h 2506363"/>
              <a:gd name="connsiteX30" fmla="*/ 334759 w 2969705"/>
              <a:gd name="connsiteY30" fmla="*/ 1438700 h 2506363"/>
              <a:gd name="connsiteX31" fmla="*/ 277456 w 2969705"/>
              <a:gd name="connsiteY31" fmla="*/ 1470205 h 2506363"/>
              <a:gd name="connsiteX32" fmla="*/ 127525 w 2969705"/>
              <a:gd name="connsiteY32" fmla="*/ 1466701 h 2506363"/>
              <a:gd name="connsiteX33" fmla="*/ 7833 w 2969705"/>
              <a:gd name="connsiteY33" fmla="*/ 1333345 h 2506363"/>
              <a:gd name="connsiteX34" fmla="*/ 68 w 2969705"/>
              <a:gd name="connsiteY34" fmla="*/ 1281903 h 2506363"/>
              <a:gd name="connsiteX35" fmla="*/ 1304 w 2969705"/>
              <a:gd name="connsiteY35" fmla="*/ 1267599 h 2506363"/>
              <a:gd name="connsiteX36" fmla="*/ 104 w 2969705"/>
              <a:gd name="connsiteY36" fmla="*/ 1259675 h 2506363"/>
              <a:gd name="connsiteX37" fmla="*/ 207454 w 2969705"/>
              <a:gd name="connsiteY37" fmla="*/ 1045701 h 2506363"/>
              <a:gd name="connsiteX38" fmla="*/ 277447 w 2969705"/>
              <a:gd name="connsiteY38" fmla="*/ 1058058 h 2506363"/>
              <a:gd name="connsiteX39" fmla="*/ 333831 w 2969705"/>
              <a:gd name="connsiteY39" fmla="*/ 1088892 h 2506363"/>
              <a:gd name="connsiteX40" fmla="*/ 358273 w 2969705"/>
              <a:gd name="connsiteY40" fmla="*/ 1111252 h 2506363"/>
              <a:gd name="connsiteX41" fmla="*/ 483679 w 2969705"/>
              <a:gd name="connsiteY41" fmla="*/ 1154561 h 2506363"/>
              <a:gd name="connsiteX42" fmla="*/ 691854 w 2969705"/>
              <a:gd name="connsiteY42" fmla="*/ 932369 h 2506363"/>
              <a:gd name="connsiteX43" fmla="*/ 691854 w 2969705"/>
              <a:gd name="connsiteY43" fmla="*/ 826334 h 2506363"/>
              <a:gd name="connsiteX44" fmla="*/ 891836 w 2969705"/>
              <a:gd name="connsiteY44" fmla="*/ 479983 h 2506363"/>
              <a:gd name="connsiteX45" fmla="*/ 1630520 w 2969705"/>
              <a:gd name="connsiteY45" fmla="*/ 53488 h 2506363"/>
              <a:gd name="connsiteX46" fmla="*/ 1830381 w 2969705"/>
              <a:gd name="connsiteY46" fmla="*/ 0 h 25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69705" h="2506363">
                <a:moveTo>
                  <a:pt x="1830381" y="0"/>
                </a:moveTo>
                <a:cubicBezTo>
                  <a:pt x="1899420" y="0"/>
                  <a:pt x="1968476" y="17829"/>
                  <a:pt x="2030345" y="53488"/>
                </a:cubicBezTo>
                <a:lnTo>
                  <a:pt x="2769168" y="479983"/>
                </a:lnTo>
                <a:cubicBezTo>
                  <a:pt x="2892629" y="551301"/>
                  <a:pt x="2969011" y="683463"/>
                  <a:pt x="2969705" y="826922"/>
                </a:cubicBezTo>
                <a:lnTo>
                  <a:pt x="2969705" y="1680030"/>
                </a:lnTo>
                <a:cubicBezTo>
                  <a:pt x="2969705" y="1822901"/>
                  <a:pt x="2893601" y="1955063"/>
                  <a:pt x="2769862" y="2026381"/>
                </a:cubicBezTo>
                <a:lnTo>
                  <a:pt x="2563491" y="2145512"/>
                </a:lnTo>
                <a:lnTo>
                  <a:pt x="2548864" y="2150595"/>
                </a:lnTo>
                <a:cubicBezTo>
                  <a:pt x="2464903" y="2163144"/>
                  <a:pt x="2377176" y="2129368"/>
                  <a:pt x="2333451" y="2053037"/>
                </a:cubicBezTo>
                <a:cubicBezTo>
                  <a:pt x="2309941" y="2011894"/>
                  <a:pt x="2302245" y="1966149"/>
                  <a:pt x="2308360" y="1922570"/>
                </a:cubicBezTo>
                <a:cubicBezTo>
                  <a:pt x="2311523" y="1912014"/>
                  <a:pt x="2313737" y="1901186"/>
                  <a:pt x="2315318" y="1890089"/>
                </a:cubicBezTo>
                <a:cubicBezTo>
                  <a:pt x="2318165" y="1868976"/>
                  <a:pt x="2317848" y="1847322"/>
                  <a:pt x="2314053" y="1825803"/>
                </a:cubicBezTo>
                <a:cubicBezTo>
                  <a:pt x="2309941" y="1802795"/>
                  <a:pt x="2301929" y="1780193"/>
                  <a:pt x="2289911" y="1758945"/>
                </a:cubicBezTo>
                <a:cubicBezTo>
                  <a:pt x="2223388" y="1643366"/>
                  <a:pt x="2061982" y="1616298"/>
                  <a:pt x="1960141" y="1718749"/>
                </a:cubicBezTo>
                <a:cubicBezTo>
                  <a:pt x="1916179" y="1763005"/>
                  <a:pt x="1895832" y="1827697"/>
                  <a:pt x="1904372" y="1889141"/>
                </a:cubicBezTo>
                <a:cubicBezTo>
                  <a:pt x="1912700" y="1946660"/>
                  <a:pt x="1940111" y="1989969"/>
                  <a:pt x="1976377" y="2020556"/>
                </a:cubicBezTo>
                <a:cubicBezTo>
                  <a:pt x="1993245" y="2034901"/>
                  <a:pt x="2012010" y="2046270"/>
                  <a:pt x="2032357" y="2054255"/>
                </a:cubicBezTo>
                <a:cubicBezTo>
                  <a:pt x="2041951" y="2058044"/>
                  <a:pt x="2051756" y="2061293"/>
                  <a:pt x="2061666" y="2063864"/>
                </a:cubicBezTo>
                <a:cubicBezTo>
                  <a:pt x="2102360" y="2080375"/>
                  <a:pt x="2138731" y="2110015"/>
                  <a:pt x="2162557" y="2150752"/>
                </a:cubicBezTo>
                <a:cubicBezTo>
                  <a:pt x="2206282" y="2225256"/>
                  <a:pt x="2191061" y="2319934"/>
                  <a:pt x="2138688" y="2386825"/>
                </a:cubicBezTo>
                <a:lnTo>
                  <a:pt x="2125485" y="2398356"/>
                </a:lnTo>
                <a:lnTo>
                  <a:pt x="2031040" y="2452876"/>
                </a:lnTo>
                <a:cubicBezTo>
                  <a:pt x="1907578" y="2524193"/>
                  <a:pt x="1755092" y="2524193"/>
                  <a:pt x="1631214" y="2452876"/>
                </a:cubicBezTo>
                <a:lnTo>
                  <a:pt x="892392" y="2026381"/>
                </a:lnTo>
                <a:cubicBezTo>
                  <a:pt x="768653" y="1954710"/>
                  <a:pt x="692549" y="1822901"/>
                  <a:pt x="692549" y="1680030"/>
                </a:cubicBezTo>
                <a:lnTo>
                  <a:pt x="692549" y="1573995"/>
                </a:lnTo>
                <a:lnTo>
                  <a:pt x="692528" y="1573891"/>
                </a:lnTo>
                <a:lnTo>
                  <a:pt x="692528" y="1596257"/>
                </a:lnTo>
                <a:cubicBezTo>
                  <a:pt x="692528" y="1481044"/>
                  <a:pt x="598629" y="1373135"/>
                  <a:pt x="483387" y="1374085"/>
                </a:cubicBezTo>
                <a:cubicBezTo>
                  <a:pt x="435985" y="1374382"/>
                  <a:pt x="392364" y="1390952"/>
                  <a:pt x="357674" y="1418003"/>
                </a:cubicBezTo>
                <a:cubicBezTo>
                  <a:pt x="350348" y="1425338"/>
                  <a:pt x="342721" y="1432316"/>
                  <a:pt x="334759" y="1438700"/>
                </a:cubicBezTo>
                <a:cubicBezTo>
                  <a:pt x="317565" y="1452062"/>
                  <a:pt x="298130" y="1462574"/>
                  <a:pt x="277456" y="1470205"/>
                </a:cubicBezTo>
                <a:cubicBezTo>
                  <a:pt x="232898" y="1486121"/>
                  <a:pt x="181315" y="1488349"/>
                  <a:pt x="127525" y="1466701"/>
                </a:cubicBezTo>
                <a:cubicBezTo>
                  <a:pt x="69920" y="1443481"/>
                  <a:pt x="24091" y="1393505"/>
                  <a:pt x="7833" y="1333345"/>
                </a:cubicBezTo>
                <a:cubicBezTo>
                  <a:pt x="3100" y="1315914"/>
                  <a:pt x="585" y="1298694"/>
                  <a:pt x="68" y="1281903"/>
                </a:cubicBezTo>
                <a:lnTo>
                  <a:pt x="1304" y="1267599"/>
                </a:lnTo>
                <a:lnTo>
                  <a:pt x="104" y="1259675"/>
                </a:lnTo>
                <a:cubicBezTo>
                  <a:pt x="-3561" y="1142202"/>
                  <a:pt x="90676" y="1045701"/>
                  <a:pt x="207454" y="1045701"/>
                </a:cubicBezTo>
                <a:cubicBezTo>
                  <a:pt x="231896" y="1045701"/>
                  <a:pt x="255505" y="1050055"/>
                  <a:pt x="277447" y="1058058"/>
                </a:cubicBezTo>
                <a:cubicBezTo>
                  <a:pt x="297862" y="1065355"/>
                  <a:pt x="316888" y="1075829"/>
                  <a:pt x="333831" y="1088892"/>
                </a:cubicBezTo>
                <a:cubicBezTo>
                  <a:pt x="342441" y="1095600"/>
                  <a:pt x="350635" y="1103250"/>
                  <a:pt x="358273" y="1111252"/>
                </a:cubicBezTo>
                <a:cubicBezTo>
                  <a:pt x="392992" y="1137967"/>
                  <a:pt x="436322" y="1154208"/>
                  <a:pt x="483679" y="1154561"/>
                </a:cubicBezTo>
                <a:cubicBezTo>
                  <a:pt x="600890" y="1154796"/>
                  <a:pt x="691854" y="1049820"/>
                  <a:pt x="691854" y="932369"/>
                </a:cubicBezTo>
                <a:lnTo>
                  <a:pt x="691854" y="826334"/>
                </a:lnTo>
                <a:cubicBezTo>
                  <a:pt x="691854" y="683463"/>
                  <a:pt x="767959" y="551301"/>
                  <a:pt x="891836" y="479983"/>
                </a:cubicBezTo>
                <a:lnTo>
                  <a:pt x="1630520" y="53488"/>
                </a:lnTo>
                <a:cubicBezTo>
                  <a:pt x="1692320" y="17829"/>
                  <a:pt x="1761342" y="0"/>
                  <a:pt x="1830381" y="0"/>
                </a:cubicBezTo>
                <a:close/>
              </a:path>
            </a:pathLst>
          </a:custGeom>
          <a:solidFill>
            <a:srgbClr val="323A4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50">
              <a:solidFill>
                <a:schemeClr val="lt1"/>
              </a:solidFill>
              <a:latin typeface="Quicksand" pitchFamily="2" charset="0"/>
            </a:endParaRPr>
          </a:p>
        </p:txBody>
      </p:sp>
      <p:sp>
        <p:nvSpPr>
          <p:cNvPr id="7" name="Freeform: Shape 43">
            <a:extLst>
              <a:ext uri="{FF2B5EF4-FFF2-40B4-BE49-F238E27FC236}">
                <a16:creationId xmlns:a16="http://schemas.microsoft.com/office/drawing/2014/main" id="{D3D7BADC-A7C0-4AB5-8391-A5324580F8AF}"/>
              </a:ext>
            </a:extLst>
          </p:cNvPr>
          <p:cNvSpPr/>
          <p:nvPr/>
        </p:nvSpPr>
        <p:spPr>
          <a:xfrm>
            <a:off x="3623362" y="1699891"/>
            <a:ext cx="2172482" cy="2734797"/>
          </a:xfrm>
          <a:custGeom>
            <a:avLst/>
            <a:gdLst>
              <a:gd name="connsiteX0" fmla="*/ 1138907 w 2277180"/>
              <a:gd name="connsiteY0" fmla="*/ 0 h 2866595"/>
              <a:gd name="connsiteX1" fmla="*/ 1338792 w 2277180"/>
              <a:gd name="connsiteY1" fmla="*/ 53730 h 2866595"/>
              <a:gd name="connsiteX2" fmla="*/ 2077294 w 2277180"/>
              <a:gd name="connsiteY2" fmla="*/ 480589 h 2866595"/>
              <a:gd name="connsiteX3" fmla="*/ 2277180 w 2277180"/>
              <a:gd name="connsiteY3" fmla="*/ 826921 h 2866595"/>
              <a:gd name="connsiteX4" fmla="*/ 2277105 w 2277180"/>
              <a:gd name="connsiteY4" fmla="*/ 1029276 h 2866595"/>
              <a:gd name="connsiteX5" fmla="*/ 2267377 w 2277180"/>
              <a:gd name="connsiteY5" fmla="*/ 1080391 h 2866595"/>
              <a:gd name="connsiteX6" fmla="*/ 2075246 w 2277180"/>
              <a:gd name="connsiteY6" fmla="*/ 1218283 h 2866595"/>
              <a:gd name="connsiteX7" fmla="*/ 1949840 w 2277180"/>
              <a:gd name="connsiteY7" fmla="*/ 1174974 h 2866595"/>
              <a:gd name="connsiteX8" fmla="*/ 1925398 w 2277180"/>
              <a:gd name="connsiteY8" fmla="*/ 1152614 h 2866595"/>
              <a:gd name="connsiteX9" fmla="*/ 1869014 w 2277180"/>
              <a:gd name="connsiteY9" fmla="*/ 1121780 h 2866595"/>
              <a:gd name="connsiteX10" fmla="*/ 1799021 w 2277180"/>
              <a:gd name="connsiteY10" fmla="*/ 1109423 h 2866595"/>
              <a:gd name="connsiteX11" fmla="*/ 1591671 w 2277180"/>
              <a:gd name="connsiteY11" fmla="*/ 1323397 h 2866595"/>
              <a:gd name="connsiteX12" fmla="*/ 1592871 w 2277180"/>
              <a:gd name="connsiteY12" fmla="*/ 1331321 h 2866595"/>
              <a:gd name="connsiteX13" fmla="*/ 1591635 w 2277180"/>
              <a:gd name="connsiteY13" fmla="*/ 1345625 h 2866595"/>
              <a:gd name="connsiteX14" fmla="*/ 1599400 w 2277180"/>
              <a:gd name="connsiteY14" fmla="*/ 1397067 h 2866595"/>
              <a:gd name="connsiteX15" fmla="*/ 1719092 w 2277180"/>
              <a:gd name="connsiteY15" fmla="*/ 1530423 h 2866595"/>
              <a:gd name="connsiteX16" fmla="*/ 1869023 w 2277180"/>
              <a:gd name="connsiteY16" fmla="*/ 1533927 h 2866595"/>
              <a:gd name="connsiteX17" fmla="*/ 1926326 w 2277180"/>
              <a:gd name="connsiteY17" fmla="*/ 1502422 h 2866595"/>
              <a:gd name="connsiteX18" fmla="*/ 1949241 w 2277180"/>
              <a:gd name="connsiteY18" fmla="*/ 1481725 h 2866595"/>
              <a:gd name="connsiteX19" fmla="*/ 2074954 w 2277180"/>
              <a:gd name="connsiteY19" fmla="*/ 1437807 h 2866595"/>
              <a:gd name="connsiteX20" fmla="*/ 2267623 w 2277180"/>
              <a:gd name="connsiteY20" fmla="*/ 1576526 h 2866595"/>
              <a:gd name="connsiteX21" fmla="*/ 2276885 w 2277180"/>
              <a:gd name="connsiteY21" fmla="*/ 1623451 h 2866595"/>
              <a:gd name="connsiteX22" fmla="*/ 2276864 w 2277180"/>
              <a:gd name="connsiteY22" fmla="*/ 1679962 h 2866595"/>
              <a:gd name="connsiteX23" fmla="*/ 2076662 w 2277180"/>
              <a:gd name="connsiteY23" fmla="*/ 2026295 h 2866595"/>
              <a:gd name="connsiteX24" fmla="*/ 1984942 w 2277180"/>
              <a:gd name="connsiteY24" fmla="*/ 2079077 h 2866595"/>
              <a:gd name="connsiteX25" fmla="*/ 1897123 w 2277180"/>
              <a:gd name="connsiteY25" fmla="*/ 2371003 h 2866595"/>
              <a:gd name="connsiteX26" fmla="*/ 1998015 w 2277180"/>
              <a:gd name="connsiteY26" fmla="*/ 2457891 h 2866595"/>
              <a:gd name="connsiteX27" fmla="*/ 2027323 w 2277180"/>
              <a:gd name="connsiteY27" fmla="*/ 2467500 h 2866595"/>
              <a:gd name="connsiteX28" fmla="*/ 2083304 w 2277180"/>
              <a:gd name="connsiteY28" fmla="*/ 2501199 h 2866595"/>
              <a:gd name="connsiteX29" fmla="*/ 2155309 w 2277180"/>
              <a:gd name="connsiteY29" fmla="*/ 2632613 h 2866595"/>
              <a:gd name="connsiteX30" fmla="*/ 2099539 w 2277180"/>
              <a:gd name="connsiteY30" fmla="*/ 2803005 h 2866595"/>
              <a:gd name="connsiteX31" fmla="*/ 1769770 w 2277180"/>
              <a:gd name="connsiteY31" fmla="*/ 2762809 h 2866595"/>
              <a:gd name="connsiteX32" fmla="*/ 1745627 w 2277180"/>
              <a:gd name="connsiteY32" fmla="*/ 2695952 h 2866595"/>
              <a:gd name="connsiteX33" fmla="*/ 1744362 w 2277180"/>
              <a:gd name="connsiteY33" fmla="*/ 2631666 h 2866595"/>
              <a:gd name="connsiteX34" fmla="*/ 1751320 w 2277180"/>
              <a:gd name="connsiteY34" fmla="*/ 2599184 h 2866595"/>
              <a:gd name="connsiteX35" fmla="*/ 1726229 w 2277180"/>
              <a:gd name="connsiteY35" fmla="*/ 2468718 h 2866595"/>
              <a:gd name="connsiteX36" fmla="*/ 1429879 w 2277180"/>
              <a:gd name="connsiteY36" fmla="*/ 2399289 h 2866595"/>
              <a:gd name="connsiteX37" fmla="*/ 1338160 w 2277180"/>
              <a:gd name="connsiteY37" fmla="*/ 2452206 h 2866595"/>
              <a:gd name="connsiteX38" fmla="*/ 938388 w 2277180"/>
              <a:gd name="connsiteY38" fmla="*/ 2451936 h 2866595"/>
              <a:gd name="connsiteX39" fmla="*/ 199886 w 2277180"/>
              <a:gd name="connsiteY39" fmla="*/ 2025077 h 2866595"/>
              <a:gd name="connsiteX40" fmla="*/ 0 w 2277180"/>
              <a:gd name="connsiteY40" fmla="*/ 1678744 h 2866595"/>
              <a:gd name="connsiteX41" fmla="*/ 316 w 2277180"/>
              <a:gd name="connsiteY41" fmla="*/ 825703 h 2866595"/>
              <a:gd name="connsiteX42" fmla="*/ 199886 w 2277180"/>
              <a:gd name="connsiteY42" fmla="*/ 479641 h 2866595"/>
              <a:gd name="connsiteX43" fmla="*/ 939021 w 2277180"/>
              <a:gd name="connsiteY43" fmla="*/ 53459 h 2866595"/>
              <a:gd name="connsiteX44" fmla="*/ 1138907 w 2277180"/>
              <a:gd name="connsiteY44" fmla="*/ 0 h 286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77180" h="2866595">
                <a:moveTo>
                  <a:pt x="1138907" y="0"/>
                </a:moveTo>
                <a:cubicBezTo>
                  <a:pt x="1207907" y="34"/>
                  <a:pt x="1276908" y="17932"/>
                  <a:pt x="1338792" y="53730"/>
                </a:cubicBezTo>
                <a:lnTo>
                  <a:pt x="2077294" y="480589"/>
                </a:lnTo>
                <a:cubicBezTo>
                  <a:pt x="2201063" y="551912"/>
                  <a:pt x="2277180" y="684003"/>
                  <a:pt x="2277180" y="826921"/>
                </a:cubicBezTo>
                <a:lnTo>
                  <a:pt x="2277105" y="1029276"/>
                </a:lnTo>
                <a:lnTo>
                  <a:pt x="2267377" y="1080391"/>
                </a:lnTo>
                <a:cubicBezTo>
                  <a:pt x="2236299" y="1159454"/>
                  <a:pt x="2163155" y="1218459"/>
                  <a:pt x="2075246" y="1218283"/>
                </a:cubicBezTo>
                <a:cubicBezTo>
                  <a:pt x="2027889" y="1217930"/>
                  <a:pt x="1984559" y="1201689"/>
                  <a:pt x="1949840" y="1174974"/>
                </a:cubicBezTo>
                <a:cubicBezTo>
                  <a:pt x="1942202" y="1166972"/>
                  <a:pt x="1934008" y="1159322"/>
                  <a:pt x="1925398" y="1152614"/>
                </a:cubicBezTo>
                <a:cubicBezTo>
                  <a:pt x="1908455" y="1139551"/>
                  <a:pt x="1889429" y="1129077"/>
                  <a:pt x="1869014" y="1121780"/>
                </a:cubicBezTo>
                <a:cubicBezTo>
                  <a:pt x="1847072" y="1113777"/>
                  <a:pt x="1823463" y="1109423"/>
                  <a:pt x="1799021" y="1109423"/>
                </a:cubicBezTo>
                <a:cubicBezTo>
                  <a:pt x="1682243" y="1109423"/>
                  <a:pt x="1588006" y="1205924"/>
                  <a:pt x="1591671" y="1323397"/>
                </a:cubicBezTo>
                <a:lnTo>
                  <a:pt x="1592871" y="1331321"/>
                </a:lnTo>
                <a:lnTo>
                  <a:pt x="1591635" y="1345625"/>
                </a:lnTo>
                <a:cubicBezTo>
                  <a:pt x="1592152" y="1362416"/>
                  <a:pt x="1594667" y="1379636"/>
                  <a:pt x="1599400" y="1397067"/>
                </a:cubicBezTo>
                <a:cubicBezTo>
                  <a:pt x="1615658" y="1457227"/>
                  <a:pt x="1661487" y="1507203"/>
                  <a:pt x="1719092" y="1530423"/>
                </a:cubicBezTo>
                <a:cubicBezTo>
                  <a:pt x="1772882" y="1552071"/>
                  <a:pt x="1824465" y="1549843"/>
                  <a:pt x="1869023" y="1533927"/>
                </a:cubicBezTo>
                <a:cubicBezTo>
                  <a:pt x="1889697" y="1526296"/>
                  <a:pt x="1909132" y="1515784"/>
                  <a:pt x="1926326" y="1502422"/>
                </a:cubicBezTo>
                <a:cubicBezTo>
                  <a:pt x="1934288" y="1496038"/>
                  <a:pt x="1941915" y="1489060"/>
                  <a:pt x="1949241" y="1481725"/>
                </a:cubicBezTo>
                <a:cubicBezTo>
                  <a:pt x="1983931" y="1454674"/>
                  <a:pt x="2027552" y="1438104"/>
                  <a:pt x="2074954" y="1437807"/>
                </a:cubicBezTo>
                <a:cubicBezTo>
                  <a:pt x="2161386" y="1437095"/>
                  <a:pt x="2235812" y="1497615"/>
                  <a:pt x="2267623" y="1576526"/>
                </a:cubicBezTo>
                <a:lnTo>
                  <a:pt x="2276885" y="1623451"/>
                </a:lnTo>
                <a:lnTo>
                  <a:pt x="2276864" y="1679962"/>
                </a:lnTo>
                <a:cubicBezTo>
                  <a:pt x="2276548" y="1822880"/>
                  <a:pt x="2200431" y="1954971"/>
                  <a:pt x="2076662" y="2026295"/>
                </a:cubicBezTo>
                <a:lnTo>
                  <a:pt x="1984942" y="2079077"/>
                </a:lnTo>
                <a:cubicBezTo>
                  <a:pt x="1885315" y="2136461"/>
                  <a:pt x="1838823" y="2271664"/>
                  <a:pt x="1897123" y="2371003"/>
                </a:cubicBezTo>
                <a:cubicBezTo>
                  <a:pt x="1920949" y="2411740"/>
                  <a:pt x="1957321" y="2441379"/>
                  <a:pt x="1998015" y="2457891"/>
                </a:cubicBezTo>
                <a:cubicBezTo>
                  <a:pt x="2007925" y="2460462"/>
                  <a:pt x="2017729" y="2463710"/>
                  <a:pt x="2027323" y="2467500"/>
                </a:cubicBezTo>
                <a:cubicBezTo>
                  <a:pt x="2047670" y="2475485"/>
                  <a:pt x="2066436" y="2486853"/>
                  <a:pt x="2083304" y="2501199"/>
                </a:cubicBezTo>
                <a:cubicBezTo>
                  <a:pt x="2119570" y="2531786"/>
                  <a:pt x="2146980" y="2575094"/>
                  <a:pt x="2155309" y="2632613"/>
                </a:cubicBezTo>
                <a:cubicBezTo>
                  <a:pt x="2163848" y="2694057"/>
                  <a:pt x="2143501" y="2758749"/>
                  <a:pt x="2099539" y="2803005"/>
                </a:cubicBezTo>
                <a:cubicBezTo>
                  <a:pt x="1997699" y="2905456"/>
                  <a:pt x="1836293" y="2878389"/>
                  <a:pt x="1769770" y="2762809"/>
                </a:cubicBezTo>
                <a:cubicBezTo>
                  <a:pt x="1757751" y="2741561"/>
                  <a:pt x="1749739" y="2718959"/>
                  <a:pt x="1745627" y="2695952"/>
                </a:cubicBezTo>
                <a:cubicBezTo>
                  <a:pt x="1741832" y="2674433"/>
                  <a:pt x="1741516" y="2652779"/>
                  <a:pt x="1744362" y="2631666"/>
                </a:cubicBezTo>
                <a:cubicBezTo>
                  <a:pt x="1745944" y="2620568"/>
                  <a:pt x="1748158" y="2609741"/>
                  <a:pt x="1751320" y="2599184"/>
                </a:cubicBezTo>
                <a:cubicBezTo>
                  <a:pt x="1757435" y="2555605"/>
                  <a:pt x="1749739" y="2509861"/>
                  <a:pt x="1726229" y="2468718"/>
                </a:cubicBezTo>
                <a:cubicBezTo>
                  <a:pt x="1667929" y="2366943"/>
                  <a:pt x="1531404" y="2340822"/>
                  <a:pt x="1429879" y="2399289"/>
                </a:cubicBezTo>
                <a:lnTo>
                  <a:pt x="1338160" y="2452206"/>
                </a:lnTo>
                <a:cubicBezTo>
                  <a:pt x="1214391" y="2523530"/>
                  <a:pt x="1062157" y="2523530"/>
                  <a:pt x="938388" y="2451936"/>
                </a:cubicBezTo>
                <a:lnTo>
                  <a:pt x="199886" y="2025077"/>
                </a:lnTo>
                <a:cubicBezTo>
                  <a:pt x="76117" y="1953753"/>
                  <a:pt x="0" y="1821662"/>
                  <a:pt x="0" y="1678744"/>
                </a:cubicBezTo>
                <a:lnTo>
                  <a:pt x="316" y="825703"/>
                </a:lnTo>
                <a:cubicBezTo>
                  <a:pt x="316" y="682785"/>
                  <a:pt x="76750" y="550965"/>
                  <a:pt x="199886" y="479641"/>
                </a:cubicBezTo>
                <a:lnTo>
                  <a:pt x="939021" y="53459"/>
                </a:lnTo>
                <a:cubicBezTo>
                  <a:pt x="1000905" y="17797"/>
                  <a:pt x="1069906" y="-34"/>
                  <a:pt x="1138907" y="0"/>
                </a:cubicBezTo>
                <a:close/>
              </a:path>
            </a:pathLst>
          </a:custGeom>
          <a:solidFill>
            <a:srgbClr val="28B9D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400">
              <a:solidFill>
                <a:schemeClr val="lt1"/>
              </a:solidFill>
              <a:latin typeface="Quicksand" pitchFamily="2" charset="0"/>
            </a:endParaRPr>
          </a:p>
        </p:txBody>
      </p:sp>
      <p:grpSp>
        <p:nvGrpSpPr>
          <p:cNvPr id="12" name="Group 56">
            <a:extLst>
              <a:ext uri="{FF2B5EF4-FFF2-40B4-BE49-F238E27FC236}">
                <a16:creationId xmlns:a16="http://schemas.microsoft.com/office/drawing/2014/main" id="{FD92A018-4379-47C8-86D3-D56B26BDB2AE}"/>
              </a:ext>
            </a:extLst>
          </p:cNvPr>
          <p:cNvGrpSpPr/>
          <p:nvPr/>
        </p:nvGrpSpPr>
        <p:grpSpPr>
          <a:xfrm>
            <a:off x="381000" y="2072902"/>
            <a:ext cx="2733023" cy="1290153"/>
            <a:chOff x="119818" y="2627766"/>
            <a:chExt cx="3150206" cy="1290153"/>
          </a:xfrm>
        </p:grpSpPr>
        <p:sp>
          <p:nvSpPr>
            <p:cNvPr id="13" name="TextBox 57">
              <a:extLst>
                <a:ext uri="{FF2B5EF4-FFF2-40B4-BE49-F238E27FC236}">
                  <a16:creationId xmlns:a16="http://schemas.microsoft.com/office/drawing/2014/main" id="{0664EC27-E86E-40C8-8AC1-D514DE8CC540}"/>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400" b="1" noProof="1">
                  <a:latin typeface="Quicksand" pitchFamily="2" charset="0"/>
                </a:rPr>
                <a:t>WebView</a:t>
              </a:r>
            </a:p>
          </p:txBody>
        </p:sp>
        <p:sp>
          <p:nvSpPr>
            <p:cNvPr id="14" name="TextBox 58">
              <a:extLst>
                <a:ext uri="{FF2B5EF4-FFF2-40B4-BE49-F238E27FC236}">
                  <a16:creationId xmlns:a16="http://schemas.microsoft.com/office/drawing/2014/main" id="{85D655F1-B3F4-4451-879B-D90F12BDA045}"/>
                </a:ext>
              </a:extLst>
            </p:cNvPr>
            <p:cNvSpPr txBox="1"/>
            <p:nvPr/>
          </p:nvSpPr>
          <p:spPr>
            <a:xfrm>
              <a:off x="119818" y="3086922"/>
              <a:ext cx="3150206" cy="830997"/>
            </a:xfrm>
            <a:prstGeom prst="rect">
              <a:avLst/>
            </a:prstGeom>
            <a:noFill/>
          </p:spPr>
          <p:txBody>
            <a:bodyPr wrap="square" lIns="0" rIns="0" rtlCol="0" anchor="t">
              <a:spAutoFit/>
            </a:bodyPr>
            <a:lstStyle/>
            <a:p>
              <a:pPr algn="r"/>
              <a:r>
                <a:rPr lang="pt-BR" sz="1200" noProof="1">
                  <a:solidFill>
                    <a:schemeClr val="tx1">
                      <a:lumMod val="50000"/>
                      <a:lumOff val="50000"/>
                    </a:schemeClr>
                  </a:solidFill>
                  <a:latin typeface="Quicksand" pitchFamily="2" charset="0"/>
                </a:rPr>
                <a:t>Para viabilizar a integração de parceiros por mini apps  “portais web” é possível a comunicação dos portais com o Super App através de SDK..</a:t>
              </a:r>
            </a:p>
          </p:txBody>
        </p:sp>
      </p:grpSp>
      <p:grpSp>
        <p:nvGrpSpPr>
          <p:cNvPr id="15" name="Group 61">
            <a:extLst>
              <a:ext uri="{FF2B5EF4-FFF2-40B4-BE49-F238E27FC236}">
                <a16:creationId xmlns:a16="http://schemas.microsoft.com/office/drawing/2014/main" id="{553951CA-981E-4A9F-96EE-30A3832B9FD5}"/>
              </a:ext>
            </a:extLst>
          </p:cNvPr>
          <p:cNvGrpSpPr/>
          <p:nvPr/>
        </p:nvGrpSpPr>
        <p:grpSpPr>
          <a:xfrm>
            <a:off x="9369540" y="4151810"/>
            <a:ext cx="2548128" cy="1290153"/>
            <a:chOff x="8921977" y="1466725"/>
            <a:chExt cx="2937088" cy="1290153"/>
          </a:xfrm>
        </p:grpSpPr>
        <p:sp>
          <p:nvSpPr>
            <p:cNvPr id="16" name="TextBox 63">
              <a:extLst>
                <a:ext uri="{FF2B5EF4-FFF2-40B4-BE49-F238E27FC236}">
                  <a16:creationId xmlns:a16="http://schemas.microsoft.com/office/drawing/2014/main" id="{5633F893-A6B0-4F9F-9F29-C1DA4B2D7994}"/>
                </a:ext>
              </a:extLst>
            </p:cNvPr>
            <p:cNvSpPr txBox="1"/>
            <p:nvPr/>
          </p:nvSpPr>
          <p:spPr>
            <a:xfrm>
              <a:off x="8921977" y="1466725"/>
              <a:ext cx="2937088" cy="461665"/>
            </a:xfrm>
            <a:prstGeom prst="rect">
              <a:avLst/>
            </a:prstGeom>
            <a:noFill/>
          </p:spPr>
          <p:txBody>
            <a:bodyPr wrap="square" lIns="0" rIns="0" rtlCol="0" anchor="b">
              <a:spAutoFit/>
            </a:bodyPr>
            <a:lstStyle/>
            <a:p>
              <a:r>
                <a:rPr lang="en-US" sz="2400" b="1" noProof="1">
                  <a:latin typeface="Quicksand" pitchFamily="2" charset="0"/>
                </a:rPr>
                <a:t>Hub de API</a:t>
              </a:r>
            </a:p>
          </p:txBody>
        </p:sp>
        <p:sp>
          <p:nvSpPr>
            <p:cNvPr id="17" name="TextBox 65">
              <a:extLst>
                <a:ext uri="{FF2B5EF4-FFF2-40B4-BE49-F238E27FC236}">
                  <a16:creationId xmlns:a16="http://schemas.microsoft.com/office/drawing/2014/main" id="{85068739-3F18-4E90-A658-5D6BA39D80AB}"/>
                </a:ext>
              </a:extLst>
            </p:cNvPr>
            <p:cNvSpPr txBox="1"/>
            <p:nvPr/>
          </p:nvSpPr>
          <p:spPr>
            <a:xfrm>
              <a:off x="8929772" y="1925881"/>
              <a:ext cx="2929293" cy="830997"/>
            </a:xfrm>
            <a:prstGeom prst="rect">
              <a:avLst/>
            </a:prstGeom>
            <a:noFill/>
          </p:spPr>
          <p:txBody>
            <a:bodyPr wrap="square" lIns="0" rIns="0" rtlCol="0" anchor="t">
              <a:spAutoFit/>
            </a:bodyPr>
            <a:lstStyle/>
            <a:p>
              <a:r>
                <a:rPr lang="pt-BR" sz="1200" noProof="1">
                  <a:solidFill>
                    <a:schemeClr val="tx1">
                      <a:lumMod val="50000"/>
                      <a:lumOff val="50000"/>
                    </a:schemeClr>
                  </a:solidFill>
                  <a:latin typeface="Quicksand" pitchFamily="2" charset="0"/>
                </a:rPr>
                <a:t>Suporte a integração com hubs de api (VR ou Terceiros) como estrategia para  consumo ou distribuição de serviços.</a:t>
              </a:r>
            </a:p>
          </p:txBody>
        </p:sp>
      </p:grpSp>
      <p:grpSp>
        <p:nvGrpSpPr>
          <p:cNvPr id="18" name="Group 49">
            <a:extLst>
              <a:ext uri="{FF2B5EF4-FFF2-40B4-BE49-F238E27FC236}">
                <a16:creationId xmlns:a16="http://schemas.microsoft.com/office/drawing/2014/main" id="{E47BD92E-6C6C-4139-A8DF-54952409B00F}"/>
              </a:ext>
            </a:extLst>
          </p:cNvPr>
          <p:cNvGrpSpPr/>
          <p:nvPr/>
        </p:nvGrpSpPr>
        <p:grpSpPr>
          <a:xfrm>
            <a:off x="8347766" y="2072902"/>
            <a:ext cx="2937088" cy="1105487"/>
            <a:chOff x="8921977" y="1466725"/>
            <a:chExt cx="2937088" cy="1105487"/>
          </a:xfrm>
        </p:grpSpPr>
        <p:sp>
          <p:nvSpPr>
            <p:cNvPr id="19" name="TextBox 52">
              <a:extLst>
                <a:ext uri="{FF2B5EF4-FFF2-40B4-BE49-F238E27FC236}">
                  <a16:creationId xmlns:a16="http://schemas.microsoft.com/office/drawing/2014/main" id="{B5E91736-7F03-4C68-955F-61A3A4DB0639}"/>
                </a:ext>
              </a:extLst>
            </p:cNvPr>
            <p:cNvSpPr txBox="1"/>
            <p:nvPr/>
          </p:nvSpPr>
          <p:spPr>
            <a:xfrm>
              <a:off x="8921977" y="1466725"/>
              <a:ext cx="2937088" cy="461665"/>
            </a:xfrm>
            <a:prstGeom prst="rect">
              <a:avLst/>
            </a:prstGeom>
            <a:noFill/>
          </p:spPr>
          <p:txBody>
            <a:bodyPr wrap="square" lIns="0" rIns="0" rtlCol="0" anchor="b">
              <a:spAutoFit/>
            </a:bodyPr>
            <a:lstStyle/>
            <a:p>
              <a:r>
                <a:rPr lang="en-US" sz="2400" b="1" noProof="1">
                  <a:latin typeface="Quicksand" pitchFamily="2" charset="0"/>
                </a:rPr>
                <a:t>Modularização</a:t>
              </a:r>
            </a:p>
          </p:txBody>
        </p:sp>
        <p:sp>
          <p:nvSpPr>
            <p:cNvPr id="20" name="TextBox 55">
              <a:extLst>
                <a:ext uri="{FF2B5EF4-FFF2-40B4-BE49-F238E27FC236}">
                  <a16:creationId xmlns:a16="http://schemas.microsoft.com/office/drawing/2014/main" id="{3A35E724-13F1-4EC2-8374-0F2E3906070E}"/>
                </a:ext>
              </a:extLst>
            </p:cNvPr>
            <p:cNvSpPr txBox="1"/>
            <p:nvPr/>
          </p:nvSpPr>
          <p:spPr>
            <a:xfrm>
              <a:off x="8929773" y="1925881"/>
              <a:ext cx="2548128" cy="646331"/>
            </a:xfrm>
            <a:prstGeom prst="rect">
              <a:avLst/>
            </a:prstGeom>
            <a:noFill/>
          </p:spPr>
          <p:txBody>
            <a:bodyPr wrap="square" lIns="0" rIns="0" rtlCol="0" anchor="t">
              <a:spAutoFit/>
            </a:bodyPr>
            <a:lstStyle/>
            <a:p>
              <a:r>
                <a:rPr lang="pt-BR" sz="1200" noProof="1">
                  <a:solidFill>
                    <a:schemeClr val="tx1">
                      <a:lumMod val="50000"/>
                      <a:lumOff val="50000"/>
                    </a:schemeClr>
                  </a:solidFill>
                  <a:latin typeface="Quicksand" pitchFamily="2" charset="0"/>
                </a:rPr>
                <a:t>Viabalizar o paralelismo de desenvolvimento proporcionando time to market,.</a:t>
              </a:r>
            </a:p>
          </p:txBody>
        </p:sp>
      </p:grpSp>
      <p:grpSp>
        <p:nvGrpSpPr>
          <p:cNvPr id="21" name="Group 72">
            <a:extLst>
              <a:ext uri="{FF2B5EF4-FFF2-40B4-BE49-F238E27FC236}">
                <a16:creationId xmlns:a16="http://schemas.microsoft.com/office/drawing/2014/main" id="{1EF451B7-1104-4D63-9FCA-BA4A4289A71D}"/>
              </a:ext>
            </a:extLst>
          </p:cNvPr>
          <p:cNvGrpSpPr/>
          <p:nvPr/>
        </p:nvGrpSpPr>
        <p:grpSpPr>
          <a:xfrm>
            <a:off x="965200" y="4151810"/>
            <a:ext cx="3336234" cy="1290153"/>
            <a:chOff x="-66210" y="2627766"/>
            <a:chExt cx="3336234" cy="1290153"/>
          </a:xfrm>
        </p:grpSpPr>
        <p:sp>
          <p:nvSpPr>
            <p:cNvPr id="22" name="TextBox 73">
              <a:extLst>
                <a:ext uri="{FF2B5EF4-FFF2-40B4-BE49-F238E27FC236}">
                  <a16:creationId xmlns:a16="http://schemas.microsoft.com/office/drawing/2014/main" id="{106DC1DF-9F8D-4574-AEF5-3AE2E54F71BB}"/>
                </a:ext>
              </a:extLst>
            </p:cNvPr>
            <p:cNvSpPr txBox="1"/>
            <p:nvPr/>
          </p:nvSpPr>
          <p:spPr>
            <a:xfrm>
              <a:off x="-66210" y="2627766"/>
              <a:ext cx="3336234" cy="461665"/>
            </a:xfrm>
            <a:prstGeom prst="rect">
              <a:avLst/>
            </a:prstGeom>
            <a:noFill/>
          </p:spPr>
          <p:txBody>
            <a:bodyPr wrap="square" lIns="0" rIns="0" rtlCol="0" anchor="b">
              <a:spAutoFit/>
            </a:bodyPr>
            <a:lstStyle/>
            <a:p>
              <a:pPr algn="r"/>
              <a:r>
                <a:rPr lang="en-US" sz="2400" b="1" noProof="1">
                  <a:latin typeface="Quicksand" pitchFamily="2" charset="0"/>
                </a:rPr>
                <a:t>Incorporação de  App</a:t>
              </a:r>
            </a:p>
          </p:txBody>
        </p:sp>
        <p:sp>
          <p:nvSpPr>
            <p:cNvPr id="23" name="TextBox 74">
              <a:extLst>
                <a:ext uri="{FF2B5EF4-FFF2-40B4-BE49-F238E27FC236}">
                  <a16:creationId xmlns:a16="http://schemas.microsoft.com/office/drawing/2014/main" id="{C9D3E462-368A-45C4-9CD4-B4EA19270709}"/>
                </a:ext>
              </a:extLst>
            </p:cNvPr>
            <p:cNvSpPr txBox="1"/>
            <p:nvPr/>
          </p:nvSpPr>
          <p:spPr>
            <a:xfrm>
              <a:off x="340731" y="3086922"/>
              <a:ext cx="2929293" cy="830997"/>
            </a:xfrm>
            <a:prstGeom prst="rect">
              <a:avLst/>
            </a:prstGeom>
            <a:noFill/>
          </p:spPr>
          <p:txBody>
            <a:bodyPr wrap="square" lIns="0" rIns="0" rtlCol="0" anchor="t">
              <a:spAutoFit/>
            </a:bodyPr>
            <a:lstStyle/>
            <a:p>
              <a:pPr algn="r"/>
              <a:r>
                <a:rPr lang="pt-BR" sz="1200" noProof="1">
                  <a:solidFill>
                    <a:schemeClr val="tx1">
                      <a:lumMod val="50000"/>
                      <a:lumOff val="50000"/>
                    </a:schemeClr>
                  </a:solidFill>
                  <a:latin typeface="Quicksand" pitchFamily="2" charset="0"/>
                </a:rPr>
                <a:t>Viabilizar a incorporação de módulos que estejam na mesma Plataforma tecnologica e sejam adaptadas para se integrar ao Super App através de SDK.</a:t>
              </a:r>
            </a:p>
          </p:txBody>
        </p:sp>
      </p:grpSp>
      <p:pic>
        <p:nvPicPr>
          <p:cNvPr id="25" name="Gráfico 24" descr="Web design com preenchimento sólido">
            <a:extLst>
              <a:ext uri="{FF2B5EF4-FFF2-40B4-BE49-F238E27FC236}">
                <a16:creationId xmlns:a16="http://schemas.microsoft.com/office/drawing/2014/main" id="{A38FAFD4-1A85-4544-A84C-87168B48F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7032" y="2408922"/>
            <a:ext cx="914400" cy="914400"/>
          </a:xfrm>
          <a:prstGeom prst="rect">
            <a:avLst/>
          </a:prstGeom>
        </p:spPr>
      </p:pic>
      <p:pic>
        <p:nvPicPr>
          <p:cNvPr id="27" name="Gráfico 26" descr="Rede com preenchimento sólido">
            <a:extLst>
              <a:ext uri="{FF2B5EF4-FFF2-40B4-BE49-F238E27FC236}">
                <a16:creationId xmlns:a16="http://schemas.microsoft.com/office/drawing/2014/main" id="{63CD663A-C299-45A0-882C-9C1C7FDE3C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697270" y="4434688"/>
            <a:ext cx="914400" cy="914400"/>
          </a:xfrm>
          <a:prstGeom prst="rect">
            <a:avLst/>
          </a:prstGeom>
        </p:spPr>
      </p:pic>
      <p:pic>
        <p:nvPicPr>
          <p:cNvPr id="29" name="Gráfico 28" descr="Blockchain com preenchimento sólido">
            <a:extLst>
              <a:ext uri="{FF2B5EF4-FFF2-40B4-BE49-F238E27FC236}">
                <a16:creationId xmlns:a16="http://schemas.microsoft.com/office/drawing/2014/main" id="{0117EAAF-C1C2-419B-A76B-F9F7ACB5BF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5099" y="2303734"/>
            <a:ext cx="914400" cy="914400"/>
          </a:xfrm>
          <a:prstGeom prst="rect">
            <a:avLst/>
          </a:prstGeom>
        </p:spPr>
      </p:pic>
      <p:pic>
        <p:nvPicPr>
          <p:cNvPr id="32" name="Graphic 11" descr="Conectado desconectado com preenchimento sólido">
            <a:extLst>
              <a:ext uri="{FF2B5EF4-FFF2-40B4-BE49-F238E27FC236}">
                <a16:creationId xmlns:a16="http://schemas.microsoft.com/office/drawing/2014/main" id="{536B75BA-7DA2-4023-91F2-5798124A2F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flipH="1">
            <a:off x="5309843" y="4421732"/>
            <a:ext cx="878465" cy="878465"/>
          </a:xfrm>
          <a:prstGeom prst="rect">
            <a:avLst/>
          </a:prstGeom>
        </p:spPr>
      </p:pic>
    </p:spTree>
    <p:extLst>
      <p:ext uri="{BB962C8B-B14F-4D97-AF65-F5344CB8AC3E}">
        <p14:creationId xmlns:p14="http://schemas.microsoft.com/office/powerpoint/2010/main" val="2441429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73" name="Retângulo 72">
            <a:extLst>
              <a:ext uri="{FF2B5EF4-FFF2-40B4-BE49-F238E27FC236}">
                <a16:creationId xmlns:a16="http://schemas.microsoft.com/office/drawing/2014/main" id="{3AC1860C-FAC7-49A7-86CF-9E58C1C3121D}"/>
              </a:ext>
            </a:extLst>
          </p:cNvPr>
          <p:cNvSpPr/>
          <p:nvPr/>
        </p:nvSpPr>
        <p:spPr>
          <a:xfrm>
            <a:off x="1347266" y="1419835"/>
            <a:ext cx="2592000" cy="117299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26" name="Retângulo 25">
            <a:extLst>
              <a:ext uri="{FF2B5EF4-FFF2-40B4-BE49-F238E27FC236}">
                <a16:creationId xmlns:a16="http://schemas.microsoft.com/office/drawing/2014/main" id="{97721548-0F95-4D5B-B8DF-D3FE1757DD37}"/>
              </a:ext>
            </a:extLst>
          </p:cNvPr>
          <p:cNvSpPr/>
          <p:nvPr/>
        </p:nvSpPr>
        <p:spPr>
          <a:xfrm>
            <a:off x="126610" y="4190279"/>
            <a:ext cx="1044000" cy="48071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CaixaDeTexto 26">
            <a:extLst>
              <a:ext uri="{FF2B5EF4-FFF2-40B4-BE49-F238E27FC236}">
                <a16:creationId xmlns:a16="http://schemas.microsoft.com/office/drawing/2014/main" id="{2412A026-F7E2-44DF-9C92-864106696F17}"/>
              </a:ext>
            </a:extLst>
          </p:cNvPr>
          <p:cNvSpPr txBox="1"/>
          <p:nvPr/>
        </p:nvSpPr>
        <p:spPr>
          <a:xfrm>
            <a:off x="43482" y="4143878"/>
            <a:ext cx="982463" cy="553998"/>
          </a:xfrm>
          <a:prstGeom prst="rect">
            <a:avLst/>
          </a:prstGeom>
          <a:noFill/>
        </p:spPr>
        <p:txBody>
          <a:bodyPr wrap="square" rtlCol="0">
            <a:spAutoFit/>
          </a:bodyPr>
          <a:lstStyle/>
          <a:p>
            <a:pPr algn="l"/>
            <a:r>
              <a:rPr lang="pt-BR" sz="1000" dirty="0">
                <a:latin typeface="Quicksand Light" pitchFamily="2" charset="0"/>
              </a:rPr>
              <a:t>SDK </a:t>
            </a:r>
            <a:r>
              <a:rPr lang="pt-BR" sz="1000" dirty="0" err="1">
                <a:latin typeface="Quicksand Light" pitchFamily="2" charset="0"/>
              </a:rPr>
              <a:t>Firebase</a:t>
            </a:r>
            <a:r>
              <a:rPr lang="pt-BR" sz="1000" dirty="0">
                <a:latin typeface="Quicksand Light" pitchFamily="2" charset="0"/>
              </a:rPr>
              <a:t>, </a:t>
            </a:r>
            <a:r>
              <a:rPr lang="pt-BR" sz="1000" dirty="0" err="1">
                <a:latin typeface="Quicksand Light" pitchFamily="2" charset="0"/>
              </a:rPr>
              <a:t>Dynatrace</a:t>
            </a:r>
            <a:endParaRPr lang="pt-BR" sz="1000" dirty="0">
              <a:latin typeface="Quicksand Light" pitchFamily="2" charset="0"/>
            </a:endParaRPr>
          </a:p>
          <a:p>
            <a:pPr algn="l"/>
            <a:r>
              <a:rPr lang="pt-BR" sz="1000" dirty="0" err="1">
                <a:latin typeface="Quicksand Light" pitchFamily="2" charset="0"/>
              </a:rPr>
              <a:t>idWall</a:t>
            </a:r>
            <a:endParaRPr lang="pt-BR" sz="1000" dirty="0">
              <a:latin typeface="Quicksand Light" pitchFamily="2" charset="0"/>
            </a:endParaRPr>
          </a:p>
        </p:txBody>
      </p:sp>
      <p:sp>
        <p:nvSpPr>
          <p:cNvPr id="33" name="Retângulo 32">
            <a:extLst>
              <a:ext uri="{FF2B5EF4-FFF2-40B4-BE49-F238E27FC236}">
                <a16:creationId xmlns:a16="http://schemas.microsoft.com/office/drawing/2014/main" id="{D0E62606-E7B3-4C6F-87A9-0B3A5570E81A}"/>
              </a:ext>
            </a:extLst>
          </p:cNvPr>
          <p:cNvSpPr/>
          <p:nvPr/>
        </p:nvSpPr>
        <p:spPr>
          <a:xfrm>
            <a:off x="142962" y="3641613"/>
            <a:ext cx="1029031" cy="48126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4" name="CaixaDeTexto 33">
            <a:extLst>
              <a:ext uri="{FF2B5EF4-FFF2-40B4-BE49-F238E27FC236}">
                <a16:creationId xmlns:a16="http://schemas.microsoft.com/office/drawing/2014/main" id="{B40DC43E-06EC-406C-98F3-74429C035D74}"/>
              </a:ext>
            </a:extLst>
          </p:cNvPr>
          <p:cNvSpPr txBox="1"/>
          <p:nvPr/>
        </p:nvSpPr>
        <p:spPr>
          <a:xfrm>
            <a:off x="59935" y="3599065"/>
            <a:ext cx="1045383" cy="553998"/>
          </a:xfrm>
          <a:prstGeom prst="rect">
            <a:avLst/>
          </a:prstGeom>
          <a:noFill/>
        </p:spPr>
        <p:txBody>
          <a:bodyPr wrap="square" rtlCol="0">
            <a:spAutoFit/>
          </a:bodyPr>
          <a:lstStyle/>
          <a:p>
            <a:pPr algn="l"/>
            <a:r>
              <a:rPr lang="pt-BR" sz="1000" dirty="0">
                <a:latin typeface="Quicksand Light" pitchFamily="2" charset="0"/>
              </a:rPr>
              <a:t>Mini App de Parceiros </a:t>
            </a:r>
            <a:br>
              <a:rPr lang="pt-BR" sz="1000" dirty="0">
                <a:latin typeface="Quicksand Light" pitchFamily="2" charset="0"/>
              </a:rPr>
            </a:br>
            <a:r>
              <a:rPr lang="pt-BR" sz="1000" dirty="0">
                <a:latin typeface="Quicksand Light" pitchFamily="2" charset="0"/>
              </a:rPr>
              <a:t>(web)</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Elementos estruturais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20000"/>
          </a:bodyPr>
          <a:lstStyle/>
          <a:p>
            <a:r>
              <a:rPr lang="pt-BR" dirty="0"/>
              <a:t>Detalhamento de componentes</a:t>
            </a:r>
          </a:p>
        </p:txBody>
      </p:sp>
      <p:sp>
        <p:nvSpPr>
          <p:cNvPr id="30" name="Retângulo 29">
            <a:extLst>
              <a:ext uri="{FF2B5EF4-FFF2-40B4-BE49-F238E27FC236}">
                <a16:creationId xmlns:a16="http://schemas.microsoft.com/office/drawing/2014/main" id="{374FB604-B9DA-417C-988D-A702FB9350DE}"/>
              </a:ext>
            </a:extLst>
          </p:cNvPr>
          <p:cNvSpPr/>
          <p:nvPr/>
        </p:nvSpPr>
        <p:spPr>
          <a:xfrm>
            <a:off x="70338" y="5484014"/>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439262"/>
            <a:ext cx="2005450" cy="276999"/>
          </a:xfrm>
          <a:prstGeom prst="rect">
            <a:avLst/>
          </a:prstGeom>
          <a:noFill/>
        </p:spPr>
        <p:txBody>
          <a:bodyPr wrap="square" rtlCol="0">
            <a:spAutoFit/>
          </a:bodyPr>
          <a:lstStyle/>
          <a:p>
            <a:pPr algn="l"/>
            <a:r>
              <a:rPr lang="pt-BR" sz="1200" b="1" dirty="0" err="1">
                <a:latin typeface="Quicksand" pitchFamily="2" charset="0"/>
              </a:rPr>
              <a:t>DevSecOps</a:t>
            </a:r>
            <a:endParaRPr lang="pt-BR" sz="12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687597"/>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585893"/>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Integração</a:t>
            </a:r>
            <a:r>
              <a:rPr lang="pt-BR" sz="1600" dirty="0">
                <a:solidFill>
                  <a:schemeClr val="tx1"/>
                </a:solidFill>
                <a:latin typeface="Quicksand Light" pitchFamily="2" charset="0"/>
              </a:rPr>
              <a:t> </a:t>
            </a:r>
            <a:r>
              <a:rPr lang="pt-BR" sz="1400" dirty="0">
                <a:solidFill>
                  <a:schemeClr val="tx1"/>
                </a:solidFill>
                <a:latin typeface="Quicksand Light" pitchFamily="2" charset="0"/>
              </a:rPr>
              <a:t>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585893"/>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585893"/>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Quality</a:t>
            </a:r>
            <a:r>
              <a:rPr lang="pt-BR" sz="1400" dirty="0">
                <a:solidFill>
                  <a:schemeClr val="tx1"/>
                </a:solidFill>
                <a:latin typeface="Quicksand Light" pitchFamily="2" charset="0"/>
              </a:rPr>
              <a:t> Gates</a:t>
            </a:r>
          </a:p>
        </p:txBody>
      </p:sp>
      <p:sp>
        <p:nvSpPr>
          <p:cNvPr id="49" name="Retângulo 48">
            <a:extLst>
              <a:ext uri="{FF2B5EF4-FFF2-40B4-BE49-F238E27FC236}">
                <a16:creationId xmlns:a16="http://schemas.microsoft.com/office/drawing/2014/main" id="{BE1BEFDA-C96C-46B1-B112-BCF7B107BB69}"/>
              </a:ext>
            </a:extLst>
          </p:cNvPr>
          <p:cNvSpPr/>
          <p:nvPr/>
        </p:nvSpPr>
        <p:spPr>
          <a:xfrm>
            <a:off x="70337" y="1209979"/>
            <a:ext cx="6703056" cy="411242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a:extLst>
              <a:ext uri="{FF2B5EF4-FFF2-40B4-BE49-F238E27FC236}">
                <a16:creationId xmlns:a16="http://schemas.microsoft.com/office/drawing/2014/main" id="{0A1C9587-5A70-4AD5-8980-9391F37B3F87}"/>
              </a:ext>
            </a:extLst>
          </p:cNvPr>
          <p:cNvSpPr txBox="1"/>
          <p:nvPr/>
        </p:nvSpPr>
        <p:spPr>
          <a:xfrm>
            <a:off x="-7571" y="936461"/>
            <a:ext cx="2829621" cy="307777"/>
          </a:xfrm>
          <a:prstGeom prst="rect">
            <a:avLst/>
          </a:prstGeom>
          <a:noFill/>
        </p:spPr>
        <p:txBody>
          <a:bodyPr wrap="none" rtlCol="0">
            <a:spAutoFit/>
          </a:bodyPr>
          <a:lstStyle/>
          <a:p>
            <a:pPr algn="l"/>
            <a:r>
              <a:rPr lang="pt-BR" sz="1400" b="1" dirty="0">
                <a:latin typeface="Quicksand" pitchFamily="2" charset="0"/>
              </a:rPr>
              <a:t>Estrutura básica do Super App</a:t>
            </a:r>
          </a:p>
        </p:txBody>
      </p:sp>
      <p:grpSp>
        <p:nvGrpSpPr>
          <p:cNvPr id="64" name="Agrupar 63">
            <a:extLst>
              <a:ext uri="{FF2B5EF4-FFF2-40B4-BE49-F238E27FC236}">
                <a16:creationId xmlns:a16="http://schemas.microsoft.com/office/drawing/2014/main" id="{AFB4BE23-70BF-42A9-86A2-EC19DA2088EB}"/>
              </a:ext>
            </a:extLst>
          </p:cNvPr>
          <p:cNvGrpSpPr/>
          <p:nvPr/>
        </p:nvGrpSpPr>
        <p:grpSpPr>
          <a:xfrm>
            <a:off x="9496005" y="1080670"/>
            <a:ext cx="2612901" cy="4236309"/>
            <a:chOff x="8997290" y="1038466"/>
            <a:chExt cx="2612901" cy="4236309"/>
          </a:xfrm>
        </p:grpSpPr>
        <p:sp>
          <p:nvSpPr>
            <p:cNvPr id="51" name="Retângulo 50">
              <a:extLst>
                <a:ext uri="{FF2B5EF4-FFF2-40B4-BE49-F238E27FC236}">
                  <a16:creationId xmlns:a16="http://schemas.microsoft.com/office/drawing/2014/main" id="{86EC5906-3B9C-4F42-8D6F-7D3C969CC5F3}"/>
                </a:ext>
              </a:extLst>
            </p:cNvPr>
            <p:cNvSpPr/>
            <p:nvPr/>
          </p:nvSpPr>
          <p:spPr>
            <a:xfrm>
              <a:off x="9018191" y="1575612"/>
              <a:ext cx="2592000" cy="3699163"/>
            </a:xfrm>
            <a:prstGeom prst="rect">
              <a:avLst/>
            </a:prstGeom>
            <a:solidFill>
              <a:srgbClr val="B0D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D6F77FCF-A56C-4947-909A-D64C9FD63739}"/>
                </a:ext>
              </a:extLst>
            </p:cNvPr>
            <p:cNvSpPr txBox="1"/>
            <p:nvPr/>
          </p:nvSpPr>
          <p:spPr>
            <a:xfrm>
              <a:off x="8997290" y="1038466"/>
              <a:ext cx="1980029" cy="553998"/>
            </a:xfrm>
            <a:prstGeom prst="rect">
              <a:avLst/>
            </a:prstGeom>
            <a:noFill/>
          </p:spPr>
          <p:txBody>
            <a:bodyPr wrap="none" rtlCol="0">
              <a:spAutoFit/>
            </a:bodyPr>
            <a:lstStyle/>
            <a:p>
              <a:pPr algn="l"/>
              <a:r>
                <a:rPr lang="pt-BR" sz="1400" b="1" dirty="0">
                  <a:latin typeface="Quicksand" pitchFamily="2" charset="0"/>
                </a:rPr>
                <a:t>Arquitetura Back-</a:t>
              </a:r>
              <a:r>
                <a:rPr lang="pt-BR" sz="1400" b="1" dirty="0" err="1">
                  <a:latin typeface="Quicksand" pitchFamily="2" charset="0"/>
                </a:rPr>
                <a:t>end</a:t>
              </a:r>
              <a:r>
                <a:rPr lang="pt-BR" sz="1400" b="1" dirty="0">
                  <a:latin typeface="Quicksand" pitchFamily="2" charset="0"/>
                </a:rPr>
                <a:t> </a:t>
              </a:r>
              <a:br>
                <a:rPr lang="pt-BR" sz="1400" b="1" dirty="0">
                  <a:latin typeface="Quicksand" pitchFamily="2" charset="0"/>
                </a:rPr>
              </a:br>
              <a:r>
                <a:rPr lang="pt-BR" sz="1600" dirty="0">
                  <a:latin typeface="Quicksand" pitchFamily="2" charset="0"/>
                </a:rPr>
                <a:t>(</a:t>
              </a:r>
              <a:r>
                <a:rPr lang="pt-BR" sz="1400" dirty="0" err="1">
                  <a:latin typeface="Quicksand" pitchFamily="2" charset="0"/>
                </a:rPr>
                <a:t>springboot</a:t>
              </a:r>
              <a:r>
                <a:rPr lang="pt-BR" sz="1600" dirty="0">
                  <a:latin typeface="Quicksand" pitchFamily="2" charset="0"/>
                </a:rPr>
                <a:t>)</a:t>
              </a:r>
              <a:endParaRPr lang="pt-BR" dirty="0">
                <a:solidFill>
                  <a:schemeClr val="bg1"/>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135715" y="2116381"/>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App </a:t>
              </a:r>
              <a:r>
                <a:rPr lang="pt-BR" sz="1400" dirty="0" err="1">
                  <a:solidFill>
                    <a:schemeClr val="tx1"/>
                  </a:solidFill>
                  <a:latin typeface="Quicksand Light" pitchFamily="2" charset="0"/>
                </a:rPr>
                <a:t>Springboot</a:t>
              </a:r>
              <a:r>
                <a:rPr lang="pt-BR" sz="14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135715" y="2774205"/>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Conexões com </a:t>
              </a:r>
              <a:r>
                <a:rPr lang="pt-BR" sz="1400" dirty="0" err="1">
                  <a:solidFill>
                    <a:schemeClr val="tx1"/>
                  </a:solidFill>
                  <a:latin typeface="Quicksand Light" pitchFamily="2" charset="0"/>
                </a:rPr>
                <a:t>Database</a:t>
              </a:r>
              <a:r>
                <a:rPr lang="pt-BR" sz="1400" dirty="0">
                  <a:solidFill>
                    <a:schemeClr val="tx1"/>
                  </a:solidFill>
                  <a:latin typeface="Quicksand Light" pitchFamily="2" charset="0"/>
                </a:rPr>
                <a:t> (Relacional)</a:t>
              </a:r>
            </a:p>
          </p:txBody>
        </p:sp>
        <p:sp>
          <p:nvSpPr>
            <p:cNvPr id="55" name="Retângulo 54">
              <a:extLst>
                <a:ext uri="{FF2B5EF4-FFF2-40B4-BE49-F238E27FC236}">
                  <a16:creationId xmlns:a16="http://schemas.microsoft.com/office/drawing/2014/main" id="{CB69F923-181C-4818-AD55-42354DF7C517}"/>
                </a:ext>
              </a:extLst>
            </p:cNvPr>
            <p:cNvSpPr/>
            <p:nvPr/>
          </p:nvSpPr>
          <p:spPr>
            <a:xfrm>
              <a:off x="9112512" y="3402761"/>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Conexões com </a:t>
              </a:r>
              <a:r>
                <a:rPr lang="pt-BR" sz="1400" dirty="0" err="1">
                  <a:solidFill>
                    <a:schemeClr val="tx1"/>
                  </a:solidFill>
                  <a:latin typeface="Quicksand Light" pitchFamily="2" charset="0"/>
                </a:rPr>
                <a:t>Database</a:t>
              </a:r>
              <a:r>
                <a:rPr lang="pt-BR" sz="1400" dirty="0">
                  <a:solidFill>
                    <a:schemeClr val="tx1"/>
                  </a:solidFill>
                  <a:latin typeface="Quicksand Light" pitchFamily="2" charset="0"/>
                </a:rPr>
                <a:t> (Não Relacional)</a:t>
              </a:r>
            </a:p>
          </p:txBody>
        </p:sp>
        <p:sp>
          <p:nvSpPr>
            <p:cNvPr id="56" name="Retângulo 55">
              <a:extLst>
                <a:ext uri="{FF2B5EF4-FFF2-40B4-BE49-F238E27FC236}">
                  <a16:creationId xmlns:a16="http://schemas.microsoft.com/office/drawing/2014/main" id="{3FC33004-0025-42EA-8E43-3CB39D28597C}"/>
                </a:ext>
              </a:extLst>
            </p:cNvPr>
            <p:cNvSpPr/>
            <p:nvPr/>
          </p:nvSpPr>
          <p:spPr>
            <a:xfrm>
              <a:off x="9112512" y="4051994"/>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112512" y="4658985"/>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highlight>
                    <a:srgbClr val="FFFF00"/>
                  </a:highlight>
                  <a:latin typeface="Quicksand Light" pitchFamily="2" charset="0"/>
                </a:rPr>
                <a:t>Ingestão de dados em </a:t>
              </a:r>
              <a:r>
                <a:rPr lang="pt-BR" sz="1400" dirty="0" err="1">
                  <a:solidFill>
                    <a:schemeClr val="tx1"/>
                  </a:solidFill>
                  <a:highlight>
                    <a:srgbClr val="FFFF00"/>
                  </a:highlight>
                  <a:latin typeface="Quicksand Light" pitchFamily="2" charset="0"/>
                </a:rPr>
                <a:t>lake</a:t>
              </a:r>
              <a:r>
                <a:rPr lang="pt-BR" sz="1400" dirty="0">
                  <a:solidFill>
                    <a:schemeClr val="tx1"/>
                  </a:solidFill>
                  <a:highlight>
                    <a:srgbClr val="FFFF00"/>
                  </a:highlight>
                  <a:latin typeface="Quicksand Light" pitchFamily="2" charset="0"/>
                </a:rPr>
                <a:t> / </a:t>
              </a:r>
              <a:r>
                <a:rPr lang="pt-BR" sz="1400" dirty="0" err="1">
                  <a:solidFill>
                    <a:schemeClr val="tx1"/>
                  </a:solidFill>
                  <a:latin typeface="Quicksand Light" pitchFamily="2" charset="0"/>
                </a:rPr>
                <a:t>Logging</a:t>
              </a:r>
              <a:endParaRPr lang="pt-BR" sz="1400" dirty="0">
                <a:solidFill>
                  <a:schemeClr val="tx1"/>
                </a:solidFill>
                <a:latin typeface="Quicksand Light" pitchFamily="2" charset="0"/>
              </a:endParaRPr>
            </a:p>
          </p:txBody>
        </p:sp>
      </p:grpSp>
      <p:sp>
        <p:nvSpPr>
          <p:cNvPr id="58" name="Retângulo 57">
            <a:extLst>
              <a:ext uri="{FF2B5EF4-FFF2-40B4-BE49-F238E27FC236}">
                <a16:creationId xmlns:a16="http://schemas.microsoft.com/office/drawing/2014/main" id="{F3768321-6778-4483-A7F7-A46E79E925D3}"/>
              </a:ext>
            </a:extLst>
          </p:cNvPr>
          <p:cNvSpPr/>
          <p:nvPr/>
        </p:nvSpPr>
        <p:spPr>
          <a:xfrm>
            <a:off x="70337" y="624019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197023"/>
            <a:ext cx="2005450" cy="276999"/>
          </a:xfrm>
          <a:prstGeom prst="rect">
            <a:avLst/>
          </a:prstGeom>
          <a:noFill/>
        </p:spPr>
        <p:txBody>
          <a:bodyPr wrap="square" rtlCol="0">
            <a:spAutoFit/>
          </a:bodyPr>
          <a:lstStyle/>
          <a:p>
            <a:pPr algn="l"/>
            <a:r>
              <a:rPr lang="pt-BR" sz="12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38870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28908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28426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Containers</a:t>
            </a:r>
          </a:p>
        </p:txBody>
      </p:sp>
      <p:grpSp>
        <p:nvGrpSpPr>
          <p:cNvPr id="63" name="Agrupar 62">
            <a:extLst>
              <a:ext uri="{FF2B5EF4-FFF2-40B4-BE49-F238E27FC236}">
                <a16:creationId xmlns:a16="http://schemas.microsoft.com/office/drawing/2014/main" id="{04D31983-120C-451A-B13F-97193FA287BC}"/>
              </a:ext>
            </a:extLst>
          </p:cNvPr>
          <p:cNvGrpSpPr/>
          <p:nvPr/>
        </p:nvGrpSpPr>
        <p:grpSpPr>
          <a:xfrm>
            <a:off x="70337" y="1174388"/>
            <a:ext cx="6573534" cy="4558632"/>
            <a:chOff x="830005" y="1132184"/>
            <a:chExt cx="6573534" cy="4558632"/>
          </a:xfrm>
        </p:grpSpPr>
        <p:sp>
          <p:nvSpPr>
            <p:cNvPr id="38" name="Retângulo 37">
              <a:extLst>
                <a:ext uri="{FF2B5EF4-FFF2-40B4-BE49-F238E27FC236}">
                  <a16:creationId xmlns:a16="http://schemas.microsoft.com/office/drawing/2014/main" id="{E763CD21-ACB9-464E-AC78-54500D11F2D3}"/>
                </a:ext>
              </a:extLst>
            </p:cNvPr>
            <p:cNvSpPr/>
            <p:nvPr/>
          </p:nvSpPr>
          <p:spPr>
            <a:xfrm>
              <a:off x="4811539" y="1409183"/>
              <a:ext cx="2592000" cy="383421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68C5722E-0D8E-4C08-AB55-67FB29236CBF}"/>
                </a:ext>
              </a:extLst>
            </p:cNvPr>
            <p:cNvSpPr/>
            <p:nvPr/>
          </p:nvSpPr>
          <p:spPr>
            <a:xfrm>
              <a:off x="2107141" y="2600473"/>
              <a:ext cx="2592000" cy="26429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4879375" y="1433293"/>
              <a:ext cx="676788" cy="246221"/>
            </a:xfrm>
            <a:prstGeom prst="rect">
              <a:avLst/>
            </a:prstGeom>
            <a:noFill/>
          </p:spPr>
          <p:txBody>
            <a:bodyPr wrap="none" rtlCol="0">
              <a:spAutoFit/>
            </a:bodyPr>
            <a:lstStyle/>
            <a:p>
              <a:pPr algn="l"/>
              <a:r>
                <a:rPr lang="pt-BR" sz="1000" b="1" dirty="0">
                  <a:solidFill>
                    <a:schemeClr val="bg1"/>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5010826" y="2072918"/>
              <a:ext cx="2264709"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Conta Digital</a:t>
              </a:r>
            </a:p>
          </p:txBody>
        </p:sp>
        <p:sp>
          <p:nvSpPr>
            <p:cNvPr id="19" name="Retângulo 18">
              <a:extLst>
                <a:ext uri="{FF2B5EF4-FFF2-40B4-BE49-F238E27FC236}">
                  <a16:creationId xmlns:a16="http://schemas.microsoft.com/office/drawing/2014/main" id="{DAE52C5D-1F1B-4641-BB6A-64BC5B4A1C80}"/>
                </a:ext>
              </a:extLst>
            </p:cNvPr>
            <p:cNvSpPr/>
            <p:nvPr/>
          </p:nvSpPr>
          <p:spPr>
            <a:xfrm>
              <a:off x="5010826" y="2780247"/>
              <a:ext cx="2250641" cy="479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Market </a:t>
              </a:r>
              <a:r>
                <a:rPr lang="pt-BR" sz="1400" dirty="0" err="1">
                  <a:solidFill>
                    <a:schemeClr val="tx1"/>
                  </a:solidFill>
                  <a:latin typeface="Quicksand Light" pitchFamily="2" charset="0"/>
                </a:rPr>
                <a:t>Place</a:t>
              </a:r>
              <a:endParaRPr lang="pt-BR" sz="1400" dirty="0">
                <a:solidFill>
                  <a:schemeClr val="tx1"/>
                </a:solidFill>
                <a:latin typeface="Quicksand Light" pitchFamily="2" charset="0"/>
              </a:endParaRPr>
            </a:p>
          </p:txBody>
        </p:sp>
        <p:sp>
          <p:nvSpPr>
            <p:cNvPr id="22" name="Retângulo 21">
              <a:extLst>
                <a:ext uri="{FF2B5EF4-FFF2-40B4-BE49-F238E27FC236}">
                  <a16:creationId xmlns:a16="http://schemas.microsoft.com/office/drawing/2014/main" id="{3929601B-FC05-4F92-A781-A04EAB045E06}"/>
                </a:ext>
              </a:extLst>
            </p:cNvPr>
            <p:cNvSpPr/>
            <p:nvPr/>
          </p:nvSpPr>
          <p:spPr>
            <a:xfrm>
              <a:off x="5010826" y="3412648"/>
              <a:ext cx="2236573"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Ponto Mais</a:t>
              </a:r>
            </a:p>
          </p:txBody>
        </p:sp>
        <p:grpSp>
          <p:nvGrpSpPr>
            <p:cNvPr id="29" name="Agrupar 28">
              <a:extLst>
                <a:ext uri="{FF2B5EF4-FFF2-40B4-BE49-F238E27FC236}">
                  <a16:creationId xmlns:a16="http://schemas.microsoft.com/office/drawing/2014/main" id="{5C5F1FAE-E40A-4632-AA88-8D5AACB9F490}"/>
                </a:ext>
              </a:extLst>
            </p:cNvPr>
            <p:cNvGrpSpPr/>
            <p:nvPr/>
          </p:nvGrpSpPr>
          <p:grpSpPr>
            <a:xfrm>
              <a:off x="2221839" y="1620357"/>
              <a:ext cx="2356298" cy="4070459"/>
              <a:chOff x="4273552" y="1637294"/>
              <a:chExt cx="2356298" cy="4070459"/>
            </a:xfrm>
          </p:grpSpPr>
          <p:sp>
            <p:nvSpPr>
              <p:cNvPr id="6" name="Retângulo 5">
                <a:extLst>
                  <a:ext uri="{FF2B5EF4-FFF2-40B4-BE49-F238E27FC236}">
                    <a16:creationId xmlns:a16="http://schemas.microsoft.com/office/drawing/2014/main" id="{50FAA724-284E-4C25-93EC-AFF88D985667}"/>
                  </a:ext>
                </a:extLst>
              </p:cNvPr>
              <p:cNvSpPr/>
              <p:nvPr/>
            </p:nvSpPr>
            <p:spPr>
              <a:xfrm>
                <a:off x="4279771" y="1637294"/>
                <a:ext cx="2340000" cy="424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UI/UX 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4279771" y="2082308"/>
                <a:ext cx="2340000" cy="44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Mobile Referência</a:t>
                </a:r>
              </a:p>
            </p:txBody>
          </p:sp>
          <p:sp>
            <p:nvSpPr>
              <p:cNvPr id="8" name="Retângulo 7">
                <a:extLst>
                  <a:ext uri="{FF2B5EF4-FFF2-40B4-BE49-F238E27FC236}">
                    <a16:creationId xmlns:a16="http://schemas.microsoft.com/office/drawing/2014/main" id="{2660E033-C5B0-4898-BFCA-B008C5977B8A}"/>
                  </a:ext>
                </a:extLst>
              </p:cNvPr>
              <p:cNvSpPr/>
              <p:nvPr/>
            </p:nvSpPr>
            <p:spPr>
              <a:xfrm>
                <a:off x="4283141" y="4167244"/>
                <a:ext cx="234000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4289850" y="3617843"/>
                <a:ext cx="107268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4289850" y="2834488"/>
                <a:ext cx="2340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6" name="Retângulo 35">
                <a:extLst>
                  <a:ext uri="{FF2B5EF4-FFF2-40B4-BE49-F238E27FC236}">
                    <a16:creationId xmlns:a16="http://schemas.microsoft.com/office/drawing/2014/main" id="{E88A6CDA-DCF3-4CCB-B40E-292C17F5F4C6}"/>
                  </a:ext>
                </a:extLst>
              </p:cNvPr>
              <p:cNvSpPr/>
              <p:nvPr/>
            </p:nvSpPr>
            <p:spPr>
              <a:xfrm>
                <a:off x="4273552" y="4707190"/>
                <a:ext cx="234000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80" name="Retângulo 79">
                <a:extLst>
                  <a:ext uri="{FF2B5EF4-FFF2-40B4-BE49-F238E27FC236}">
                    <a16:creationId xmlns:a16="http://schemas.microsoft.com/office/drawing/2014/main" id="{9BDBDA07-D5B5-4F42-9A9D-54FA8A3A67C4}"/>
                  </a:ext>
                </a:extLst>
              </p:cNvPr>
              <p:cNvSpPr/>
              <p:nvPr/>
            </p:nvSpPr>
            <p:spPr>
              <a:xfrm>
                <a:off x="4273552" y="5226490"/>
                <a:ext cx="234000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highlight>
                      <a:srgbClr val="FFFF00"/>
                    </a:highlight>
                    <a:latin typeface="Quicksand Light" pitchFamily="2" charset="0"/>
                  </a:rPr>
                  <a:t>Captura de comportamentos</a:t>
                </a:r>
                <a:br>
                  <a:rPr lang="pt-BR" sz="1200" dirty="0">
                    <a:solidFill>
                      <a:schemeClr val="tx1"/>
                    </a:solidFill>
                    <a:highlight>
                      <a:srgbClr val="FFFF00"/>
                    </a:highlight>
                    <a:latin typeface="Quicksand Light" pitchFamily="2" charset="0"/>
                  </a:rPr>
                </a:br>
                <a:r>
                  <a:rPr lang="pt-BR" sz="1200" dirty="0">
                    <a:solidFill>
                      <a:schemeClr val="tx1"/>
                    </a:solidFill>
                    <a:highlight>
                      <a:srgbClr val="FFFF00"/>
                    </a:highlight>
                    <a:latin typeface="Quicksand Light" pitchFamily="2" charset="0"/>
                  </a:rPr>
                  <a:t>e hábitos</a:t>
                </a:r>
              </a:p>
            </p:txBody>
          </p:sp>
        </p:grpSp>
        <p:sp>
          <p:nvSpPr>
            <p:cNvPr id="39" name="Retângulo 38">
              <a:extLst>
                <a:ext uri="{FF2B5EF4-FFF2-40B4-BE49-F238E27FC236}">
                  <a16:creationId xmlns:a16="http://schemas.microsoft.com/office/drawing/2014/main" id="{0F30DC5F-D88A-4751-82AF-8A0A8CA16F5D}"/>
                </a:ext>
              </a:extLst>
            </p:cNvPr>
            <p:cNvSpPr/>
            <p:nvPr/>
          </p:nvSpPr>
          <p:spPr>
            <a:xfrm>
              <a:off x="5008562" y="4073770"/>
              <a:ext cx="2238837"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     + produtos e serviços da VR e parceiros</a:t>
              </a:r>
            </a:p>
          </p:txBody>
        </p:sp>
        <p:sp>
          <p:nvSpPr>
            <p:cNvPr id="40" name="CaixaDeTexto 39">
              <a:extLst>
                <a:ext uri="{FF2B5EF4-FFF2-40B4-BE49-F238E27FC236}">
                  <a16:creationId xmlns:a16="http://schemas.microsoft.com/office/drawing/2014/main" id="{4348C6E7-9AE0-4BFB-BDCA-A8CF6297E1E7}"/>
                </a:ext>
              </a:extLst>
            </p:cNvPr>
            <p:cNvSpPr txBox="1"/>
            <p:nvPr/>
          </p:nvSpPr>
          <p:spPr>
            <a:xfrm>
              <a:off x="830005" y="1132184"/>
              <a:ext cx="1552028" cy="276999"/>
            </a:xfrm>
            <a:prstGeom prst="rect">
              <a:avLst/>
            </a:prstGeom>
            <a:noFill/>
          </p:spPr>
          <p:txBody>
            <a:bodyPr wrap="none" rtlCol="0">
              <a:spAutoFit/>
            </a:bodyPr>
            <a:lstStyle/>
            <a:p>
              <a:pPr algn="l"/>
              <a:r>
                <a:rPr lang="pt-BR" sz="1200" b="1" dirty="0">
                  <a:latin typeface="Quicksand" pitchFamily="2" charset="0"/>
                </a:rPr>
                <a:t>Arquitetura Mobile  </a:t>
              </a:r>
            </a:p>
          </p:txBody>
        </p:sp>
        <p:cxnSp>
          <p:nvCxnSpPr>
            <p:cNvPr id="13" name="Conector de Seta Reta 12">
              <a:extLst>
                <a:ext uri="{FF2B5EF4-FFF2-40B4-BE49-F238E27FC236}">
                  <a16:creationId xmlns:a16="http://schemas.microsoft.com/office/drawing/2014/main" id="{5F42D9D5-740D-4C4E-B23E-F4F8213E0A77}"/>
                </a:ext>
              </a:extLst>
            </p:cNvPr>
            <p:cNvCxnSpPr>
              <a:cxnSpLocks/>
            </p:cNvCxnSpPr>
            <p:nvPr/>
          </p:nvCxnSpPr>
          <p:spPr>
            <a:xfrm flipV="1">
              <a:off x="4575687" y="3816740"/>
              <a:ext cx="2520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5" name="Agrupar 64">
            <a:extLst>
              <a:ext uri="{FF2B5EF4-FFF2-40B4-BE49-F238E27FC236}">
                <a16:creationId xmlns:a16="http://schemas.microsoft.com/office/drawing/2014/main" id="{47108EAE-A35F-4A86-B317-590170C87406}"/>
              </a:ext>
            </a:extLst>
          </p:cNvPr>
          <p:cNvGrpSpPr/>
          <p:nvPr/>
        </p:nvGrpSpPr>
        <p:grpSpPr>
          <a:xfrm>
            <a:off x="6798601" y="1102321"/>
            <a:ext cx="2644702" cy="4211708"/>
            <a:chOff x="8965489" y="885043"/>
            <a:chExt cx="2644702" cy="4389732"/>
          </a:xfrm>
        </p:grpSpPr>
        <p:sp>
          <p:nvSpPr>
            <p:cNvPr id="66" name="Retângulo 65">
              <a:extLst>
                <a:ext uri="{FF2B5EF4-FFF2-40B4-BE49-F238E27FC236}">
                  <a16:creationId xmlns:a16="http://schemas.microsoft.com/office/drawing/2014/main" id="{EDD9F3FB-0745-4A80-82EE-1E50A4DC0DAC}"/>
                </a:ext>
              </a:extLst>
            </p:cNvPr>
            <p:cNvSpPr/>
            <p:nvPr/>
          </p:nvSpPr>
          <p:spPr>
            <a:xfrm>
              <a:off x="9018191" y="1422328"/>
              <a:ext cx="2592000" cy="385244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8965489" y="885043"/>
              <a:ext cx="2644702" cy="801964"/>
            </a:xfrm>
            <a:prstGeom prst="rect">
              <a:avLst/>
            </a:prstGeom>
            <a:noFill/>
          </p:spPr>
          <p:txBody>
            <a:bodyPr wrap="square" rtlCol="0">
              <a:spAutoFit/>
            </a:bodyPr>
            <a:lstStyle/>
            <a:p>
              <a:pPr algn="l"/>
              <a:r>
                <a:rPr lang="pt-BR" sz="1400" b="1" dirty="0">
                  <a:latin typeface="Quicksand" pitchFamily="2" charset="0"/>
                </a:rPr>
                <a:t>Arquitetura BFF e API </a:t>
              </a:r>
              <a:r>
                <a:rPr lang="pt-BR" sz="1400" b="1" dirty="0" err="1">
                  <a:latin typeface="Quicksand" pitchFamily="2" charset="0"/>
                </a:rPr>
                <a:t>Specification</a:t>
              </a:r>
              <a:endParaRPr lang="pt-BR" sz="1400" b="1" dirty="0">
                <a:latin typeface="Quicksand" pitchFamily="2" charset="0"/>
              </a:endParaRPr>
            </a:p>
            <a:p>
              <a:pPr algn="l"/>
              <a:endParaRPr lang="pt-BR" sz="1600" dirty="0">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9135715" y="2060482"/>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9135715" y="2730312"/>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9135715" y="3389747"/>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9155685" y="4054945"/>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Logging</a:t>
              </a:r>
              <a:endParaRPr lang="pt-BR" sz="1400" dirty="0">
                <a:solidFill>
                  <a:schemeClr val="tx1"/>
                </a:solidFill>
                <a:latin typeface="Quicksand Light" pitchFamily="2" charset="0"/>
              </a:endParaRPr>
            </a:p>
          </p:txBody>
        </p:sp>
      </p:grpSp>
      <p:sp>
        <p:nvSpPr>
          <p:cNvPr id="74" name="CaixaDeTexto 73">
            <a:extLst>
              <a:ext uri="{FF2B5EF4-FFF2-40B4-BE49-F238E27FC236}">
                <a16:creationId xmlns:a16="http://schemas.microsoft.com/office/drawing/2014/main" id="{54694372-E035-41A8-AC8A-C5808B642FE5}"/>
              </a:ext>
            </a:extLst>
          </p:cNvPr>
          <p:cNvSpPr txBox="1"/>
          <p:nvPr/>
        </p:nvSpPr>
        <p:spPr>
          <a:xfrm>
            <a:off x="2170547" y="2634768"/>
            <a:ext cx="1087157" cy="246221"/>
          </a:xfrm>
          <a:prstGeom prst="rect">
            <a:avLst/>
          </a:prstGeom>
          <a:noFill/>
        </p:spPr>
        <p:txBody>
          <a:bodyPr wrap="none" rtlCol="0">
            <a:spAutoFit/>
          </a:bodyPr>
          <a:lstStyle/>
          <a:p>
            <a:pPr algn="l"/>
            <a:r>
              <a:rPr lang="pt-BR" sz="1000" b="1" dirty="0">
                <a:solidFill>
                  <a:schemeClr val="bg1"/>
                </a:solidFill>
                <a:latin typeface="Quicksand" pitchFamily="2" charset="0"/>
              </a:rPr>
              <a:t>Aplicação host</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2118101" y="1437381"/>
            <a:ext cx="1170513" cy="246221"/>
          </a:xfrm>
          <a:prstGeom prst="rect">
            <a:avLst/>
          </a:prstGeom>
          <a:noFill/>
        </p:spPr>
        <p:txBody>
          <a:bodyPr wrap="none" rtlCol="0">
            <a:spAutoFit/>
          </a:bodyPr>
          <a:lstStyle/>
          <a:p>
            <a:pPr algn="l"/>
            <a:r>
              <a:rPr lang="pt-BR" sz="1000" b="1" dirty="0">
                <a:solidFill>
                  <a:schemeClr val="bg1"/>
                </a:solidFill>
                <a:latin typeface="Quicksand" pitchFamily="2" charset="0"/>
              </a:rPr>
              <a:t>Reuso e Padrões</a:t>
            </a:r>
          </a:p>
        </p:txBody>
      </p:sp>
      <p:sp>
        <p:nvSpPr>
          <p:cNvPr id="76" name="Retângulo 75">
            <a:extLst>
              <a:ext uri="{FF2B5EF4-FFF2-40B4-BE49-F238E27FC236}">
                <a16:creationId xmlns:a16="http://schemas.microsoft.com/office/drawing/2014/main" id="{9A84C483-114B-40FE-882A-20B9D3351AAA}"/>
              </a:ext>
            </a:extLst>
          </p:cNvPr>
          <p:cNvSpPr/>
          <p:nvPr/>
        </p:nvSpPr>
        <p:spPr>
          <a:xfrm>
            <a:off x="890605" y="3639200"/>
            <a:ext cx="276443" cy="4767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latin typeface="Quicksand" pitchFamily="2" charset="0"/>
              </a:rPr>
              <a:t>SDK</a:t>
            </a:r>
          </a:p>
        </p:txBody>
      </p:sp>
      <p:sp>
        <p:nvSpPr>
          <p:cNvPr id="77" name="Retângulo 76">
            <a:extLst>
              <a:ext uri="{FF2B5EF4-FFF2-40B4-BE49-F238E27FC236}">
                <a16:creationId xmlns:a16="http://schemas.microsoft.com/office/drawing/2014/main" id="{CEF4AD8F-8A86-4FD3-94C8-91604B3D68B1}"/>
              </a:ext>
            </a:extLst>
          </p:cNvPr>
          <p:cNvSpPr/>
          <p:nvPr/>
        </p:nvSpPr>
        <p:spPr>
          <a:xfrm>
            <a:off x="899769" y="4190407"/>
            <a:ext cx="276443" cy="4812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latin typeface="Quicksand" pitchFamily="2" charset="0"/>
              </a:rPr>
              <a:t>SDK</a:t>
            </a:r>
          </a:p>
        </p:txBody>
      </p:sp>
      <p:cxnSp>
        <p:nvCxnSpPr>
          <p:cNvPr id="41" name="Conector de Seta Reta 40">
            <a:extLst>
              <a:ext uri="{FF2B5EF4-FFF2-40B4-BE49-F238E27FC236}">
                <a16:creationId xmlns:a16="http://schemas.microsoft.com/office/drawing/2014/main" id="{3BF408BB-A1BF-4112-B7AD-0845EF164045}"/>
              </a:ext>
            </a:extLst>
          </p:cNvPr>
          <p:cNvCxnSpPr>
            <a:cxnSpLocks/>
          </p:cNvCxnSpPr>
          <p:nvPr/>
        </p:nvCxnSpPr>
        <p:spPr>
          <a:xfrm>
            <a:off x="1193960" y="4452419"/>
            <a:ext cx="26128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9F961B74-59F6-4D68-8734-D43D6C0319F0}"/>
              </a:ext>
            </a:extLst>
          </p:cNvPr>
          <p:cNvCxnSpPr>
            <a:cxnSpLocks/>
          </p:cNvCxnSpPr>
          <p:nvPr/>
        </p:nvCxnSpPr>
        <p:spPr>
          <a:xfrm>
            <a:off x="1193960" y="3923223"/>
            <a:ext cx="24073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tângulo 78">
            <a:extLst>
              <a:ext uri="{FF2B5EF4-FFF2-40B4-BE49-F238E27FC236}">
                <a16:creationId xmlns:a16="http://schemas.microsoft.com/office/drawing/2014/main" id="{7E08F31E-D587-4D30-A4C3-AEBDB32E6C58}"/>
              </a:ext>
            </a:extLst>
          </p:cNvPr>
          <p:cNvSpPr/>
          <p:nvPr/>
        </p:nvSpPr>
        <p:spPr>
          <a:xfrm>
            <a:off x="4242133" y="2111180"/>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3" name="Retângulo 82">
            <a:extLst>
              <a:ext uri="{FF2B5EF4-FFF2-40B4-BE49-F238E27FC236}">
                <a16:creationId xmlns:a16="http://schemas.microsoft.com/office/drawing/2014/main" id="{DA7AF05E-61B0-4956-B621-AD22B4986630}"/>
              </a:ext>
            </a:extLst>
          </p:cNvPr>
          <p:cNvSpPr/>
          <p:nvPr/>
        </p:nvSpPr>
        <p:spPr>
          <a:xfrm>
            <a:off x="4242134" y="2808186"/>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4" name="Retângulo 83">
            <a:extLst>
              <a:ext uri="{FF2B5EF4-FFF2-40B4-BE49-F238E27FC236}">
                <a16:creationId xmlns:a16="http://schemas.microsoft.com/office/drawing/2014/main" id="{1B1BABC9-D21D-481F-9794-D5E0DC05F735}"/>
              </a:ext>
            </a:extLst>
          </p:cNvPr>
          <p:cNvSpPr/>
          <p:nvPr/>
        </p:nvSpPr>
        <p:spPr>
          <a:xfrm>
            <a:off x="4243339" y="3446932"/>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5" name="Retângulo 84">
            <a:extLst>
              <a:ext uri="{FF2B5EF4-FFF2-40B4-BE49-F238E27FC236}">
                <a16:creationId xmlns:a16="http://schemas.microsoft.com/office/drawing/2014/main" id="{DAB4EF9D-42CC-47DD-8E60-DE8C4AD95F02}"/>
              </a:ext>
            </a:extLst>
          </p:cNvPr>
          <p:cNvSpPr/>
          <p:nvPr/>
        </p:nvSpPr>
        <p:spPr>
          <a:xfrm>
            <a:off x="4243339" y="4104580"/>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641613"/>
            <a:ext cx="115921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cxnSp>
        <p:nvCxnSpPr>
          <p:cNvPr id="87" name="Conector de Seta Reta 86">
            <a:extLst>
              <a:ext uri="{FF2B5EF4-FFF2-40B4-BE49-F238E27FC236}">
                <a16:creationId xmlns:a16="http://schemas.microsoft.com/office/drawing/2014/main" id="{C41E5FEC-CCC7-41E4-ABDC-16FDFBD0BBD8}"/>
              </a:ext>
            </a:extLst>
          </p:cNvPr>
          <p:cNvCxnSpPr>
            <a:cxnSpLocks/>
          </p:cNvCxnSpPr>
          <p:nvPr/>
        </p:nvCxnSpPr>
        <p:spPr>
          <a:xfrm flipV="1">
            <a:off x="6613216" y="3266190"/>
            <a:ext cx="2520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B9652DD8-D343-43F3-8C23-DCCFE2FFFF50}"/>
              </a:ext>
            </a:extLst>
          </p:cNvPr>
          <p:cNvCxnSpPr>
            <a:cxnSpLocks/>
          </p:cNvCxnSpPr>
          <p:nvPr/>
        </p:nvCxnSpPr>
        <p:spPr>
          <a:xfrm flipV="1">
            <a:off x="9338204" y="3266189"/>
            <a:ext cx="2520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582D9367-0996-46E5-94DF-01DEE594AE33}"/>
              </a:ext>
            </a:extLst>
          </p:cNvPr>
          <p:cNvSpPr/>
          <p:nvPr/>
        </p:nvSpPr>
        <p:spPr>
          <a:xfrm>
            <a:off x="1434696" y="3599065"/>
            <a:ext cx="2459496" cy="56663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367964"/>
            <a:ext cx="1598515" cy="246221"/>
          </a:xfrm>
          <a:prstGeom prst="rect">
            <a:avLst/>
          </a:prstGeom>
          <a:noFill/>
        </p:spPr>
        <p:txBody>
          <a:bodyPr wrap="none" rtlCol="0">
            <a:spAutoFit/>
          </a:bodyPr>
          <a:lstStyle/>
          <a:p>
            <a:pPr algn="l"/>
            <a:r>
              <a:rPr lang="pt-BR" sz="1000" b="1" dirty="0" err="1">
                <a:solidFill>
                  <a:schemeClr val="bg1"/>
                </a:solidFill>
                <a:latin typeface="Quicksand" pitchFamily="2" charset="0"/>
              </a:rPr>
              <a:t>Comnunication</a:t>
            </a:r>
            <a:r>
              <a:rPr lang="pt-BR" sz="1000" b="1" dirty="0">
                <a:solidFill>
                  <a:schemeClr val="bg1"/>
                </a:solidFill>
                <a:latin typeface="Quicksand" pitchFamily="2" charset="0"/>
              </a:rPr>
              <a:t>  Chanel</a:t>
            </a:r>
          </a:p>
        </p:txBody>
      </p:sp>
    </p:spTree>
    <p:extLst>
      <p:ext uri="{BB962C8B-B14F-4D97-AF65-F5344CB8AC3E}">
        <p14:creationId xmlns:p14="http://schemas.microsoft.com/office/powerpoint/2010/main" val="242730370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72B77-C406-4F91-9F81-2045A463D332}"/>
              </a:ext>
            </a:extLst>
          </p:cNvPr>
          <p:cNvSpPr>
            <a:spLocks noGrp="1"/>
          </p:cNvSpPr>
          <p:nvPr>
            <p:ph type="title"/>
          </p:nvPr>
        </p:nvSpPr>
        <p:spPr/>
        <p:txBody>
          <a:bodyPr/>
          <a:lstStyle/>
          <a:p>
            <a:r>
              <a:rPr lang="pt-BR" dirty="0"/>
              <a:t>Elementos estruturais da arquitetura</a:t>
            </a:r>
          </a:p>
        </p:txBody>
      </p:sp>
      <p:sp>
        <p:nvSpPr>
          <p:cNvPr id="3" name="Subtítulo 2">
            <a:extLst>
              <a:ext uri="{FF2B5EF4-FFF2-40B4-BE49-F238E27FC236}">
                <a16:creationId xmlns:a16="http://schemas.microsoft.com/office/drawing/2014/main" id="{B73AE8AC-716F-4E3F-BDCE-FD1D5ECE54D3}"/>
              </a:ext>
            </a:extLst>
          </p:cNvPr>
          <p:cNvSpPr>
            <a:spLocks noGrp="1"/>
          </p:cNvSpPr>
          <p:nvPr>
            <p:ph type="subTitle" idx="1"/>
          </p:nvPr>
        </p:nvSpPr>
        <p:spPr/>
        <p:txBody>
          <a:bodyPr>
            <a:normAutofit fontScale="92500" lnSpcReduction="20000"/>
          </a:bodyPr>
          <a:lstStyle/>
          <a:p>
            <a:r>
              <a:rPr lang="pt-BR" dirty="0"/>
              <a:t>Estratégia de dados</a:t>
            </a:r>
            <a:endParaRPr lang="pt-BR"/>
          </a:p>
        </p:txBody>
      </p:sp>
      <p:grpSp>
        <p:nvGrpSpPr>
          <p:cNvPr id="39" name="Agrupar 38">
            <a:extLst>
              <a:ext uri="{FF2B5EF4-FFF2-40B4-BE49-F238E27FC236}">
                <a16:creationId xmlns:a16="http://schemas.microsoft.com/office/drawing/2014/main" id="{BB5D367D-0AC4-413D-A422-B5EE34166A36}"/>
              </a:ext>
            </a:extLst>
          </p:cNvPr>
          <p:cNvGrpSpPr/>
          <p:nvPr/>
        </p:nvGrpSpPr>
        <p:grpSpPr>
          <a:xfrm>
            <a:off x="1307209" y="1408872"/>
            <a:ext cx="9215689" cy="1699157"/>
            <a:chOff x="1652153" y="1828497"/>
            <a:chExt cx="9215689" cy="1699157"/>
          </a:xfrm>
        </p:grpSpPr>
        <p:pic>
          <p:nvPicPr>
            <p:cNvPr id="10" name="Gráfico 9" descr="Usuário com preenchimento sólido">
              <a:extLst>
                <a:ext uri="{FF2B5EF4-FFF2-40B4-BE49-F238E27FC236}">
                  <a16:creationId xmlns:a16="http://schemas.microsoft.com/office/drawing/2014/main" id="{B0E9B54D-788F-4F65-AA8D-BB9C621D5E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2153" y="2049191"/>
              <a:ext cx="1169802" cy="1169802"/>
            </a:xfrm>
            <a:prstGeom prst="rect">
              <a:avLst/>
            </a:prstGeom>
          </p:spPr>
        </p:pic>
        <p:pic>
          <p:nvPicPr>
            <p:cNvPr id="13" name="Imagem 12" descr="Tela preta com letras brancas&#10;&#10;Descrição gerada automaticamente">
              <a:extLst>
                <a:ext uri="{FF2B5EF4-FFF2-40B4-BE49-F238E27FC236}">
                  <a16:creationId xmlns:a16="http://schemas.microsoft.com/office/drawing/2014/main" id="{70AD52FF-B038-4FA7-B783-AF69B305D09A}"/>
                </a:ext>
              </a:extLst>
            </p:cNvPr>
            <p:cNvPicPr>
              <a:picLocks noChangeAspect="1"/>
            </p:cNvPicPr>
            <p:nvPr/>
          </p:nvPicPr>
          <p:blipFill>
            <a:blip r:embed="rId4"/>
            <a:stretch>
              <a:fillRect/>
            </a:stretch>
          </p:blipFill>
          <p:spPr>
            <a:xfrm>
              <a:off x="5570332" y="2049191"/>
              <a:ext cx="789264" cy="1169802"/>
            </a:xfrm>
            <a:prstGeom prst="rect">
              <a:avLst/>
            </a:prstGeom>
          </p:spPr>
        </p:pic>
        <p:grpSp>
          <p:nvGrpSpPr>
            <p:cNvPr id="17" name="Agrupar 16">
              <a:extLst>
                <a:ext uri="{FF2B5EF4-FFF2-40B4-BE49-F238E27FC236}">
                  <a16:creationId xmlns:a16="http://schemas.microsoft.com/office/drawing/2014/main" id="{327AB1FF-D68C-47B1-817A-4BECB9A0B5FE}"/>
                </a:ext>
              </a:extLst>
            </p:cNvPr>
            <p:cNvGrpSpPr/>
            <p:nvPr/>
          </p:nvGrpSpPr>
          <p:grpSpPr>
            <a:xfrm>
              <a:off x="9408262" y="1955974"/>
              <a:ext cx="1459580" cy="1571680"/>
              <a:chOff x="7860758" y="2085104"/>
              <a:chExt cx="1459580" cy="1571680"/>
            </a:xfrm>
          </p:grpSpPr>
          <p:pic>
            <p:nvPicPr>
              <p:cNvPr id="15" name="Gráfico 14">
                <a:extLst>
                  <a:ext uri="{FF2B5EF4-FFF2-40B4-BE49-F238E27FC236}">
                    <a16:creationId xmlns:a16="http://schemas.microsoft.com/office/drawing/2014/main" id="{D5FD9905-B1D4-40D1-82C6-0E5B482576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0228" y="2085104"/>
                <a:ext cx="860640" cy="838572"/>
              </a:xfrm>
              <a:prstGeom prst="rect">
                <a:avLst/>
              </a:prstGeom>
            </p:spPr>
          </p:pic>
          <p:sp>
            <p:nvSpPr>
              <p:cNvPr id="16" name="CaixaDeTexto 15">
                <a:extLst>
                  <a:ext uri="{FF2B5EF4-FFF2-40B4-BE49-F238E27FC236}">
                    <a16:creationId xmlns:a16="http://schemas.microsoft.com/office/drawing/2014/main" id="{B9866114-6947-4ED6-8DBF-9C76E27DA112}"/>
                  </a:ext>
                </a:extLst>
              </p:cNvPr>
              <p:cNvSpPr txBox="1"/>
              <p:nvPr/>
            </p:nvSpPr>
            <p:spPr>
              <a:xfrm>
                <a:off x="7860758" y="2918120"/>
                <a:ext cx="1459580" cy="738664"/>
              </a:xfrm>
              <a:prstGeom prst="rect">
                <a:avLst/>
              </a:prstGeom>
              <a:noFill/>
            </p:spPr>
            <p:txBody>
              <a:bodyPr wrap="square" rtlCol="0">
                <a:spAutoFit/>
              </a:bodyPr>
              <a:lstStyle/>
              <a:p>
                <a:pPr algn="ctr"/>
                <a:r>
                  <a:rPr lang="pt-BR" sz="1400" dirty="0">
                    <a:latin typeface="Quicksand Light" pitchFamily="2" charset="0"/>
                  </a:rPr>
                  <a:t>Arquitetura corporativa de dados da VR</a:t>
                </a:r>
              </a:p>
            </p:txBody>
          </p:sp>
        </p:grpSp>
        <p:grpSp>
          <p:nvGrpSpPr>
            <p:cNvPr id="37" name="Agrupar 36">
              <a:extLst>
                <a:ext uri="{FF2B5EF4-FFF2-40B4-BE49-F238E27FC236}">
                  <a16:creationId xmlns:a16="http://schemas.microsoft.com/office/drawing/2014/main" id="{096A2A88-8114-4797-900D-CD00A10EDBC4}"/>
                </a:ext>
              </a:extLst>
            </p:cNvPr>
            <p:cNvGrpSpPr/>
            <p:nvPr/>
          </p:nvGrpSpPr>
          <p:grpSpPr>
            <a:xfrm>
              <a:off x="6423125" y="1936218"/>
              <a:ext cx="2655971" cy="1013095"/>
              <a:chOff x="6328794" y="1901464"/>
              <a:chExt cx="2655971" cy="1013095"/>
            </a:xfrm>
          </p:grpSpPr>
          <p:cxnSp>
            <p:nvCxnSpPr>
              <p:cNvPr id="21" name="Conector de Seta Reta 20">
                <a:extLst>
                  <a:ext uri="{FF2B5EF4-FFF2-40B4-BE49-F238E27FC236}">
                    <a16:creationId xmlns:a16="http://schemas.microsoft.com/office/drawing/2014/main" id="{9ECC46EF-4FB4-4485-B874-4E94AEAF93A7}"/>
                  </a:ext>
                </a:extLst>
              </p:cNvPr>
              <p:cNvCxnSpPr>
                <a:cxnSpLocks/>
              </p:cNvCxnSpPr>
              <p:nvPr/>
            </p:nvCxnSpPr>
            <p:spPr>
              <a:xfrm>
                <a:off x="6328794" y="2209242"/>
                <a:ext cx="2655971" cy="0"/>
              </a:xfrm>
              <a:prstGeom prst="straightConnector1">
                <a:avLst/>
              </a:prstGeom>
              <a:ln w="3810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3A7421F7-CC72-48B9-A413-757C71EE99D2}"/>
                  </a:ext>
                </a:extLst>
              </p:cNvPr>
              <p:cNvSpPr txBox="1"/>
              <p:nvPr/>
            </p:nvSpPr>
            <p:spPr>
              <a:xfrm>
                <a:off x="6783893" y="1901464"/>
                <a:ext cx="1745772" cy="307777"/>
              </a:xfrm>
              <a:prstGeom prst="rect">
                <a:avLst/>
              </a:prstGeom>
              <a:noFill/>
            </p:spPr>
            <p:txBody>
              <a:bodyPr wrap="square" rtlCol="0">
                <a:spAutoFit/>
              </a:bodyPr>
              <a:lstStyle/>
              <a:p>
                <a:pPr algn="ctr"/>
                <a:r>
                  <a:rPr lang="pt-BR" sz="1400" dirty="0">
                    <a:latin typeface="Quicksand Light" pitchFamily="2" charset="0"/>
                  </a:rPr>
                  <a:t>Insights</a:t>
                </a:r>
              </a:p>
            </p:txBody>
          </p:sp>
          <p:cxnSp>
            <p:nvCxnSpPr>
              <p:cNvPr id="33" name="Conector de Seta Reta 32">
                <a:extLst>
                  <a:ext uri="{FF2B5EF4-FFF2-40B4-BE49-F238E27FC236}">
                    <a16:creationId xmlns:a16="http://schemas.microsoft.com/office/drawing/2014/main" id="{1130ED9B-59DB-4ECC-818F-DC01F4B2408C}"/>
                  </a:ext>
                </a:extLst>
              </p:cNvPr>
              <p:cNvCxnSpPr>
                <a:cxnSpLocks/>
              </p:cNvCxnSpPr>
              <p:nvPr/>
            </p:nvCxnSpPr>
            <p:spPr>
              <a:xfrm flipH="1">
                <a:off x="6328794" y="2903660"/>
                <a:ext cx="2655971" cy="0"/>
              </a:xfrm>
              <a:prstGeom prst="straightConnector1">
                <a:avLst/>
              </a:prstGeom>
              <a:ln w="3810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564AE7D4-C449-4872-9D96-2D58676EB1AB}"/>
                  </a:ext>
                </a:extLst>
              </p:cNvPr>
              <p:cNvSpPr txBox="1"/>
              <p:nvPr/>
            </p:nvSpPr>
            <p:spPr>
              <a:xfrm>
                <a:off x="6783893" y="2391339"/>
                <a:ext cx="1745772" cy="523220"/>
              </a:xfrm>
              <a:prstGeom prst="rect">
                <a:avLst/>
              </a:prstGeom>
              <a:noFill/>
            </p:spPr>
            <p:txBody>
              <a:bodyPr wrap="square" rtlCol="0">
                <a:spAutoFit/>
              </a:bodyPr>
              <a:lstStyle/>
              <a:p>
                <a:pPr algn="ctr"/>
                <a:r>
                  <a:rPr lang="pt-BR" sz="1400" dirty="0">
                    <a:latin typeface="Quicksand Light" pitchFamily="2" charset="0"/>
                  </a:rPr>
                  <a:t>Ajustes dinâmico de relevância</a:t>
                </a:r>
              </a:p>
            </p:txBody>
          </p:sp>
        </p:grpSp>
        <p:grpSp>
          <p:nvGrpSpPr>
            <p:cNvPr id="38" name="Agrupar 37">
              <a:extLst>
                <a:ext uri="{FF2B5EF4-FFF2-40B4-BE49-F238E27FC236}">
                  <a16:creationId xmlns:a16="http://schemas.microsoft.com/office/drawing/2014/main" id="{6FE194C3-1D4D-43C7-9A42-DA82930B5EAC}"/>
                </a:ext>
              </a:extLst>
            </p:cNvPr>
            <p:cNvGrpSpPr/>
            <p:nvPr/>
          </p:nvGrpSpPr>
          <p:grpSpPr>
            <a:xfrm>
              <a:off x="2837356" y="1828497"/>
              <a:ext cx="2717575" cy="1111992"/>
              <a:chOff x="2821955" y="1686021"/>
              <a:chExt cx="2717575" cy="1111992"/>
            </a:xfrm>
          </p:grpSpPr>
          <p:cxnSp>
            <p:nvCxnSpPr>
              <p:cNvPr id="19" name="Conector de Seta Reta 18">
                <a:extLst>
                  <a:ext uri="{FF2B5EF4-FFF2-40B4-BE49-F238E27FC236}">
                    <a16:creationId xmlns:a16="http://schemas.microsoft.com/office/drawing/2014/main" id="{89BE1935-B364-4FD9-8B5B-25E965D28FAC}"/>
                  </a:ext>
                </a:extLst>
              </p:cNvPr>
              <p:cNvCxnSpPr>
                <a:cxnSpLocks/>
              </p:cNvCxnSpPr>
              <p:nvPr/>
            </p:nvCxnSpPr>
            <p:spPr>
              <a:xfrm>
                <a:off x="2821955" y="2209242"/>
                <a:ext cx="2717575" cy="0"/>
              </a:xfrm>
              <a:prstGeom prst="straightConnector1">
                <a:avLst/>
              </a:prstGeom>
              <a:ln w="3810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F192A95A-2B94-45E0-96DE-3AC4D33CD9DF}"/>
                  </a:ext>
                </a:extLst>
              </p:cNvPr>
              <p:cNvSpPr txBox="1"/>
              <p:nvPr/>
            </p:nvSpPr>
            <p:spPr>
              <a:xfrm>
                <a:off x="3307856" y="1686021"/>
                <a:ext cx="1745772" cy="523220"/>
              </a:xfrm>
              <a:prstGeom prst="rect">
                <a:avLst/>
              </a:prstGeom>
              <a:noFill/>
            </p:spPr>
            <p:txBody>
              <a:bodyPr wrap="square" rtlCol="0">
                <a:spAutoFit/>
              </a:bodyPr>
              <a:lstStyle/>
              <a:p>
                <a:pPr algn="ctr"/>
                <a:r>
                  <a:rPr lang="pt-BR" sz="1400" dirty="0">
                    <a:latin typeface="Quicksand Light" pitchFamily="2" charset="0"/>
                  </a:rPr>
                  <a:t>Comportamentos e hábitos</a:t>
                </a:r>
              </a:p>
            </p:txBody>
          </p:sp>
          <p:cxnSp>
            <p:nvCxnSpPr>
              <p:cNvPr id="35" name="Conector de Seta Reta 34">
                <a:extLst>
                  <a:ext uri="{FF2B5EF4-FFF2-40B4-BE49-F238E27FC236}">
                    <a16:creationId xmlns:a16="http://schemas.microsoft.com/office/drawing/2014/main" id="{7BF75B09-4741-420B-8390-BBFC79BE00A5}"/>
                  </a:ext>
                </a:extLst>
              </p:cNvPr>
              <p:cNvCxnSpPr>
                <a:cxnSpLocks/>
              </p:cNvCxnSpPr>
              <p:nvPr/>
            </p:nvCxnSpPr>
            <p:spPr>
              <a:xfrm flipH="1">
                <a:off x="2852757" y="2787115"/>
                <a:ext cx="2655971" cy="0"/>
              </a:xfrm>
              <a:prstGeom prst="straightConnector1">
                <a:avLst/>
              </a:prstGeom>
              <a:ln w="38100">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B28ACFC0-5BC6-4F72-AACB-6B02A60F33D7}"/>
                  </a:ext>
                </a:extLst>
              </p:cNvPr>
              <p:cNvSpPr txBox="1"/>
              <p:nvPr/>
            </p:nvSpPr>
            <p:spPr>
              <a:xfrm>
                <a:off x="3307856" y="2274793"/>
                <a:ext cx="1745772" cy="523220"/>
              </a:xfrm>
              <a:prstGeom prst="rect">
                <a:avLst/>
              </a:prstGeom>
              <a:noFill/>
            </p:spPr>
            <p:txBody>
              <a:bodyPr wrap="square" rtlCol="0">
                <a:spAutoFit/>
              </a:bodyPr>
              <a:lstStyle/>
              <a:p>
                <a:pPr algn="ctr"/>
                <a:r>
                  <a:rPr lang="pt-BR" sz="1400" dirty="0">
                    <a:latin typeface="Quicksand Light" pitchFamily="2" charset="0"/>
                  </a:rPr>
                  <a:t>Aumento do engajamento</a:t>
                </a:r>
              </a:p>
            </p:txBody>
          </p:sp>
        </p:grpSp>
      </p:grpSp>
      <p:grpSp>
        <p:nvGrpSpPr>
          <p:cNvPr id="43" name="Agrupar 42">
            <a:extLst>
              <a:ext uri="{FF2B5EF4-FFF2-40B4-BE49-F238E27FC236}">
                <a16:creationId xmlns:a16="http://schemas.microsoft.com/office/drawing/2014/main" id="{20EFBBEF-D40A-4A2A-B6F4-14CB8592CA3D}"/>
              </a:ext>
            </a:extLst>
          </p:cNvPr>
          <p:cNvGrpSpPr/>
          <p:nvPr/>
        </p:nvGrpSpPr>
        <p:grpSpPr>
          <a:xfrm>
            <a:off x="349941" y="3948211"/>
            <a:ext cx="11492118" cy="2786392"/>
            <a:chOff x="505327" y="3988657"/>
            <a:chExt cx="11492118" cy="2786392"/>
          </a:xfrm>
        </p:grpSpPr>
        <p:grpSp>
          <p:nvGrpSpPr>
            <p:cNvPr id="40" name="Agrupar 39">
              <a:extLst>
                <a:ext uri="{FF2B5EF4-FFF2-40B4-BE49-F238E27FC236}">
                  <a16:creationId xmlns:a16="http://schemas.microsoft.com/office/drawing/2014/main" id="{DD676CAB-59B2-49D5-A77B-565191E98C03}"/>
                </a:ext>
              </a:extLst>
            </p:cNvPr>
            <p:cNvGrpSpPr/>
            <p:nvPr/>
          </p:nvGrpSpPr>
          <p:grpSpPr>
            <a:xfrm>
              <a:off x="505327" y="3988657"/>
              <a:ext cx="3487152" cy="2786392"/>
              <a:chOff x="314827" y="3988657"/>
              <a:chExt cx="3487152" cy="2786392"/>
            </a:xfrm>
          </p:grpSpPr>
          <p:sp>
            <p:nvSpPr>
              <p:cNvPr id="6" name="CaixaDeTexto 5">
                <a:extLst>
                  <a:ext uri="{FF2B5EF4-FFF2-40B4-BE49-F238E27FC236}">
                    <a16:creationId xmlns:a16="http://schemas.microsoft.com/office/drawing/2014/main" id="{C0A7A354-356C-4548-8C5D-3908A214F87D}"/>
                  </a:ext>
                </a:extLst>
              </p:cNvPr>
              <p:cNvSpPr txBox="1"/>
              <p:nvPr/>
            </p:nvSpPr>
            <p:spPr>
              <a:xfrm>
                <a:off x="314827" y="3988657"/>
                <a:ext cx="3487152" cy="720000"/>
              </a:xfrm>
              <a:prstGeom prst="rect">
                <a:avLst/>
              </a:prstGeom>
              <a:solidFill>
                <a:srgbClr val="00AA13"/>
              </a:solidFill>
            </p:spPr>
            <p:txBody>
              <a:bodyPr wrap="square" rtlCol="0" anchor="ctr">
                <a:noAutofit/>
              </a:bodyPr>
              <a:lstStyle/>
              <a:p>
                <a:pPr algn="l"/>
                <a:r>
                  <a:rPr lang="pt-BR" sz="2000" dirty="0">
                    <a:solidFill>
                      <a:schemeClr val="bg1"/>
                    </a:solidFill>
                    <a:latin typeface="Quicksand" pitchFamily="2" charset="0"/>
                  </a:rPr>
                  <a:t>Pontos de coleta</a:t>
                </a:r>
              </a:p>
            </p:txBody>
          </p:sp>
          <p:sp>
            <p:nvSpPr>
              <p:cNvPr id="30" name="CaixaDeTexto 29">
                <a:extLst>
                  <a:ext uri="{FF2B5EF4-FFF2-40B4-BE49-F238E27FC236}">
                    <a16:creationId xmlns:a16="http://schemas.microsoft.com/office/drawing/2014/main" id="{3C7A6B0E-23BD-4D43-91D2-22AB25181DD2}"/>
                  </a:ext>
                </a:extLst>
              </p:cNvPr>
              <p:cNvSpPr txBox="1"/>
              <p:nvPr/>
            </p:nvSpPr>
            <p:spPr>
              <a:xfrm>
                <a:off x="314827" y="4743724"/>
                <a:ext cx="3487152" cy="2031325"/>
              </a:xfrm>
              <a:prstGeom prst="rect">
                <a:avLst/>
              </a:prstGeom>
              <a:noFill/>
            </p:spPr>
            <p:txBody>
              <a:bodyPr wrap="square" rtlCol="0">
                <a:spAutoFit/>
              </a:bodyPr>
              <a:lstStyle/>
              <a:p>
                <a:pPr algn="l"/>
                <a:r>
                  <a:rPr lang="pt-BR" dirty="0">
                    <a:latin typeface="Quicksand Light" pitchFamily="2" charset="0"/>
                  </a:rPr>
                  <a:t>Assegurar que informações sobre comportamentos, utilização de produtos e serviços em uso no Super App sejam reunidas e enviadas para a arquitetura de dados corporativa.</a:t>
                </a:r>
              </a:p>
            </p:txBody>
          </p:sp>
        </p:grpSp>
        <p:grpSp>
          <p:nvGrpSpPr>
            <p:cNvPr id="41" name="Agrupar 40">
              <a:extLst>
                <a:ext uri="{FF2B5EF4-FFF2-40B4-BE49-F238E27FC236}">
                  <a16:creationId xmlns:a16="http://schemas.microsoft.com/office/drawing/2014/main" id="{20999303-0A26-4207-855A-5EB2B404411D}"/>
                </a:ext>
              </a:extLst>
            </p:cNvPr>
            <p:cNvGrpSpPr/>
            <p:nvPr/>
          </p:nvGrpSpPr>
          <p:grpSpPr>
            <a:xfrm>
              <a:off x="4507810" y="3988657"/>
              <a:ext cx="3487152" cy="1955396"/>
              <a:chOff x="4572000" y="3988657"/>
              <a:chExt cx="3487152" cy="1955396"/>
            </a:xfrm>
          </p:grpSpPr>
          <p:sp>
            <p:nvSpPr>
              <p:cNvPr id="7" name="CaixaDeTexto 6">
                <a:extLst>
                  <a:ext uri="{FF2B5EF4-FFF2-40B4-BE49-F238E27FC236}">
                    <a16:creationId xmlns:a16="http://schemas.microsoft.com/office/drawing/2014/main" id="{43178EF0-53D7-4258-9D05-91AD1C312961}"/>
                  </a:ext>
                </a:extLst>
              </p:cNvPr>
              <p:cNvSpPr txBox="1"/>
              <p:nvPr/>
            </p:nvSpPr>
            <p:spPr>
              <a:xfrm>
                <a:off x="4572000" y="3988657"/>
                <a:ext cx="3487152" cy="720000"/>
              </a:xfrm>
              <a:prstGeom prst="rect">
                <a:avLst/>
              </a:prstGeom>
              <a:solidFill>
                <a:srgbClr val="00AA13"/>
              </a:solidFill>
            </p:spPr>
            <p:txBody>
              <a:bodyPr wrap="square" rtlCol="0" anchor="ctr">
                <a:noAutofit/>
              </a:bodyPr>
              <a:lstStyle/>
              <a:p>
                <a:r>
                  <a:rPr lang="pt-BR" sz="2000" dirty="0">
                    <a:solidFill>
                      <a:schemeClr val="bg1"/>
                    </a:solidFill>
                    <a:latin typeface="Quicksand" pitchFamily="2" charset="0"/>
                  </a:rPr>
                  <a:t>Conformidade</a:t>
                </a:r>
              </a:p>
            </p:txBody>
          </p:sp>
          <p:sp>
            <p:nvSpPr>
              <p:cNvPr id="31" name="CaixaDeTexto 30">
                <a:extLst>
                  <a:ext uri="{FF2B5EF4-FFF2-40B4-BE49-F238E27FC236}">
                    <a16:creationId xmlns:a16="http://schemas.microsoft.com/office/drawing/2014/main" id="{FA5C87D0-BAC2-4A16-8567-1A30394D16FF}"/>
                  </a:ext>
                </a:extLst>
              </p:cNvPr>
              <p:cNvSpPr txBox="1"/>
              <p:nvPr/>
            </p:nvSpPr>
            <p:spPr>
              <a:xfrm>
                <a:off x="4572000" y="4743724"/>
                <a:ext cx="3487152" cy="1200329"/>
              </a:xfrm>
              <a:prstGeom prst="rect">
                <a:avLst/>
              </a:prstGeom>
              <a:noFill/>
            </p:spPr>
            <p:txBody>
              <a:bodyPr wrap="square" rtlCol="0">
                <a:spAutoFit/>
              </a:bodyPr>
              <a:lstStyle/>
              <a:p>
                <a:pPr algn="l"/>
                <a:r>
                  <a:rPr lang="pt-BR" dirty="0">
                    <a:latin typeface="Quicksand Light" pitchFamily="2" charset="0"/>
                  </a:rPr>
                  <a:t>Viabilizar a conformidade dos dados com a LGPD para que então sejam armazenados na arquitetura de dados corporativa.</a:t>
                </a:r>
              </a:p>
            </p:txBody>
          </p:sp>
        </p:grpSp>
        <p:grpSp>
          <p:nvGrpSpPr>
            <p:cNvPr id="42" name="Agrupar 41">
              <a:extLst>
                <a:ext uri="{FF2B5EF4-FFF2-40B4-BE49-F238E27FC236}">
                  <a16:creationId xmlns:a16="http://schemas.microsoft.com/office/drawing/2014/main" id="{C13B82A1-F9D2-4559-8C4D-925C09F9AC8B}"/>
                </a:ext>
              </a:extLst>
            </p:cNvPr>
            <p:cNvGrpSpPr/>
            <p:nvPr/>
          </p:nvGrpSpPr>
          <p:grpSpPr>
            <a:xfrm>
              <a:off x="8510293" y="3988657"/>
              <a:ext cx="3487152" cy="1955396"/>
              <a:chOff x="8510293" y="3988657"/>
              <a:chExt cx="3487152" cy="1955396"/>
            </a:xfrm>
          </p:grpSpPr>
          <p:sp>
            <p:nvSpPr>
              <p:cNvPr id="8" name="CaixaDeTexto 7">
                <a:extLst>
                  <a:ext uri="{FF2B5EF4-FFF2-40B4-BE49-F238E27FC236}">
                    <a16:creationId xmlns:a16="http://schemas.microsoft.com/office/drawing/2014/main" id="{E257ABF4-4CFA-49C7-9ACD-19F983ADCF4B}"/>
                  </a:ext>
                </a:extLst>
              </p:cNvPr>
              <p:cNvSpPr txBox="1"/>
              <p:nvPr/>
            </p:nvSpPr>
            <p:spPr>
              <a:xfrm>
                <a:off x="8510293" y="3988657"/>
                <a:ext cx="3487152" cy="720000"/>
              </a:xfrm>
              <a:prstGeom prst="rect">
                <a:avLst/>
              </a:prstGeom>
              <a:solidFill>
                <a:srgbClr val="00AA13"/>
              </a:solidFill>
            </p:spPr>
            <p:txBody>
              <a:bodyPr wrap="square" rtlCol="0" anchor="ctr">
                <a:noAutofit/>
              </a:bodyPr>
              <a:lstStyle/>
              <a:p>
                <a:r>
                  <a:rPr lang="pt-BR" sz="2000" dirty="0">
                    <a:solidFill>
                      <a:schemeClr val="bg1"/>
                    </a:solidFill>
                    <a:latin typeface="Quicksand" pitchFamily="2" charset="0"/>
                  </a:rPr>
                  <a:t>Governança</a:t>
                </a:r>
              </a:p>
            </p:txBody>
          </p:sp>
          <p:sp>
            <p:nvSpPr>
              <p:cNvPr id="32" name="CaixaDeTexto 31">
                <a:extLst>
                  <a:ext uri="{FF2B5EF4-FFF2-40B4-BE49-F238E27FC236}">
                    <a16:creationId xmlns:a16="http://schemas.microsoft.com/office/drawing/2014/main" id="{82E3AA6D-844C-42C0-A6CF-13CD246A76E7}"/>
                  </a:ext>
                </a:extLst>
              </p:cNvPr>
              <p:cNvSpPr txBox="1"/>
              <p:nvPr/>
            </p:nvSpPr>
            <p:spPr>
              <a:xfrm>
                <a:off x="8510293" y="4743724"/>
                <a:ext cx="3487152" cy="1200329"/>
              </a:xfrm>
              <a:prstGeom prst="rect">
                <a:avLst/>
              </a:prstGeom>
              <a:noFill/>
            </p:spPr>
            <p:txBody>
              <a:bodyPr wrap="square" rtlCol="0">
                <a:spAutoFit/>
              </a:bodyPr>
              <a:lstStyle/>
              <a:p>
                <a:pPr algn="l"/>
                <a:r>
                  <a:rPr lang="pt-BR" dirty="0">
                    <a:latin typeface="Quicksand Light" pitchFamily="2" charset="0"/>
                  </a:rPr>
                  <a:t>Permitir que a governança corporativa tenha visibilidade sobre os dados manipulados no Super App.</a:t>
                </a:r>
              </a:p>
            </p:txBody>
          </p:sp>
        </p:grpSp>
      </p:grpSp>
      <p:cxnSp>
        <p:nvCxnSpPr>
          <p:cNvPr id="45" name="Conector reto 44">
            <a:extLst>
              <a:ext uri="{FF2B5EF4-FFF2-40B4-BE49-F238E27FC236}">
                <a16:creationId xmlns:a16="http://schemas.microsoft.com/office/drawing/2014/main" id="{BC6B9770-1B10-4706-85FA-0D4C8AB643C6}"/>
              </a:ext>
            </a:extLst>
          </p:cNvPr>
          <p:cNvCxnSpPr/>
          <p:nvPr/>
        </p:nvCxnSpPr>
        <p:spPr>
          <a:xfrm>
            <a:off x="349941" y="3441700"/>
            <a:ext cx="11492118" cy="0"/>
          </a:xfrm>
          <a:prstGeom prst="line">
            <a:avLst/>
          </a:prstGeom>
          <a:ln>
            <a:solidFill>
              <a:schemeClr val="accent3">
                <a:lumMod val="20000"/>
                <a:lumOff val="8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34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73E18-73F1-4357-9B19-2157BCB7ECFE}"/>
              </a:ext>
            </a:extLst>
          </p:cNvPr>
          <p:cNvSpPr>
            <a:spLocks noGrp="1"/>
          </p:cNvSpPr>
          <p:nvPr>
            <p:ph type="title"/>
          </p:nvPr>
        </p:nvSpPr>
        <p:spPr/>
        <p:txBody>
          <a:bodyPr/>
          <a:lstStyle/>
          <a:p>
            <a:r>
              <a:rPr lang="pt-BR" dirty="0"/>
              <a:t>Elementos estruturais da arquitetura</a:t>
            </a:r>
          </a:p>
        </p:txBody>
      </p:sp>
      <p:sp>
        <p:nvSpPr>
          <p:cNvPr id="3" name="Subtítulo 2">
            <a:extLst>
              <a:ext uri="{FF2B5EF4-FFF2-40B4-BE49-F238E27FC236}">
                <a16:creationId xmlns:a16="http://schemas.microsoft.com/office/drawing/2014/main" id="{701333C4-0844-42A7-B9F2-02EA38B192D9}"/>
              </a:ext>
            </a:extLst>
          </p:cNvPr>
          <p:cNvSpPr>
            <a:spLocks noGrp="1"/>
          </p:cNvSpPr>
          <p:nvPr>
            <p:ph type="subTitle" idx="1"/>
          </p:nvPr>
        </p:nvSpPr>
        <p:spPr/>
        <p:txBody>
          <a:bodyPr>
            <a:normAutofit fontScale="92500" lnSpcReduction="20000"/>
          </a:bodyPr>
          <a:lstStyle/>
          <a:p>
            <a:r>
              <a:rPr lang="pt-BR"/>
              <a:t>Benefícios</a:t>
            </a:r>
          </a:p>
        </p:txBody>
      </p:sp>
      <p:sp>
        <p:nvSpPr>
          <p:cNvPr id="4" name="Freeform: Shape 42">
            <a:extLst>
              <a:ext uri="{FF2B5EF4-FFF2-40B4-BE49-F238E27FC236}">
                <a16:creationId xmlns:a16="http://schemas.microsoft.com/office/drawing/2014/main" id="{8939E621-010D-46A0-BA73-127032319B01}"/>
              </a:ext>
            </a:extLst>
          </p:cNvPr>
          <p:cNvSpPr/>
          <p:nvPr/>
        </p:nvSpPr>
        <p:spPr>
          <a:xfrm>
            <a:off x="2861545" y="2837452"/>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chemeClr val="bg1">
              <a:lumMod val="85000"/>
              <a:alpha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Quicksand" pitchFamily="2" charset="0"/>
            </a:endParaRPr>
          </a:p>
        </p:txBody>
      </p:sp>
      <p:sp>
        <p:nvSpPr>
          <p:cNvPr id="6" name="Freeform 5">
            <a:extLst>
              <a:ext uri="{FF2B5EF4-FFF2-40B4-BE49-F238E27FC236}">
                <a16:creationId xmlns:a16="http://schemas.microsoft.com/office/drawing/2014/main" id="{66C51A80-182D-4884-B948-D315D4DDC564}"/>
              </a:ext>
            </a:extLst>
          </p:cNvPr>
          <p:cNvSpPr>
            <a:spLocks/>
          </p:cNvSpPr>
          <p:nvPr/>
        </p:nvSpPr>
        <p:spPr bwMode="auto">
          <a:xfrm>
            <a:off x="6466681" y="3136620"/>
            <a:ext cx="1504950" cy="1638300"/>
          </a:xfrm>
          <a:custGeom>
            <a:avLst/>
            <a:gdLst>
              <a:gd name="T0" fmla="*/ 487 w 2415"/>
              <a:gd name="T1" fmla="*/ 0 h 2624"/>
              <a:gd name="T2" fmla="*/ 2415 w 2415"/>
              <a:gd name="T3" fmla="*/ 934 h 2624"/>
              <a:gd name="T4" fmla="*/ 1060 w 2415"/>
              <a:gd name="T5" fmla="*/ 2624 h 2624"/>
              <a:gd name="T6" fmla="*/ 0 w 2415"/>
              <a:gd name="T7" fmla="*/ 2111 h 2624"/>
              <a:gd name="T8" fmla="*/ 487 w 2415"/>
              <a:gd name="T9" fmla="*/ 0 h 2624"/>
            </a:gdLst>
            <a:ahLst/>
            <a:cxnLst>
              <a:cxn ang="0">
                <a:pos x="T0" y="T1"/>
              </a:cxn>
              <a:cxn ang="0">
                <a:pos x="T2" y="T3"/>
              </a:cxn>
              <a:cxn ang="0">
                <a:pos x="T4" y="T5"/>
              </a:cxn>
              <a:cxn ang="0">
                <a:pos x="T6" y="T7"/>
              </a:cxn>
              <a:cxn ang="0">
                <a:pos x="T8" y="T9"/>
              </a:cxn>
            </a:cxnLst>
            <a:rect l="0" t="0" r="r" b="b"/>
            <a:pathLst>
              <a:path w="2415" h="2624">
                <a:moveTo>
                  <a:pt x="487" y="0"/>
                </a:moveTo>
                <a:cubicBezTo>
                  <a:pt x="1192" y="163"/>
                  <a:pt x="1851" y="482"/>
                  <a:pt x="2415" y="934"/>
                </a:cubicBezTo>
                <a:lnTo>
                  <a:pt x="1060" y="2624"/>
                </a:lnTo>
                <a:cubicBezTo>
                  <a:pt x="750" y="2376"/>
                  <a:pt x="388" y="2200"/>
                  <a:pt x="0" y="2111"/>
                </a:cubicBezTo>
                <a:lnTo>
                  <a:pt x="48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7" name="Freeform 6">
            <a:extLst>
              <a:ext uri="{FF2B5EF4-FFF2-40B4-BE49-F238E27FC236}">
                <a16:creationId xmlns:a16="http://schemas.microsoft.com/office/drawing/2014/main" id="{8EC1F7D6-BA73-43D2-A32E-195600120F0F}"/>
              </a:ext>
            </a:extLst>
          </p:cNvPr>
          <p:cNvSpPr>
            <a:spLocks/>
          </p:cNvSpPr>
          <p:nvPr/>
        </p:nvSpPr>
        <p:spPr bwMode="auto">
          <a:xfrm>
            <a:off x="7127081" y="3719233"/>
            <a:ext cx="1673225" cy="1631950"/>
          </a:xfrm>
          <a:custGeom>
            <a:avLst/>
            <a:gdLst>
              <a:gd name="T0" fmla="*/ 1355 w 2687"/>
              <a:gd name="T1" fmla="*/ 0 h 2613"/>
              <a:gd name="T2" fmla="*/ 2687 w 2687"/>
              <a:gd name="T3" fmla="*/ 1678 h 2613"/>
              <a:gd name="T4" fmla="*/ 733 w 2687"/>
              <a:gd name="T5" fmla="*/ 2613 h 2613"/>
              <a:gd name="T6" fmla="*/ 0 w 2687"/>
              <a:gd name="T7" fmla="*/ 1690 h 2613"/>
              <a:gd name="T8" fmla="*/ 1355 w 2687"/>
              <a:gd name="T9" fmla="*/ 0 h 2613"/>
            </a:gdLst>
            <a:ahLst/>
            <a:cxnLst>
              <a:cxn ang="0">
                <a:pos x="T0" y="T1"/>
              </a:cxn>
              <a:cxn ang="0">
                <a:pos x="T2" y="T3"/>
              </a:cxn>
              <a:cxn ang="0">
                <a:pos x="T4" y="T5"/>
              </a:cxn>
              <a:cxn ang="0">
                <a:pos x="T6" y="T7"/>
              </a:cxn>
              <a:cxn ang="0">
                <a:pos x="T8" y="T9"/>
              </a:cxn>
            </a:cxnLst>
            <a:rect l="0" t="0" r="r" b="b"/>
            <a:pathLst>
              <a:path w="2687" h="2613">
                <a:moveTo>
                  <a:pt x="1355" y="0"/>
                </a:moveTo>
                <a:cubicBezTo>
                  <a:pt x="1919" y="453"/>
                  <a:pt x="2374" y="1026"/>
                  <a:pt x="2687" y="1678"/>
                </a:cubicBezTo>
                <a:lnTo>
                  <a:pt x="733" y="2613"/>
                </a:lnTo>
                <a:cubicBezTo>
                  <a:pt x="561" y="2255"/>
                  <a:pt x="311" y="1939"/>
                  <a:pt x="0" y="1690"/>
                </a:cubicBezTo>
                <a:lnTo>
                  <a:pt x="135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8" name="Freeform 7">
            <a:extLst>
              <a:ext uri="{FF2B5EF4-FFF2-40B4-BE49-F238E27FC236}">
                <a16:creationId xmlns:a16="http://schemas.microsoft.com/office/drawing/2014/main" id="{A0D0FD56-7615-48DF-9956-A5B13F4D1D05}"/>
              </a:ext>
            </a:extLst>
          </p:cNvPr>
          <p:cNvSpPr>
            <a:spLocks/>
          </p:cNvSpPr>
          <p:nvPr/>
        </p:nvSpPr>
        <p:spPr bwMode="auto">
          <a:xfrm>
            <a:off x="7584281" y="4759363"/>
            <a:ext cx="1511300" cy="1304925"/>
          </a:xfrm>
          <a:custGeom>
            <a:avLst/>
            <a:gdLst>
              <a:gd name="T0" fmla="*/ 1954 w 2427"/>
              <a:gd name="T1" fmla="*/ 0 h 2090"/>
              <a:gd name="T2" fmla="*/ 2425 w 2427"/>
              <a:gd name="T3" fmla="*/ 2090 h 2090"/>
              <a:gd name="T4" fmla="*/ 259 w 2427"/>
              <a:gd name="T5" fmla="*/ 2085 h 2090"/>
              <a:gd name="T6" fmla="*/ 0 w 2427"/>
              <a:gd name="T7" fmla="*/ 935 h 2090"/>
              <a:gd name="T8" fmla="*/ 1954 w 2427"/>
              <a:gd name="T9" fmla="*/ 0 h 2090"/>
            </a:gdLst>
            <a:ahLst/>
            <a:cxnLst>
              <a:cxn ang="0">
                <a:pos x="T0" y="T1"/>
              </a:cxn>
              <a:cxn ang="0">
                <a:pos x="T2" y="T3"/>
              </a:cxn>
              <a:cxn ang="0">
                <a:pos x="T4" y="T5"/>
              </a:cxn>
              <a:cxn ang="0">
                <a:pos x="T6" y="T7"/>
              </a:cxn>
              <a:cxn ang="0">
                <a:pos x="T8" y="T9"/>
              </a:cxn>
            </a:cxnLst>
            <a:rect l="0" t="0" r="r" b="b"/>
            <a:pathLst>
              <a:path w="2427" h="2090">
                <a:moveTo>
                  <a:pt x="1954" y="0"/>
                </a:moveTo>
                <a:cubicBezTo>
                  <a:pt x="2266" y="653"/>
                  <a:pt x="2427" y="1367"/>
                  <a:pt x="2425" y="2090"/>
                </a:cubicBezTo>
                <a:lnTo>
                  <a:pt x="259" y="2085"/>
                </a:lnTo>
                <a:cubicBezTo>
                  <a:pt x="260" y="1687"/>
                  <a:pt x="171" y="1294"/>
                  <a:pt x="0" y="935"/>
                </a:cubicBezTo>
                <a:lnTo>
                  <a:pt x="195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9" name="Freeform 15">
            <a:extLst>
              <a:ext uri="{FF2B5EF4-FFF2-40B4-BE49-F238E27FC236}">
                <a16:creationId xmlns:a16="http://schemas.microsoft.com/office/drawing/2014/main" id="{1F7A0B2D-7AE4-4196-BD70-771D6B836825}"/>
              </a:ext>
            </a:extLst>
          </p:cNvPr>
          <p:cNvSpPr>
            <a:spLocks/>
          </p:cNvSpPr>
          <p:nvPr/>
        </p:nvSpPr>
        <p:spPr bwMode="auto">
          <a:xfrm>
            <a:off x="3104038" y="4746663"/>
            <a:ext cx="1514475" cy="1306513"/>
          </a:xfrm>
          <a:custGeom>
            <a:avLst/>
            <a:gdLst>
              <a:gd name="T0" fmla="*/ 0 w 2431"/>
              <a:gd name="T1" fmla="*/ 2087 h 2093"/>
              <a:gd name="T2" fmla="*/ 482 w 2431"/>
              <a:gd name="T3" fmla="*/ 0 h 2093"/>
              <a:gd name="T4" fmla="*/ 2431 w 2431"/>
              <a:gd name="T5" fmla="*/ 945 h 2093"/>
              <a:gd name="T6" fmla="*/ 2166 w 2431"/>
              <a:gd name="T7" fmla="*/ 2093 h 2093"/>
              <a:gd name="T8" fmla="*/ 0 w 2431"/>
              <a:gd name="T9" fmla="*/ 2087 h 2093"/>
            </a:gdLst>
            <a:ahLst/>
            <a:cxnLst>
              <a:cxn ang="0">
                <a:pos x="T0" y="T1"/>
              </a:cxn>
              <a:cxn ang="0">
                <a:pos x="T2" y="T3"/>
              </a:cxn>
              <a:cxn ang="0">
                <a:pos x="T4" y="T5"/>
              </a:cxn>
              <a:cxn ang="0">
                <a:pos x="T6" y="T7"/>
              </a:cxn>
              <a:cxn ang="0">
                <a:pos x="T8" y="T9"/>
              </a:cxn>
            </a:cxnLst>
            <a:rect l="0" t="0" r="r" b="b"/>
            <a:pathLst>
              <a:path w="2431" h="2093">
                <a:moveTo>
                  <a:pt x="0" y="2087"/>
                </a:moveTo>
                <a:cubicBezTo>
                  <a:pt x="2" y="1364"/>
                  <a:pt x="166" y="651"/>
                  <a:pt x="482" y="0"/>
                </a:cubicBezTo>
                <a:lnTo>
                  <a:pt x="2431" y="945"/>
                </a:lnTo>
                <a:cubicBezTo>
                  <a:pt x="2258" y="1302"/>
                  <a:pt x="2167" y="1695"/>
                  <a:pt x="2166" y="2093"/>
                </a:cubicBezTo>
                <a:lnTo>
                  <a:pt x="0" y="208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0" name="Freeform 16">
            <a:extLst>
              <a:ext uri="{FF2B5EF4-FFF2-40B4-BE49-F238E27FC236}">
                <a16:creationId xmlns:a16="http://schemas.microsoft.com/office/drawing/2014/main" id="{72D46ABA-4D0D-41B8-8554-3E47A6E56627}"/>
              </a:ext>
            </a:extLst>
          </p:cNvPr>
          <p:cNvSpPr>
            <a:spLocks/>
          </p:cNvSpPr>
          <p:nvPr/>
        </p:nvSpPr>
        <p:spPr bwMode="auto">
          <a:xfrm>
            <a:off x="3396456" y="3709708"/>
            <a:ext cx="1674813" cy="1635125"/>
          </a:xfrm>
          <a:custGeom>
            <a:avLst/>
            <a:gdLst>
              <a:gd name="T0" fmla="*/ 0 w 2686"/>
              <a:gd name="T1" fmla="*/ 1672 h 2617"/>
              <a:gd name="T2" fmla="*/ 1340 w 2686"/>
              <a:gd name="T3" fmla="*/ 0 h 2617"/>
              <a:gd name="T4" fmla="*/ 2686 w 2686"/>
              <a:gd name="T5" fmla="*/ 1697 h 2617"/>
              <a:gd name="T6" fmla="*/ 1949 w 2686"/>
              <a:gd name="T7" fmla="*/ 2617 h 2617"/>
              <a:gd name="T8" fmla="*/ 0 w 2686"/>
              <a:gd name="T9" fmla="*/ 1672 h 2617"/>
            </a:gdLst>
            <a:ahLst/>
            <a:cxnLst>
              <a:cxn ang="0">
                <a:pos x="T0" y="T1"/>
              </a:cxn>
              <a:cxn ang="0">
                <a:pos x="T2" y="T3"/>
              </a:cxn>
              <a:cxn ang="0">
                <a:pos x="T4" y="T5"/>
              </a:cxn>
              <a:cxn ang="0">
                <a:pos x="T6" y="T7"/>
              </a:cxn>
              <a:cxn ang="0">
                <a:pos x="T8" y="T9"/>
              </a:cxn>
            </a:cxnLst>
            <a:rect l="0" t="0" r="r" b="b"/>
            <a:pathLst>
              <a:path w="2686" h="2617">
                <a:moveTo>
                  <a:pt x="0" y="1672"/>
                </a:moveTo>
                <a:cubicBezTo>
                  <a:pt x="315" y="1021"/>
                  <a:pt x="773" y="450"/>
                  <a:pt x="1340" y="0"/>
                </a:cubicBezTo>
                <a:lnTo>
                  <a:pt x="2686" y="1697"/>
                </a:lnTo>
                <a:cubicBezTo>
                  <a:pt x="2374" y="1944"/>
                  <a:pt x="2123" y="2259"/>
                  <a:pt x="1949" y="2617"/>
                </a:cubicBezTo>
                <a:lnTo>
                  <a:pt x="0" y="167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1" name="Freeform 17">
            <a:extLst>
              <a:ext uri="{FF2B5EF4-FFF2-40B4-BE49-F238E27FC236}">
                <a16:creationId xmlns:a16="http://schemas.microsoft.com/office/drawing/2014/main" id="{15FFA8C4-C701-4120-904C-0477E84CC832}"/>
              </a:ext>
            </a:extLst>
          </p:cNvPr>
          <p:cNvSpPr>
            <a:spLocks/>
          </p:cNvSpPr>
          <p:nvPr/>
        </p:nvSpPr>
        <p:spPr bwMode="auto">
          <a:xfrm>
            <a:off x="4231481" y="3133445"/>
            <a:ext cx="1501775" cy="1636713"/>
          </a:xfrm>
          <a:custGeom>
            <a:avLst/>
            <a:gdLst>
              <a:gd name="T0" fmla="*/ 0 w 2409"/>
              <a:gd name="T1" fmla="*/ 924 h 2621"/>
              <a:gd name="T2" fmla="*/ 1932 w 2409"/>
              <a:gd name="T3" fmla="*/ 0 h 2621"/>
              <a:gd name="T4" fmla="*/ 2409 w 2409"/>
              <a:gd name="T5" fmla="*/ 2113 h 2621"/>
              <a:gd name="T6" fmla="*/ 1346 w 2409"/>
              <a:gd name="T7" fmla="*/ 2621 h 2621"/>
              <a:gd name="T8" fmla="*/ 0 w 2409"/>
              <a:gd name="T9" fmla="*/ 924 h 2621"/>
            </a:gdLst>
            <a:ahLst/>
            <a:cxnLst>
              <a:cxn ang="0">
                <a:pos x="T0" y="T1"/>
              </a:cxn>
              <a:cxn ang="0">
                <a:pos x="T2" y="T3"/>
              </a:cxn>
              <a:cxn ang="0">
                <a:pos x="T4" y="T5"/>
              </a:cxn>
              <a:cxn ang="0">
                <a:pos x="T6" y="T7"/>
              </a:cxn>
              <a:cxn ang="0">
                <a:pos x="T8" y="T9"/>
              </a:cxn>
            </a:cxnLst>
            <a:rect l="0" t="0" r="r" b="b"/>
            <a:pathLst>
              <a:path w="2409" h="2621">
                <a:moveTo>
                  <a:pt x="0" y="924"/>
                </a:moveTo>
                <a:cubicBezTo>
                  <a:pt x="566" y="475"/>
                  <a:pt x="1227" y="159"/>
                  <a:pt x="1932" y="0"/>
                </a:cubicBezTo>
                <a:lnTo>
                  <a:pt x="2409" y="2113"/>
                </a:lnTo>
                <a:cubicBezTo>
                  <a:pt x="2021" y="2200"/>
                  <a:pt x="1658" y="2374"/>
                  <a:pt x="1346" y="2621"/>
                </a:cubicBezTo>
                <a:lnTo>
                  <a:pt x="0" y="924"/>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2" name="Freeform 18">
            <a:extLst>
              <a:ext uri="{FF2B5EF4-FFF2-40B4-BE49-F238E27FC236}">
                <a16:creationId xmlns:a16="http://schemas.microsoft.com/office/drawing/2014/main" id="{AFDD0114-85E8-41BB-B47F-F9E8FD9EBFAC}"/>
              </a:ext>
            </a:extLst>
          </p:cNvPr>
          <p:cNvSpPr>
            <a:spLocks/>
          </p:cNvSpPr>
          <p:nvPr/>
        </p:nvSpPr>
        <p:spPr bwMode="auto">
          <a:xfrm>
            <a:off x="5434806" y="3033433"/>
            <a:ext cx="1335088" cy="1420813"/>
          </a:xfrm>
          <a:custGeom>
            <a:avLst/>
            <a:gdLst>
              <a:gd name="T0" fmla="*/ 0 w 2142"/>
              <a:gd name="T1" fmla="*/ 160 h 2276"/>
              <a:gd name="T2" fmla="*/ 2142 w 2142"/>
              <a:gd name="T3" fmla="*/ 165 h 2276"/>
              <a:gd name="T4" fmla="*/ 1655 w 2142"/>
              <a:gd name="T5" fmla="*/ 2276 h 2276"/>
              <a:gd name="T6" fmla="*/ 477 w 2142"/>
              <a:gd name="T7" fmla="*/ 2273 h 2276"/>
              <a:gd name="T8" fmla="*/ 0 w 2142"/>
              <a:gd name="T9" fmla="*/ 160 h 2276"/>
            </a:gdLst>
            <a:ahLst/>
            <a:cxnLst>
              <a:cxn ang="0">
                <a:pos x="T0" y="T1"/>
              </a:cxn>
              <a:cxn ang="0">
                <a:pos x="T2" y="T3"/>
              </a:cxn>
              <a:cxn ang="0">
                <a:pos x="T4" y="T5"/>
              </a:cxn>
              <a:cxn ang="0">
                <a:pos x="T6" y="T7"/>
              </a:cxn>
              <a:cxn ang="0">
                <a:pos x="T8" y="T9"/>
              </a:cxn>
            </a:cxnLst>
            <a:rect l="0" t="0" r="r" b="b"/>
            <a:pathLst>
              <a:path w="2142" h="2276">
                <a:moveTo>
                  <a:pt x="0" y="160"/>
                </a:moveTo>
                <a:cubicBezTo>
                  <a:pt x="705" y="0"/>
                  <a:pt x="1438" y="2"/>
                  <a:pt x="2142" y="165"/>
                </a:cubicBezTo>
                <a:lnTo>
                  <a:pt x="1655" y="2276"/>
                </a:lnTo>
                <a:cubicBezTo>
                  <a:pt x="1267" y="2186"/>
                  <a:pt x="865" y="2185"/>
                  <a:pt x="477" y="2273"/>
                </a:cubicBezTo>
                <a:lnTo>
                  <a:pt x="0" y="16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3" name="Freeform: Shape 51">
            <a:extLst>
              <a:ext uri="{FF2B5EF4-FFF2-40B4-BE49-F238E27FC236}">
                <a16:creationId xmlns:a16="http://schemas.microsoft.com/office/drawing/2014/main" id="{C3909DF7-893E-46BD-BBD5-35221D1CCEA0}"/>
              </a:ext>
            </a:extLst>
          </p:cNvPr>
          <p:cNvSpPr/>
          <p:nvPr/>
        </p:nvSpPr>
        <p:spPr>
          <a:xfrm>
            <a:off x="4033907" y="4009815"/>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itchFamily="2" charset="0"/>
            </a:endParaRPr>
          </a:p>
        </p:txBody>
      </p:sp>
      <p:sp>
        <p:nvSpPr>
          <p:cNvPr id="14" name="Oval 52">
            <a:extLst>
              <a:ext uri="{FF2B5EF4-FFF2-40B4-BE49-F238E27FC236}">
                <a16:creationId xmlns:a16="http://schemas.microsoft.com/office/drawing/2014/main" id="{BD161D65-58C3-41EF-BCF0-1737BE0C946B}"/>
              </a:ext>
            </a:extLst>
          </p:cNvPr>
          <p:cNvSpPr/>
          <p:nvPr/>
        </p:nvSpPr>
        <p:spPr>
          <a:xfrm>
            <a:off x="1439956" y="6008034"/>
            <a:ext cx="9312088" cy="12774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itchFamily="2" charset="0"/>
            </a:endParaRPr>
          </a:p>
        </p:txBody>
      </p:sp>
      <p:sp>
        <p:nvSpPr>
          <p:cNvPr id="17" name="TextBox 56">
            <a:extLst>
              <a:ext uri="{FF2B5EF4-FFF2-40B4-BE49-F238E27FC236}">
                <a16:creationId xmlns:a16="http://schemas.microsoft.com/office/drawing/2014/main" id="{745C4C7E-A798-4E32-AF5B-8AC0123005D9}"/>
              </a:ext>
            </a:extLst>
          </p:cNvPr>
          <p:cNvSpPr txBox="1"/>
          <p:nvPr/>
        </p:nvSpPr>
        <p:spPr>
          <a:xfrm>
            <a:off x="9464245" y="5046667"/>
            <a:ext cx="2704410" cy="338554"/>
          </a:xfrm>
          <a:prstGeom prst="rect">
            <a:avLst/>
          </a:prstGeom>
          <a:noFill/>
        </p:spPr>
        <p:txBody>
          <a:bodyPr wrap="square" lIns="0" rIns="0" rtlCol="0" anchor="b">
            <a:spAutoFit/>
          </a:bodyPr>
          <a:lstStyle/>
          <a:p>
            <a:r>
              <a:rPr lang="en-US" sz="1600" noProof="1">
                <a:latin typeface="Quicksand" pitchFamily="2" charset="0"/>
              </a:rPr>
              <a:t>Crescimento funcional</a:t>
            </a:r>
          </a:p>
        </p:txBody>
      </p:sp>
      <p:sp>
        <p:nvSpPr>
          <p:cNvPr id="20" name="TextBox 59">
            <a:extLst>
              <a:ext uri="{FF2B5EF4-FFF2-40B4-BE49-F238E27FC236}">
                <a16:creationId xmlns:a16="http://schemas.microsoft.com/office/drawing/2014/main" id="{D578CBFE-7ACD-4291-83F9-EB0E6E31AEA2}"/>
              </a:ext>
            </a:extLst>
          </p:cNvPr>
          <p:cNvSpPr txBox="1"/>
          <p:nvPr/>
        </p:nvSpPr>
        <p:spPr>
          <a:xfrm>
            <a:off x="352977" y="4800446"/>
            <a:ext cx="2374778" cy="584775"/>
          </a:xfrm>
          <a:prstGeom prst="rect">
            <a:avLst/>
          </a:prstGeom>
          <a:noFill/>
        </p:spPr>
        <p:txBody>
          <a:bodyPr wrap="square" lIns="0" rIns="0" rtlCol="0" anchor="b">
            <a:spAutoFit/>
          </a:bodyPr>
          <a:lstStyle/>
          <a:p>
            <a:pPr algn="r"/>
            <a:r>
              <a:rPr lang="pt-BR" sz="1600" noProof="1">
                <a:latin typeface="Quicksand" pitchFamily="2" charset="0"/>
              </a:rPr>
              <a:t>Menor custo de sustentação do produto</a:t>
            </a:r>
          </a:p>
        </p:txBody>
      </p:sp>
      <p:sp>
        <p:nvSpPr>
          <p:cNvPr id="29" name="TextBox 68">
            <a:extLst>
              <a:ext uri="{FF2B5EF4-FFF2-40B4-BE49-F238E27FC236}">
                <a16:creationId xmlns:a16="http://schemas.microsoft.com/office/drawing/2014/main" id="{06401024-C749-42D1-963B-B0F5AAB52D30}"/>
              </a:ext>
            </a:extLst>
          </p:cNvPr>
          <p:cNvSpPr txBox="1"/>
          <p:nvPr/>
        </p:nvSpPr>
        <p:spPr>
          <a:xfrm>
            <a:off x="1228165" y="3299217"/>
            <a:ext cx="2247298" cy="584775"/>
          </a:xfrm>
          <a:prstGeom prst="rect">
            <a:avLst/>
          </a:prstGeom>
          <a:noFill/>
        </p:spPr>
        <p:txBody>
          <a:bodyPr wrap="square" lIns="0" rIns="0" rtlCol="0" anchor="b">
            <a:spAutoFit/>
          </a:bodyPr>
          <a:lstStyle/>
          <a:p>
            <a:pPr algn="r"/>
            <a:r>
              <a:rPr lang="pt-BR" sz="1600" noProof="1">
                <a:latin typeface="Quicksand" pitchFamily="2" charset="0"/>
              </a:rPr>
              <a:t>Capacidade de escalar o desenvolvimento</a:t>
            </a:r>
          </a:p>
        </p:txBody>
      </p:sp>
      <p:sp>
        <p:nvSpPr>
          <p:cNvPr id="32" name="TextBox 71">
            <a:extLst>
              <a:ext uri="{FF2B5EF4-FFF2-40B4-BE49-F238E27FC236}">
                <a16:creationId xmlns:a16="http://schemas.microsoft.com/office/drawing/2014/main" id="{4011E6AC-4E72-4EC3-9F8B-381B55891042}"/>
              </a:ext>
            </a:extLst>
          </p:cNvPr>
          <p:cNvSpPr txBox="1"/>
          <p:nvPr/>
        </p:nvSpPr>
        <p:spPr>
          <a:xfrm>
            <a:off x="8716537" y="3299217"/>
            <a:ext cx="2704410" cy="584775"/>
          </a:xfrm>
          <a:prstGeom prst="rect">
            <a:avLst/>
          </a:prstGeom>
          <a:noFill/>
        </p:spPr>
        <p:txBody>
          <a:bodyPr wrap="square" lIns="0" rIns="0" rtlCol="0" anchor="b">
            <a:spAutoFit/>
          </a:bodyPr>
          <a:lstStyle/>
          <a:p>
            <a:r>
              <a:rPr lang="pt-BR" sz="1600" noProof="1">
                <a:latin typeface="Quicksand" pitchFamily="2" charset="0"/>
              </a:rPr>
              <a:t>Maior eficiência e isolamento para testes</a:t>
            </a:r>
          </a:p>
        </p:txBody>
      </p:sp>
      <p:sp>
        <p:nvSpPr>
          <p:cNvPr id="35" name="TextBox 85">
            <a:extLst>
              <a:ext uri="{FF2B5EF4-FFF2-40B4-BE49-F238E27FC236}">
                <a16:creationId xmlns:a16="http://schemas.microsoft.com/office/drawing/2014/main" id="{159795EB-5FB4-499B-8AEC-31621E548CE0}"/>
              </a:ext>
            </a:extLst>
          </p:cNvPr>
          <p:cNvSpPr txBox="1"/>
          <p:nvPr/>
        </p:nvSpPr>
        <p:spPr>
          <a:xfrm>
            <a:off x="4743795" y="1833548"/>
            <a:ext cx="2704410" cy="338554"/>
          </a:xfrm>
          <a:prstGeom prst="rect">
            <a:avLst/>
          </a:prstGeom>
          <a:noFill/>
        </p:spPr>
        <p:txBody>
          <a:bodyPr wrap="square" lIns="0" rIns="0" rtlCol="0" anchor="b">
            <a:spAutoFit/>
          </a:bodyPr>
          <a:lstStyle/>
          <a:p>
            <a:pPr algn="ctr"/>
            <a:r>
              <a:rPr lang="en-US" sz="1600" noProof="1">
                <a:latin typeface="Quicksand" pitchFamily="2" charset="0"/>
              </a:rPr>
              <a:t>Reuso de componentes</a:t>
            </a:r>
          </a:p>
        </p:txBody>
      </p:sp>
      <p:sp>
        <p:nvSpPr>
          <p:cNvPr id="60" name="Freeform: Shape 113">
            <a:extLst>
              <a:ext uri="{FF2B5EF4-FFF2-40B4-BE49-F238E27FC236}">
                <a16:creationId xmlns:a16="http://schemas.microsoft.com/office/drawing/2014/main" id="{E8873F6A-871D-4483-AABC-D51A93D3B21D}"/>
              </a:ext>
            </a:extLst>
          </p:cNvPr>
          <p:cNvSpPr/>
          <p:nvPr/>
        </p:nvSpPr>
        <p:spPr>
          <a:xfrm>
            <a:off x="7690135" y="4188333"/>
            <a:ext cx="561189" cy="561189"/>
          </a:xfrm>
          <a:custGeom>
            <a:avLst/>
            <a:gdLst>
              <a:gd name="connsiteX0" fmla="*/ 616273 w 752475"/>
              <a:gd name="connsiteY0" fmla="*/ 521975 h 752475"/>
              <a:gd name="connsiteX1" fmla="*/ 557218 w 752475"/>
              <a:gd name="connsiteY1" fmla="*/ 503878 h 752475"/>
              <a:gd name="connsiteX2" fmla="*/ 514355 w 752475"/>
              <a:gd name="connsiteY2" fmla="*/ 461968 h 752475"/>
              <a:gd name="connsiteX3" fmla="*/ 573410 w 752475"/>
              <a:gd name="connsiteY3" fmla="*/ 288613 h 752475"/>
              <a:gd name="connsiteX4" fmla="*/ 287660 w 752475"/>
              <a:gd name="connsiteY4" fmla="*/ 5 h 752475"/>
              <a:gd name="connsiteX5" fmla="*/ 5 w 752475"/>
              <a:gd name="connsiteY5" fmla="*/ 285755 h 752475"/>
              <a:gd name="connsiteX6" fmla="*/ 285755 w 752475"/>
              <a:gd name="connsiteY6" fmla="*/ 573410 h 752475"/>
              <a:gd name="connsiteX7" fmla="*/ 461015 w 752475"/>
              <a:gd name="connsiteY7" fmla="*/ 514355 h 752475"/>
              <a:gd name="connsiteX8" fmla="*/ 502925 w 752475"/>
              <a:gd name="connsiteY8" fmla="*/ 556265 h 752475"/>
              <a:gd name="connsiteX9" fmla="*/ 521023 w 752475"/>
              <a:gd name="connsiteY9" fmla="*/ 616273 h 752475"/>
              <a:gd name="connsiteX10" fmla="*/ 640085 w 752475"/>
              <a:gd name="connsiteY10" fmla="*/ 735335 h 752475"/>
              <a:gd name="connsiteX11" fmla="*/ 734383 w 752475"/>
              <a:gd name="connsiteY11" fmla="*/ 735335 h 752475"/>
              <a:gd name="connsiteX12" fmla="*/ 734383 w 752475"/>
              <a:gd name="connsiteY12" fmla="*/ 641038 h 752475"/>
              <a:gd name="connsiteX13" fmla="*/ 616273 w 752475"/>
              <a:gd name="connsiteY13" fmla="*/ 521975 h 752475"/>
              <a:gd name="connsiteX14" fmla="*/ 287660 w 752475"/>
              <a:gd name="connsiteY14" fmla="*/ 516260 h 752475"/>
              <a:gd name="connsiteX15" fmla="*/ 59060 w 752475"/>
              <a:gd name="connsiteY15" fmla="*/ 287660 h 752475"/>
              <a:gd name="connsiteX16" fmla="*/ 287660 w 752475"/>
              <a:gd name="connsiteY16" fmla="*/ 59060 h 752475"/>
              <a:gd name="connsiteX17" fmla="*/ 516260 w 752475"/>
              <a:gd name="connsiteY17" fmla="*/ 287660 h 752475"/>
              <a:gd name="connsiteX18" fmla="*/ 287660 w 752475"/>
              <a:gd name="connsiteY18" fmla="*/ 51626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2475" h="752475">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chemeClr val="tx1">
              <a:alpha val="60000"/>
            </a:schemeClr>
          </a:solidFill>
          <a:ln w="9525" cap="flat">
            <a:noFill/>
            <a:prstDash val="solid"/>
            <a:miter/>
          </a:ln>
        </p:spPr>
        <p:txBody>
          <a:bodyPr rtlCol="0" anchor="ctr"/>
          <a:lstStyle/>
          <a:p>
            <a:endParaRPr lang="en-US">
              <a:latin typeface="Quicksand" pitchFamily="2" charset="0"/>
            </a:endParaRPr>
          </a:p>
        </p:txBody>
      </p:sp>
      <p:sp>
        <p:nvSpPr>
          <p:cNvPr id="61" name="Freeform: Shape 114">
            <a:extLst>
              <a:ext uri="{FF2B5EF4-FFF2-40B4-BE49-F238E27FC236}">
                <a16:creationId xmlns:a16="http://schemas.microsoft.com/office/drawing/2014/main" id="{271A6699-B260-4BEB-81B6-103A8FEFF81B}"/>
              </a:ext>
            </a:extLst>
          </p:cNvPr>
          <p:cNvSpPr/>
          <p:nvPr/>
        </p:nvSpPr>
        <p:spPr>
          <a:xfrm>
            <a:off x="7751941" y="4293909"/>
            <a:ext cx="305457" cy="220213"/>
          </a:xfrm>
          <a:custGeom>
            <a:avLst/>
            <a:gdLst>
              <a:gd name="connsiteX0" fmla="*/ 409575 w 409575"/>
              <a:gd name="connsiteY0" fmla="*/ 131810 h 295275"/>
              <a:gd name="connsiteX1" fmla="*/ 355283 w 409575"/>
              <a:gd name="connsiteY1" fmla="*/ 131810 h 295275"/>
              <a:gd name="connsiteX2" fmla="*/ 342900 w 409575"/>
              <a:gd name="connsiteY2" fmla="*/ 139430 h 295275"/>
              <a:gd name="connsiteX3" fmla="*/ 306705 w 409575"/>
              <a:gd name="connsiteY3" fmla="*/ 178483 h 295275"/>
              <a:gd name="connsiteX4" fmla="*/ 276225 w 409575"/>
              <a:gd name="connsiteY4" fmla="*/ 72755 h 295275"/>
              <a:gd name="connsiteX5" fmla="*/ 255270 w 409575"/>
              <a:gd name="connsiteY5" fmla="*/ 61325 h 295275"/>
              <a:gd name="connsiteX6" fmla="*/ 243840 w 409575"/>
              <a:gd name="connsiteY6" fmla="*/ 71803 h 295275"/>
              <a:gd name="connsiteX7" fmla="*/ 186690 w 409575"/>
              <a:gd name="connsiteY7" fmla="*/ 223250 h 295275"/>
              <a:gd name="connsiteX8" fmla="*/ 147638 w 409575"/>
              <a:gd name="connsiteY8" fmla="*/ 13700 h 295275"/>
              <a:gd name="connsiteX9" fmla="*/ 128588 w 409575"/>
              <a:gd name="connsiteY9" fmla="*/ 365 h 295275"/>
              <a:gd name="connsiteX10" fmla="*/ 115253 w 409575"/>
              <a:gd name="connsiteY10" fmla="*/ 11795 h 295275"/>
              <a:gd name="connsiteX11" fmla="*/ 74295 w 409575"/>
              <a:gd name="connsiteY11" fmla="*/ 131810 h 295275"/>
              <a:gd name="connsiteX12" fmla="*/ 0 w 409575"/>
              <a:gd name="connsiteY12" fmla="*/ 131810 h 295275"/>
              <a:gd name="connsiteX13" fmla="*/ 0 w 409575"/>
              <a:gd name="connsiteY13" fmla="*/ 169910 h 295275"/>
              <a:gd name="connsiteX14" fmla="*/ 86678 w 409575"/>
              <a:gd name="connsiteY14" fmla="*/ 169910 h 295275"/>
              <a:gd name="connsiteX15" fmla="*/ 102870 w 409575"/>
              <a:gd name="connsiteY15" fmla="*/ 155623 h 295275"/>
              <a:gd name="connsiteX16" fmla="*/ 126682 w 409575"/>
              <a:gd name="connsiteY16" fmla="*/ 83232 h 295275"/>
              <a:gd name="connsiteX17" fmla="*/ 164783 w 409575"/>
              <a:gd name="connsiteY17" fmla="*/ 288020 h 295275"/>
              <a:gd name="connsiteX18" fmla="*/ 180023 w 409575"/>
              <a:gd name="connsiteY18" fmla="*/ 301355 h 295275"/>
              <a:gd name="connsiteX19" fmla="*/ 181927 w 409575"/>
              <a:gd name="connsiteY19" fmla="*/ 301355 h 295275"/>
              <a:gd name="connsiteX20" fmla="*/ 198120 w 409575"/>
              <a:gd name="connsiteY20" fmla="*/ 290878 h 295275"/>
              <a:gd name="connsiteX21" fmla="*/ 259080 w 409575"/>
              <a:gd name="connsiteY21" fmla="*/ 130858 h 295275"/>
              <a:gd name="connsiteX22" fmla="*/ 283845 w 409575"/>
              <a:gd name="connsiteY22" fmla="*/ 216583 h 295275"/>
              <a:gd name="connsiteX23" fmla="*/ 304800 w 409575"/>
              <a:gd name="connsiteY23" fmla="*/ 228012 h 295275"/>
              <a:gd name="connsiteX24" fmla="*/ 312420 w 409575"/>
              <a:gd name="connsiteY24" fmla="*/ 223250 h 295275"/>
              <a:gd name="connsiteX25" fmla="*/ 363855 w 409575"/>
              <a:gd name="connsiteY25" fmla="*/ 169910 h 295275"/>
              <a:gd name="connsiteX26" fmla="*/ 410528 w 409575"/>
              <a:gd name="connsiteY26" fmla="*/ 169910 h 295275"/>
              <a:gd name="connsiteX27" fmla="*/ 410528 w 409575"/>
              <a:gd name="connsiteY27" fmla="*/ 1318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9575" h="295275">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chemeClr val="tx1">
              <a:alpha val="60000"/>
            </a:schemeClr>
          </a:solidFill>
          <a:ln w="9525" cap="flat">
            <a:noFill/>
            <a:prstDash val="solid"/>
            <a:miter/>
          </a:ln>
        </p:spPr>
        <p:txBody>
          <a:bodyPr rtlCol="0" anchor="ctr"/>
          <a:lstStyle/>
          <a:p>
            <a:endParaRPr lang="en-US">
              <a:latin typeface="Quicksand" pitchFamily="2" charset="0"/>
            </a:endParaRPr>
          </a:p>
        </p:txBody>
      </p:sp>
      <p:pic>
        <p:nvPicPr>
          <p:cNvPr id="67" name="Imagem 66">
            <a:extLst>
              <a:ext uri="{FF2B5EF4-FFF2-40B4-BE49-F238E27FC236}">
                <a16:creationId xmlns:a16="http://schemas.microsoft.com/office/drawing/2014/main" id="{900EFB62-5023-43A2-B895-5BCC8D49FD7B}"/>
              </a:ext>
            </a:extLst>
          </p:cNvPr>
          <p:cNvPicPr>
            <a:picLocks noChangeAspect="1"/>
          </p:cNvPicPr>
          <p:nvPr/>
        </p:nvPicPr>
        <p:blipFill>
          <a:blip r:embed="rId3"/>
          <a:stretch>
            <a:fillRect/>
          </a:stretch>
        </p:blipFill>
        <p:spPr>
          <a:xfrm>
            <a:off x="5615595" y="5541858"/>
            <a:ext cx="973510" cy="953016"/>
          </a:xfrm>
          <a:prstGeom prst="rect">
            <a:avLst/>
          </a:prstGeom>
        </p:spPr>
      </p:pic>
      <p:pic>
        <p:nvPicPr>
          <p:cNvPr id="16" name="Gráfico 15" descr="Bloqueio com preenchimento sólido">
            <a:extLst>
              <a:ext uri="{FF2B5EF4-FFF2-40B4-BE49-F238E27FC236}">
                <a16:creationId xmlns:a16="http://schemas.microsoft.com/office/drawing/2014/main" id="{461D6BF7-73B4-487B-8015-08D30D3776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6281" y="3479816"/>
            <a:ext cx="667037" cy="667037"/>
          </a:xfrm>
          <a:prstGeom prst="rect">
            <a:avLst/>
          </a:prstGeom>
        </p:spPr>
      </p:pic>
      <p:pic>
        <p:nvPicPr>
          <p:cNvPr id="70" name="Gráfico 69" descr="Crescimento Comercial com preenchimento sólido">
            <a:extLst>
              <a:ext uri="{FF2B5EF4-FFF2-40B4-BE49-F238E27FC236}">
                <a16:creationId xmlns:a16="http://schemas.microsoft.com/office/drawing/2014/main" id="{07B050E4-09C2-4823-911A-0715F8A946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48327" y="5167639"/>
            <a:ext cx="666000" cy="666000"/>
          </a:xfrm>
          <a:prstGeom prst="rect">
            <a:avLst/>
          </a:prstGeom>
        </p:spPr>
      </p:pic>
      <p:pic>
        <p:nvPicPr>
          <p:cNvPr id="72" name="Gráfico 71" descr="Reciclagem com preenchimento sólido">
            <a:extLst>
              <a:ext uri="{FF2B5EF4-FFF2-40B4-BE49-F238E27FC236}">
                <a16:creationId xmlns:a16="http://schemas.microsoft.com/office/drawing/2014/main" id="{421989B9-E0AF-4E76-89A1-B9251609B4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9422" y="3209153"/>
            <a:ext cx="666000" cy="666000"/>
          </a:xfrm>
          <a:prstGeom prst="rect">
            <a:avLst/>
          </a:prstGeom>
        </p:spPr>
      </p:pic>
      <p:pic>
        <p:nvPicPr>
          <p:cNvPr id="74" name="Gráfico 73" descr="Cronômetro 25% com preenchimento sólido">
            <a:extLst>
              <a:ext uri="{FF2B5EF4-FFF2-40B4-BE49-F238E27FC236}">
                <a16:creationId xmlns:a16="http://schemas.microsoft.com/office/drawing/2014/main" id="{E889B2A6-1666-4AE6-9CCB-C9DA04CE42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6563" y="3480853"/>
            <a:ext cx="666000" cy="666000"/>
          </a:xfrm>
          <a:prstGeom prst="rect">
            <a:avLst/>
          </a:prstGeom>
        </p:spPr>
      </p:pic>
      <p:pic>
        <p:nvPicPr>
          <p:cNvPr id="76" name="Gráfico 75" descr="Programadora com preenchimento sólido">
            <a:extLst>
              <a:ext uri="{FF2B5EF4-FFF2-40B4-BE49-F238E27FC236}">
                <a16:creationId xmlns:a16="http://schemas.microsoft.com/office/drawing/2014/main" id="{BCAA4D73-62A9-4667-B6DB-976555D743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75501" y="4188333"/>
            <a:ext cx="666000" cy="666000"/>
          </a:xfrm>
          <a:prstGeom prst="rect">
            <a:avLst/>
          </a:prstGeom>
        </p:spPr>
      </p:pic>
      <p:pic>
        <p:nvPicPr>
          <p:cNvPr id="78" name="Gráfico 77" descr="Dólar com preenchimento sólido">
            <a:extLst>
              <a:ext uri="{FF2B5EF4-FFF2-40B4-BE49-F238E27FC236}">
                <a16:creationId xmlns:a16="http://schemas.microsoft.com/office/drawing/2014/main" id="{4B0B4185-6403-40A4-BBBE-31E18CFEB5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71788" y="5167639"/>
            <a:ext cx="666000" cy="666000"/>
          </a:xfrm>
          <a:prstGeom prst="rect">
            <a:avLst/>
          </a:prstGeom>
        </p:spPr>
      </p:pic>
      <p:sp>
        <p:nvSpPr>
          <p:cNvPr id="79" name="TextBox 56">
            <a:extLst>
              <a:ext uri="{FF2B5EF4-FFF2-40B4-BE49-F238E27FC236}">
                <a16:creationId xmlns:a16="http://schemas.microsoft.com/office/drawing/2014/main" id="{868B1C99-2CF4-4E2F-B9AB-85BD66668CCC}"/>
              </a:ext>
            </a:extLst>
          </p:cNvPr>
          <p:cNvSpPr txBox="1"/>
          <p:nvPr/>
        </p:nvSpPr>
        <p:spPr>
          <a:xfrm>
            <a:off x="9464245" y="5341471"/>
            <a:ext cx="2243661" cy="600164"/>
          </a:xfrm>
          <a:prstGeom prst="rect">
            <a:avLst/>
          </a:prstGeom>
          <a:noFill/>
        </p:spPr>
        <p:txBody>
          <a:bodyPr wrap="square" lIns="0" rIns="0" rtlCol="0" anchor="b">
            <a:spAutoFit/>
          </a:bodyPr>
          <a:lstStyle/>
          <a:p>
            <a:r>
              <a:rPr lang="en-US" sz="1100" noProof="1">
                <a:latin typeface="Quicksand Light" pitchFamily="2" charset="0"/>
              </a:rPr>
              <a:t>Suporte ao embarque de novas funcionalidades e aumento da base de trabalhadores</a:t>
            </a:r>
          </a:p>
        </p:txBody>
      </p:sp>
      <p:sp>
        <p:nvSpPr>
          <p:cNvPr id="80" name="TextBox 59">
            <a:extLst>
              <a:ext uri="{FF2B5EF4-FFF2-40B4-BE49-F238E27FC236}">
                <a16:creationId xmlns:a16="http://schemas.microsoft.com/office/drawing/2014/main" id="{A3CD6565-7014-499E-9ECA-D77E97B87CDF}"/>
              </a:ext>
            </a:extLst>
          </p:cNvPr>
          <p:cNvSpPr txBox="1"/>
          <p:nvPr/>
        </p:nvSpPr>
        <p:spPr>
          <a:xfrm>
            <a:off x="23345" y="5351724"/>
            <a:ext cx="2704410" cy="430887"/>
          </a:xfrm>
          <a:prstGeom prst="rect">
            <a:avLst/>
          </a:prstGeom>
          <a:noFill/>
        </p:spPr>
        <p:txBody>
          <a:bodyPr wrap="square" lIns="0" rIns="0" rtlCol="0" anchor="b">
            <a:spAutoFit/>
          </a:bodyPr>
          <a:lstStyle/>
          <a:p>
            <a:pPr algn="r"/>
            <a:r>
              <a:rPr lang="pt-BR" sz="1100" noProof="1">
                <a:latin typeface="Quicksand Light" pitchFamily="2" charset="0"/>
              </a:rPr>
              <a:t>Modelo multi tenancy otimiza a manutenção do produto</a:t>
            </a:r>
          </a:p>
        </p:txBody>
      </p:sp>
      <p:grpSp>
        <p:nvGrpSpPr>
          <p:cNvPr id="5" name="Agrupar 4">
            <a:extLst>
              <a:ext uri="{FF2B5EF4-FFF2-40B4-BE49-F238E27FC236}">
                <a16:creationId xmlns:a16="http://schemas.microsoft.com/office/drawing/2014/main" id="{1B86E1C3-1A8D-4DEE-9773-CED399A04D35}"/>
              </a:ext>
            </a:extLst>
          </p:cNvPr>
          <p:cNvGrpSpPr/>
          <p:nvPr/>
        </p:nvGrpSpPr>
        <p:grpSpPr>
          <a:xfrm>
            <a:off x="7751941" y="2460163"/>
            <a:ext cx="3330188" cy="815770"/>
            <a:chOff x="7751941" y="2505278"/>
            <a:chExt cx="3330188" cy="815770"/>
          </a:xfrm>
        </p:grpSpPr>
        <p:sp>
          <p:nvSpPr>
            <p:cNvPr id="23" name="TextBox 62">
              <a:extLst>
                <a:ext uri="{FF2B5EF4-FFF2-40B4-BE49-F238E27FC236}">
                  <a16:creationId xmlns:a16="http://schemas.microsoft.com/office/drawing/2014/main" id="{7A8AA050-2BB3-4DBD-B902-A6C7F66F563A}"/>
                </a:ext>
              </a:extLst>
            </p:cNvPr>
            <p:cNvSpPr txBox="1"/>
            <p:nvPr/>
          </p:nvSpPr>
          <p:spPr>
            <a:xfrm>
              <a:off x="7751941" y="2505278"/>
              <a:ext cx="3211894" cy="338554"/>
            </a:xfrm>
            <a:prstGeom prst="rect">
              <a:avLst/>
            </a:prstGeom>
            <a:noFill/>
          </p:spPr>
          <p:txBody>
            <a:bodyPr wrap="square" lIns="0" rIns="0" rtlCol="0" anchor="b">
              <a:spAutoFit/>
            </a:bodyPr>
            <a:lstStyle/>
            <a:p>
              <a:r>
                <a:rPr lang="en-US" sz="1600" noProof="1">
                  <a:latin typeface="Quicksand" pitchFamily="2" charset="0"/>
                </a:rPr>
                <a:t>Camada específica de segurança</a:t>
              </a:r>
            </a:p>
          </p:txBody>
        </p:sp>
        <p:sp>
          <p:nvSpPr>
            <p:cNvPr id="81" name="TextBox 62">
              <a:extLst>
                <a:ext uri="{FF2B5EF4-FFF2-40B4-BE49-F238E27FC236}">
                  <a16:creationId xmlns:a16="http://schemas.microsoft.com/office/drawing/2014/main" id="{4815F9A8-6DA8-454D-99D2-7AC779F73316}"/>
                </a:ext>
              </a:extLst>
            </p:cNvPr>
            <p:cNvSpPr txBox="1"/>
            <p:nvPr/>
          </p:nvSpPr>
          <p:spPr>
            <a:xfrm>
              <a:off x="7751941" y="2890161"/>
              <a:ext cx="3330188" cy="430887"/>
            </a:xfrm>
            <a:prstGeom prst="rect">
              <a:avLst/>
            </a:prstGeom>
            <a:noFill/>
          </p:spPr>
          <p:txBody>
            <a:bodyPr wrap="square" lIns="0" rIns="0" rtlCol="0" anchor="t">
              <a:spAutoFit/>
            </a:bodyPr>
            <a:lstStyle/>
            <a:p>
              <a:r>
                <a:rPr lang="en-US" sz="1100" noProof="1">
                  <a:latin typeface="Quicksand Light" pitchFamily="2" charset="0"/>
                </a:rPr>
                <a:t>Aumenta pontos de controle e eleva a confiabilidade estrutural da solução.</a:t>
              </a:r>
            </a:p>
          </p:txBody>
        </p:sp>
      </p:grpSp>
      <p:grpSp>
        <p:nvGrpSpPr>
          <p:cNvPr id="15" name="Agrupar 14">
            <a:extLst>
              <a:ext uri="{FF2B5EF4-FFF2-40B4-BE49-F238E27FC236}">
                <a16:creationId xmlns:a16="http://schemas.microsoft.com/office/drawing/2014/main" id="{4D41EBD9-4DB9-403C-B9A8-C51C331E11E0}"/>
              </a:ext>
            </a:extLst>
          </p:cNvPr>
          <p:cNvGrpSpPr/>
          <p:nvPr/>
        </p:nvGrpSpPr>
        <p:grpSpPr>
          <a:xfrm>
            <a:off x="1901809" y="2259057"/>
            <a:ext cx="2704410" cy="892714"/>
            <a:chOff x="1901809" y="2259057"/>
            <a:chExt cx="2704410" cy="892714"/>
          </a:xfrm>
        </p:grpSpPr>
        <p:sp>
          <p:nvSpPr>
            <p:cNvPr id="26" name="TextBox 65">
              <a:extLst>
                <a:ext uri="{FF2B5EF4-FFF2-40B4-BE49-F238E27FC236}">
                  <a16:creationId xmlns:a16="http://schemas.microsoft.com/office/drawing/2014/main" id="{600926D5-BCD4-4B14-B8EB-934B473EF5CD}"/>
                </a:ext>
              </a:extLst>
            </p:cNvPr>
            <p:cNvSpPr txBox="1"/>
            <p:nvPr/>
          </p:nvSpPr>
          <p:spPr>
            <a:xfrm>
              <a:off x="1901809" y="2259057"/>
              <a:ext cx="2704410" cy="584775"/>
            </a:xfrm>
            <a:prstGeom prst="rect">
              <a:avLst/>
            </a:prstGeom>
            <a:noFill/>
          </p:spPr>
          <p:txBody>
            <a:bodyPr wrap="square" lIns="0" rIns="0" rtlCol="0" anchor="b">
              <a:spAutoFit/>
            </a:bodyPr>
            <a:lstStyle/>
            <a:p>
              <a:pPr algn="r"/>
              <a:r>
                <a:rPr lang="pt-BR" sz="1600" noProof="1">
                  <a:latin typeface="Quicksand" pitchFamily="2" charset="0"/>
                </a:rPr>
                <a:t>Agilidade para integrar novos parceiros</a:t>
              </a:r>
            </a:p>
          </p:txBody>
        </p:sp>
        <p:sp>
          <p:nvSpPr>
            <p:cNvPr id="82" name="TextBox 65">
              <a:extLst>
                <a:ext uri="{FF2B5EF4-FFF2-40B4-BE49-F238E27FC236}">
                  <a16:creationId xmlns:a16="http://schemas.microsoft.com/office/drawing/2014/main" id="{8E5CF2BA-9D19-440B-9A90-503C603611CC}"/>
                </a:ext>
              </a:extLst>
            </p:cNvPr>
            <p:cNvSpPr txBox="1"/>
            <p:nvPr/>
          </p:nvSpPr>
          <p:spPr>
            <a:xfrm>
              <a:off x="1901809" y="2890161"/>
              <a:ext cx="2704410" cy="261610"/>
            </a:xfrm>
            <a:prstGeom prst="rect">
              <a:avLst/>
            </a:prstGeom>
            <a:noFill/>
          </p:spPr>
          <p:txBody>
            <a:bodyPr wrap="square" lIns="0" rIns="0" rtlCol="0" anchor="t">
              <a:spAutoFit/>
            </a:bodyPr>
            <a:lstStyle/>
            <a:p>
              <a:pPr algn="r"/>
              <a:r>
                <a:rPr lang="pt-BR" sz="1100" noProof="1">
                  <a:latin typeface="Quicksand Light" pitchFamily="2" charset="0"/>
                </a:rPr>
                <a:t>Modelo mais plugável</a:t>
              </a:r>
            </a:p>
          </p:txBody>
        </p:sp>
      </p:grpSp>
      <p:sp>
        <p:nvSpPr>
          <p:cNvPr id="83" name="TextBox 68">
            <a:extLst>
              <a:ext uri="{FF2B5EF4-FFF2-40B4-BE49-F238E27FC236}">
                <a16:creationId xmlns:a16="http://schemas.microsoft.com/office/drawing/2014/main" id="{8129AE11-AA92-4911-B085-01E82A16CE3C}"/>
              </a:ext>
            </a:extLst>
          </p:cNvPr>
          <p:cNvSpPr txBox="1"/>
          <p:nvPr/>
        </p:nvSpPr>
        <p:spPr>
          <a:xfrm>
            <a:off x="771053" y="3930321"/>
            <a:ext cx="2704410" cy="261610"/>
          </a:xfrm>
          <a:prstGeom prst="rect">
            <a:avLst/>
          </a:prstGeom>
          <a:noFill/>
        </p:spPr>
        <p:txBody>
          <a:bodyPr wrap="square" lIns="0" rIns="0" rtlCol="0" anchor="t">
            <a:spAutoFit/>
          </a:bodyPr>
          <a:lstStyle/>
          <a:p>
            <a:pPr algn="r"/>
            <a:r>
              <a:rPr lang="pt-BR" sz="1100" noProof="1">
                <a:latin typeface="Quicksand Light" pitchFamily="2" charset="0"/>
              </a:rPr>
              <a:t>Flexibilidade para aumentar capacity</a:t>
            </a:r>
          </a:p>
        </p:txBody>
      </p:sp>
      <p:sp>
        <p:nvSpPr>
          <p:cNvPr id="84" name="TextBox 71">
            <a:extLst>
              <a:ext uri="{FF2B5EF4-FFF2-40B4-BE49-F238E27FC236}">
                <a16:creationId xmlns:a16="http://schemas.microsoft.com/office/drawing/2014/main" id="{292328D1-2928-45BD-989B-748F93CA1E61}"/>
              </a:ext>
            </a:extLst>
          </p:cNvPr>
          <p:cNvSpPr txBox="1"/>
          <p:nvPr/>
        </p:nvSpPr>
        <p:spPr>
          <a:xfrm>
            <a:off x="8716537" y="3930321"/>
            <a:ext cx="2704410" cy="261610"/>
          </a:xfrm>
          <a:prstGeom prst="rect">
            <a:avLst/>
          </a:prstGeom>
          <a:noFill/>
        </p:spPr>
        <p:txBody>
          <a:bodyPr wrap="square" lIns="0" rIns="0" rtlCol="0" anchor="t">
            <a:spAutoFit/>
          </a:bodyPr>
          <a:lstStyle/>
          <a:p>
            <a:r>
              <a:rPr lang="pt-BR" sz="1100" noProof="1">
                <a:latin typeface="Quicksand Light" pitchFamily="2" charset="0"/>
              </a:rPr>
              <a:t>Maior assertividade nas entregas</a:t>
            </a:r>
          </a:p>
        </p:txBody>
      </p:sp>
      <p:sp>
        <p:nvSpPr>
          <p:cNvPr id="85" name="TextBox 85">
            <a:extLst>
              <a:ext uri="{FF2B5EF4-FFF2-40B4-BE49-F238E27FC236}">
                <a16:creationId xmlns:a16="http://schemas.microsoft.com/office/drawing/2014/main" id="{F4FD6362-5509-48DC-8907-E4E1ED3F6B0D}"/>
              </a:ext>
            </a:extLst>
          </p:cNvPr>
          <p:cNvSpPr txBox="1"/>
          <p:nvPr/>
        </p:nvSpPr>
        <p:spPr>
          <a:xfrm>
            <a:off x="4743795" y="2218431"/>
            <a:ext cx="2704410" cy="430887"/>
          </a:xfrm>
          <a:prstGeom prst="rect">
            <a:avLst/>
          </a:prstGeom>
          <a:noFill/>
        </p:spPr>
        <p:txBody>
          <a:bodyPr wrap="square" lIns="0" rIns="0" rtlCol="0" anchor="t">
            <a:spAutoFit/>
          </a:bodyPr>
          <a:lstStyle/>
          <a:p>
            <a:pPr algn="ctr"/>
            <a:r>
              <a:rPr lang="en-US" sz="1100" noProof="1">
                <a:latin typeface="Quicksand Light" pitchFamily="2" charset="0"/>
              </a:rPr>
              <a:t>Padronização da experiência nos diversos produtos e serviços</a:t>
            </a:r>
          </a:p>
        </p:txBody>
      </p:sp>
    </p:spTree>
    <p:extLst>
      <p:ext uri="{BB962C8B-B14F-4D97-AF65-F5344CB8AC3E}">
        <p14:creationId xmlns:p14="http://schemas.microsoft.com/office/powerpoint/2010/main" val="14227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1">
            <a:extLst>
              <a:ext uri="{FF2B5EF4-FFF2-40B4-BE49-F238E27FC236}">
                <a16:creationId xmlns:a16="http://schemas.microsoft.com/office/drawing/2014/main" id="{2105FA17-6BDA-3940-A624-46148660C0A3}"/>
              </a:ext>
            </a:extLst>
          </p:cNvPr>
          <p:cNvSpPr/>
          <p:nvPr/>
        </p:nvSpPr>
        <p:spPr>
          <a:xfrm>
            <a:off x="-20311" y="1200150"/>
            <a:ext cx="1761306" cy="5657849"/>
          </a:xfrm>
          <a:prstGeom prst="rect">
            <a:avLst/>
          </a:prstGeom>
          <a:solidFill>
            <a:srgbClr val="004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DE05F7DB-7D92-432F-BE50-7E6FB1CC150D}"/>
              </a:ext>
            </a:extLst>
          </p:cNvPr>
          <p:cNvSpPr/>
          <p:nvPr/>
        </p:nvSpPr>
        <p:spPr>
          <a:xfrm>
            <a:off x="1736829" y="1197764"/>
            <a:ext cx="1746000" cy="5657062"/>
          </a:xfrm>
          <a:prstGeom prst="rect">
            <a:avLst/>
          </a:prstGeom>
          <a:solidFill>
            <a:srgbClr val="00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B578055B-8241-4A23-A8D9-7496D5C54094}"/>
              </a:ext>
            </a:extLst>
          </p:cNvPr>
          <p:cNvSpPr/>
          <p:nvPr/>
        </p:nvSpPr>
        <p:spPr>
          <a:xfrm>
            <a:off x="3478663" y="1197764"/>
            <a:ext cx="1746000" cy="5657062"/>
          </a:xfrm>
          <a:prstGeom prst="rect">
            <a:avLst/>
          </a:prstGeom>
          <a:solidFill>
            <a:srgbClr val="00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2F85E493-B6D0-4FB1-BCED-257EC5756280}"/>
              </a:ext>
            </a:extLst>
          </p:cNvPr>
          <p:cNvSpPr/>
          <p:nvPr/>
        </p:nvSpPr>
        <p:spPr>
          <a:xfrm>
            <a:off x="5220497" y="1197764"/>
            <a:ext cx="1746000" cy="5657062"/>
          </a:xfrm>
          <a:prstGeom prst="rect">
            <a:avLst/>
          </a:prstGeom>
          <a:solidFill>
            <a:srgbClr val="005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A52DC2CF-71C6-4460-8C70-2C2BA039BEEC}"/>
              </a:ext>
            </a:extLst>
          </p:cNvPr>
          <p:cNvSpPr/>
          <p:nvPr/>
        </p:nvSpPr>
        <p:spPr>
          <a:xfrm>
            <a:off x="6962331" y="1197764"/>
            <a:ext cx="1746000" cy="5657062"/>
          </a:xfrm>
          <a:prstGeom prst="rect">
            <a:avLst/>
          </a:prstGeom>
          <a:solidFill>
            <a:srgbClr val="00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CAC869B-3232-4D48-A42E-7CF8CCF1BCA0}"/>
              </a:ext>
            </a:extLst>
          </p:cNvPr>
          <p:cNvSpPr/>
          <p:nvPr/>
        </p:nvSpPr>
        <p:spPr>
          <a:xfrm>
            <a:off x="8704165" y="1197764"/>
            <a:ext cx="1746000" cy="5657062"/>
          </a:xfrm>
          <a:prstGeom prst="rect">
            <a:avLst/>
          </a:prstGeom>
          <a:solidFill>
            <a:srgbClr val="006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14FDFC6-B7B6-4019-A3DF-A2AF5232F2CA}"/>
              </a:ext>
            </a:extLst>
          </p:cNvPr>
          <p:cNvSpPr/>
          <p:nvPr/>
        </p:nvSpPr>
        <p:spPr>
          <a:xfrm>
            <a:off x="10445997" y="1197764"/>
            <a:ext cx="1746000" cy="5657062"/>
          </a:xfrm>
          <a:prstGeom prst="rect">
            <a:avLst/>
          </a:prstGeom>
          <a:solidFill>
            <a:srgbClr val="00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0">
            <a:extLst>
              <a:ext uri="{FF2B5EF4-FFF2-40B4-BE49-F238E27FC236}">
                <a16:creationId xmlns:a16="http://schemas.microsoft.com/office/drawing/2014/main" id="{B81DB49E-B3F0-4933-BB9B-2C84D5BCE9B9}"/>
              </a:ext>
            </a:extLst>
          </p:cNvPr>
          <p:cNvSpPr txBox="1"/>
          <p:nvPr/>
        </p:nvSpPr>
        <p:spPr>
          <a:xfrm>
            <a:off x="1769050" y="2884431"/>
            <a:ext cx="1699959" cy="1815882"/>
          </a:xfrm>
          <a:prstGeom prst="rect">
            <a:avLst/>
          </a:prstGeom>
          <a:noFill/>
        </p:spPr>
        <p:txBody>
          <a:bodyPr wrap="square" rtlCol="0">
            <a:spAutoFit/>
          </a:bodyPr>
          <a:lstStyle/>
          <a:p>
            <a:r>
              <a:rPr lang="pt-BR" sz="1400" dirty="0">
                <a:solidFill>
                  <a:schemeClr val="bg1"/>
                </a:solidFill>
                <a:latin typeface="Quicksand Light" pitchFamily="2" charset="0"/>
              </a:rPr>
              <a:t>Visão da VR sobre seu Super APP, levando em consideração as necessidades estratégicas e principais expectativas.</a:t>
            </a:r>
          </a:p>
        </p:txBody>
      </p:sp>
      <p:sp>
        <p:nvSpPr>
          <p:cNvPr id="14" name="TextBox 23">
            <a:extLst>
              <a:ext uri="{FF2B5EF4-FFF2-40B4-BE49-F238E27FC236}">
                <a16:creationId xmlns:a16="http://schemas.microsoft.com/office/drawing/2014/main" id="{53292C0F-6410-4128-B0AC-A7BA51AFE56D}"/>
              </a:ext>
            </a:extLst>
          </p:cNvPr>
          <p:cNvSpPr txBox="1"/>
          <p:nvPr/>
        </p:nvSpPr>
        <p:spPr>
          <a:xfrm>
            <a:off x="3486996" y="2884431"/>
            <a:ext cx="1746000" cy="1815882"/>
          </a:xfrm>
          <a:prstGeom prst="rect">
            <a:avLst/>
          </a:prstGeom>
          <a:noFill/>
        </p:spPr>
        <p:txBody>
          <a:bodyPr wrap="square" rtlCol="0">
            <a:spAutoFit/>
          </a:bodyPr>
          <a:lstStyle/>
          <a:p>
            <a:r>
              <a:rPr lang="pt-BR" sz="1400" dirty="0">
                <a:solidFill>
                  <a:schemeClr val="bg1"/>
                </a:solidFill>
                <a:latin typeface="Quicksand Light" pitchFamily="2" charset="0"/>
              </a:rPr>
              <a:t>Desenho da proposta de uma nova arquitetura para suportar as demandas e necessidades de negócio sobre o Super App VR.</a:t>
            </a:r>
          </a:p>
        </p:txBody>
      </p:sp>
      <p:sp>
        <p:nvSpPr>
          <p:cNvPr id="17" name="TextBox 26">
            <a:extLst>
              <a:ext uri="{FF2B5EF4-FFF2-40B4-BE49-F238E27FC236}">
                <a16:creationId xmlns:a16="http://schemas.microsoft.com/office/drawing/2014/main" id="{2CF96A22-3A90-4E0A-8CC7-1A8CE7648E7E}"/>
              </a:ext>
            </a:extLst>
          </p:cNvPr>
          <p:cNvSpPr txBox="1"/>
          <p:nvPr/>
        </p:nvSpPr>
        <p:spPr>
          <a:xfrm>
            <a:off x="5217997" y="2884431"/>
            <a:ext cx="1741000" cy="1384995"/>
          </a:xfrm>
          <a:prstGeom prst="rect">
            <a:avLst/>
          </a:prstGeom>
          <a:noFill/>
        </p:spPr>
        <p:txBody>
          <a:bodyPr wrap="square" rtlCol="0">
            <a:spAutoFit/>
          </a:bodyPr>
          <a:lstStyle/>
          <a:p>
            <a:r>
              <a:rPr lang="pt-BR" sz="1400" dirty="0">
                <a:solidFill>
                  <a:schemeClr val="bg1"/>
                </a:solidFill>
                <a:latin typeface="Quicksand Light" pitchFamily="2" charset="0"/>
              </a:rPr>
              <a:t>Embasamento técnico sobre os caminhos arquiteturais utilizados na proposição.</a:t>
            </a:r>
          </a:p>
        </p:txBody>
      </p:sp>
      <p:sp>
        <p:nvSpPr>
          <p:cNvPr id="19" name="TextBox 29">
            <a:extLst>
              <a:ext uri="{FF2B5EF4-FFF2-40B4-BE49-F238E27FC236}">
                <a16:creationId xmlns:a16="http://schemas.microsoft.com/office/drawing/2014/main" id="{D57A962B-F0D5-4781-A5F6-41327BDCB334}"/>
              </a:ext>
            </a:extLst>
          </p:cNvPr>
          <p:cNvSpPr txBox="1"/>
          <p:nvPr/>
        </p:nvSpPr>
        <p:spPr>
          <a:xfrm>
            <a:off x="6958997" y="2884431"/>
            <a:ext cx="1740999" cy="1600438"/>
          </a:xfrm>
          <a:prstGeom prst="rect">
            <a:avLst/>
          </a:prstGeom>
          <a:noFill/>
        </p:spPr>
        <p:txBody>
          <a:bodyPr wrap="square" rtlCol="0">
            <a:spAutoFit/>
          </a:bodyPr>
          <a:lstStyle/>
          <a:p>
            <a:r>
              <a:rPr lang="pt-BR" sz="1400" dirty="0">
                <a:solidFill>
                  <a:schemeClr val="bg1"/>
                </a:solidFill>
                <a:latin typeface="Quicksand Light" pitchFamily="2" charset="0"/>
              </a:rPr>
              <a:t>Descrição objetiva de recomendações necessárias para nova arquitetura tendo em vista os pontos e gaps observados.</a:t>
            </a:r>
          </a:p>
        </p:txBody>
      </p:sp>
      <p:sp>
        <p:nvSpPr>
          <p:cNvPr id="22" name="TextBox 32">
            <a:extLst>
              <a:ext uri="{FF2B5EF4-FFF2-40B4-BE49-F238E27FC236}">
                <a16:creationId xmlns:a16="http://schemas.microsoft.com/office/drawing/2014/main" id="{AEC093FF-C6C1-4CF7-8687-81C0D1F572B7}"/>
              </a:ext>
            </a:extLst>
          </p:cNvPr>
          <p:cNvSpPr txBox="1"/>
          <p:nvPr/>
        </p:nvSpPr>
        <p:spPr>
          <a:xfrm>
            <a:off x="8699996" y="2884431"/>
            <a:ext cx="1741000" cy="1384995"/>
          </a:xfrm>
          <a:prstGeom prst="rect">
            <a:avLst/>
          </a:prstGeom>
          <a:noFill/>
        </p:spPr>
        <p:txBody>
          <a:bodyPr wrap="square" rtlCol="0">
            <a:spAutoFit/>
          </a:bodyPr>
          <a:lstStyle/>
          <a:p>
            <a:r>
              <a:rPr lang="pt-BR" sz="1400" dirty="0">
                <a:solidFill>
                  <a:schemeClr val="bg1"/>
                </a:solidFill>
                <a:latin typeface="Quicksand Light" pitchFamily="2" charset="0"/>
              </a:rPr>
              <a:t>Mapeamento do cenário tecnológico e desenho da arquitetura atuais da VR.</a:t>
            </a:r>
          </a:p>
        </p:txBody>
      </p:sp>
      <p:sp>
        <p:nvSpPr>
          <p:cNvPr id="25" name="TextBox 35">
            <a:extLst>
              <a:ext uri="{FF2B5EF4-FFF2-40B4-BE49-F238E27FC236}">
                <a16:creationId xmlns:a16="http://schemas.microsoft.com/office/drawing/2014/main" id="{48327A96-8D92-41A4-956D-9FA0BB3AB52D}"/>
              </a:ext>
            </a:extLst>
          </p:cNvPr>
          <p:cNvSpPr txBox="1"/>
          <p:nvPr/>
        </p:nvSpPr>
        <p:spPr>
          <a:xfrm>
            <a:off x="10463983" y="2884431"/>
            <a:ext cx="1715178" cy="2031325"/>
          </a:xfrm>
          <a:prstGeom prst="rect">
            <a:avLst/>
          </a:prstGeom>
          <a:noFill/>
        </p:spPr>
        <p:txBody>
          <a:bodyPr wrap="square" rtlCol="0">
            <a:spAutoFit/>
          </a:bodyPr>
          <a:lstStyle/>
          <a:p>
            <a:r>
              <a:rPr lang="pt-BR" sz="1400" dirty="0">
                <a:solidFill>
                  <a:schemeClr val="bg1"/>
                </a:solidFill>
                <a:latin typeface="Quicksand Light" pitchFamily="2" charset="0"/>
              </a:rPr>
              <a:t>Amarração final, sintetizando-se as principais percepções de forças e pontos de atenção para embasar um parecer final sobre a nova arquitetura.</a:t>
            </a:r>
          </a:p>
        </p:txBody>
      </p:sp>
      <p:sp>
        <p:nvSpPr>
          <p:cNvPr id="40" name="Retângulo 39">
            <a:extLst>
              <a:ext uri="{FF2B5EF4-FFF2-40B4-BE49-F238E27FC236}">
                <a16:creationId xmlns:a16="http://schemas.microsoft.com/office/drawing/2014/main" id="{CB012AF4-6E97-4BD6-955E-3124DEFEEF50}"/>
              </a:ext>
            </a:extLst>
          </p:cNvPr>
          <p:cNvSpPr/>
          <p:nvPr/>
        </p:nvSpPr>
        <p:spPr>
          <a:xfrm>
            <a:off x="-8850" y="6375258"/>
            <a:ext cx="12189386" cy="47498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reto 41">
            <a:extLst>
              <a:ext uri="{FF2B5EF4-FFF2-40B4-BE49-F238E27FC236}">
                <a16:creationId xmlns:a16="http://schemas.microsoft.com/office/drawing/2014/main" id="{4E9FD18B-5CE5-4E3E-A5F5-BA6A03441916}"/>
              </a:ext>
            </a:extLst>
          </p:cNvPr>
          <p:cNvCxnSpPr>
            <a:cxnSpLocks/>
            <a:stCxn id="46" idx="2"/>
            <a:endCxn id="31" idx="1"/>
          </p:cNvCxnSpPr>
          <p:nvPr/>
        </p:nvCxnSpPr>
        <p:spPr>
          <a:xfrm>
            <a:off x="727928" y="6607661"/>
            <a:ext cx="10499629" cy="4585"/>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7" name="Chevron 36">
            <a:extLst>
              <a:ext uri="{FF2B5EF4-FFF2-40B4-BE49-F238E27FC236}">
                <a16:creationId xmlns:a16="http://schemas.microsoft.com/office/drawing/2014/main" id="{0F820C97-4A95-4DBD-92FE-FF3F91AD8703}"/>
              </a:ext>
            </a:extLst>
          </p:cNvPr>
          <p:cNvSpPr/>
          <p:nvPr/>
        </p:nvSpPr>
        <p:spPr>
          <a:xfrm>
            <a:off x="5982167" y="6475430"/>
            <a:ext cx="273633" cy="27363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8" name="Chevron 38">
            <a:extLst>
              <a:ext uri="{FF2B5EF4-FFF2-40B4-BE49-F238E27FC236}">
                <a16:creationId xmlns:a16="http://schemas.microsoft.com/office/drawing/2014/main" id="{546E494A-8532-4FC5-9FCF-DF7759EB2C08}"/>
              </a:ext>
            </a:extLst>
          </p:cNvPr>
          <p:cNvSpPr/>
          <p:nvPr/>
        </p:nvSpPr>
        <p:spPr>
          <a:xfrm>
            <a:off x="4233703" y="6475430"/>
            <a:ext cx="273633" cy="27363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9" name="Chevron 40">
            <a:extLst>
              <a:ext uri="{FF2B5EF4-FFF2-40B4-BE49-F238E27FC236}">
                <a16:creationId xmlns:a16="http://schemas.microsoft.com/office/drawing/2014/main" id="{F50236BF-CBC8-4BEC-8954-703A55DF9AA7}"/>
              </a:ext>
            </a:extLst>
          </p:cNvPr>
          <p:cNvSpPr/>
          <p:nvPr/>
        </p:nvSpPr>
        <p:spPr>
          <a:xfrm>
            <a:off x="7730631" y="6475430"/>
            <a:ext cx="273633" cy="27363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30" name="Chevron 41">
            <a:extLst>
              <a:ext uri="{FF2B5EF4-FFF2-40B4-BE49-F238E27FC236}">
                <a16:creationId xmlns:a16="http://schemas.microsoft.com/office/drawing/2014/main" id="{39FE05E1-CF7F-4663-89CB-1203484F8B1D}"/>
              </a:ext>
            </a:extLst>
          </p:cNvPr>
          <p:cNvSpPr/>
          <p:nvPr/>
        </p:nvSpPr>
        <p:spPr>
          <a:xfrm>
            <a:off x="9479095" y="6475430"/>
            <a:ext cx="273633" cy="273633"/>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31" name="Rectangle 42">
            <a:extLst>
              <a:ext uri="{FF2B5EF4-FFF2-40B4-BE49-F238E27FC236}">
                <a16:creationId xmlns:a16="http://schemas.microsoft.com/office/drawing/2014/main" id="{51CDCE9A-710F-4FFB-B667-F8A677851203}"/>
              </a:ext>
            </a:extLst>
          </p:cNvPr>
          <p:cNvSpPr/>
          <p:nvPr/>
        </p:nvSpPr>
        <p:spPr>
          <a:xfrm>
            <a:off x="11227557" y="6520806"/>
            <a:ext cx="182880"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4" name="TextBox 46">
            <a:extLst>
              <a:ext uri="{FF2B5EF4-FFF2-40B4-BE49-F238E27FC236}">
                <a16:creationId xmlns:a16="http://schemas.microsoft.com/office/drawing/2014/main" id="{611440F3-FA9A-4A48-849F-458DE2E9EAE2}"/>
              </a:ext>
            </a:extLst>
          </p:cNvPr>
          <p:cNvSpPr txBox="1"/>
          <p:nvPr/>
        </p:nvSpPr>
        <p:spPr>
          <a:xfrm>
            <a:off x="-21838" y="2879845"/>
            <a:ext cx="1750623" cy="954107"/>
          </a:xfrm>
          <a:prstGeom prst="rect">
            <a:avLst/>
          </a:prstGeom>
          <a:noFill/>
        </p:spPr>
        <p:txBody>
          <a:bodyPr wrap="square" rtlCol="0">
            <a:spAutoFit/>
          </a:bodyPr>
          <a:lstStyle/>
          <a:p>
            <a:r>
              <a:rPr lang="pt-BR" sz="1400" dirty="0">
                <a:solidFill>
                  <a:schemeClr val="bg1"/>
                </a:solidFill>
                <a:latin typeface="Quicksand Light" pitchFamily="2" charset="0"/>
              </a:rPr>
              <a:t>Visão geral do método de trabalho utilizado para avaliar o Super APP.</a:t>
            </a:r>
          </a:p>
        </p:txBody>
      </p:sp>
      <p:sp>
        <p:nvSpPr>
          <p:cNvPr id="46" name="Chevron 47">
            <a:extLst>
              <a:ext uri="{FF2B5EF4-FFF2-40B4-BE49-F238E27FC236}">
                <a16:creationId xmlns:a16="http://schemas.microsoft.com/office/drawing/2014/main" id="{BE4270C9-A1EB-E147-AA93-8FD9175F3E08}"/>
              </a:ext>
            </a:extLst>
          </p:cNvPr>
          <p:cNvSpPr/>
          <p:nvPr/>
        </p:nvSpPr>
        <p:spPr>
          <a:xfrm>
            <a:off x="727928" y="6470844"/>
            <a:ext cx="273633" cy="27363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8" name="Chevron 36">
            <a:extLst>
              <a:ext uri="{FF2B5EF4-FFF2-40B4-BE49-F238E27FC236}">
                <a16:creationId xmlns:a16="http://schemas.microsoft.com/office/drawing/2014/main" id="{70C12A3A-7476-1041-B655-D0DBED10C9E5}"/>
              </a:ext>
            </a:extLst>
          </p:cNvPr>
          <p:cNvSpPr/>
          <p:nvPr/>
        </p:nvSpPr>
        <p:spPr>
          <a:xfrm>
            <a:off x="2443252" y="6481020"/>
            <a:ext cx="273633" cy="27363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3741070-B44D-4942-9EEC-9A6ABE93B40F}"/>
              </a:ext>
            </a:extLst>
          </p:cNvPr>
          <p:cNvSpPr>
            <a:spLocks noGrp="1"/>
          </p:cNvSpPr>
          <p:nvPr>
            <p:ph type="title"/>
          </p:nvPr>
        </p:nvSpPr>
        <p:spPr/>
        <p:txBody>
          <a:bodyPr/>
          <a:lstStyle/>
          <a:p>
            <a:r>
              <a:rPr lang="pt-BR" dirty="0"/>
              <a:t>Índice</a:t>
            </a:r>
          </a:p>
        </p:txBody>
      </p:sp>
      <p:sp>
        <p:nvSpPr>
          <p:cNvPr id="9" name="Subtítulo 8">
            <a:extLst>
              <a:ext uri="{FF2B5EF4-FFF2-40B4-BE49-F238E27FC236}">
                <a16:creationId xmlns:a16="http://schemas.microsoft.com/office/drawing/2014/main" id="{750C99DC-79DD-4F8D-90EC-2984A0F3792A}"/>
              </a:ext>
            </a:extLst>
          </p:cNvPr>
          <p:cNvSpPr>
            <a:spLocks noGrp="1"/>
          </p:cNvSpPr>
          <p:nvPr>
            <p:ph type="subTitle" idx="1"/>
          </p:nvPr>
        </p:nvSpPr>
        <p:spPr/>
        <p:txBody>
          <a:bodyPr>
            <a:normAutofit fontScale="92500" lnSpcReduction="20000"/>
          </a:bodyPr>
          <a:lstStyle/>
          <a:p>
            <a:r>
              <a:rPr lang="pt-BR"/>
              <a:t>Etapas do trabalho</a:t>
            </a:r>
          </a:p>
        </p:txBody>
      </p:sp>
      <p:sp>
        <p:nvSpPr>
          <p:cNvPr id="37" name="Forma Livre: Forma 36">
            <a:extLst>
              <a:ext uri="{FF2B5EF4-FFF2-40B4-BE49-F238E27FC236}">
                <a16:creationId xmlns:a16="http://schemas.microsoft.com/office/drawing/2014/main" id="{8AD994D9-1CED-4DF0-AF54-7FD3E438FBDC}"/>
              </a:ext>
            </a:extLst>
          </p:cNvPr>
          <p:cNvSpPr/>
          <p:nvPr/>
        </p:nvSpPr>
        <p:spPr>
          <a:xfrm rot="5400000" flipH="1">
            <a:off x="5537224" y="-4956598"/>
            <a:ext cx="1105511" cy="12204035"/>
          </a:xfrm>
          <a:custGeom>
            <a:avLst/>
            <a:gdLst>
              <a:gd name="connsiteX0" fmla="*/ 1179077 w 1179077"/>
              <a:gd name="connsiteY0" fmla="*/ 3 h 12204035"/>
              <a:gd name="connsiteX1" fmla="*/ 1179077 w 1179077"/>
              <a:gd name="connsiteY1" fmla="*/ 0 h 12204035"/>
              <a:gd name="connsiteX2" fmla="*/ 530099 w 1179077"/>
              <a:gd name="connsiteY2" fmla="*/ 0 h 12204035"/>
              <a:gd name="connsiteX3" fmla="*/ 528568 w 1179077"/>
              <a:gd name="connsiteY3" fmla="*/ 68372 h 12204035"/>
              <a:gd name="connsiteX4" fmla="*/ 249 w 1179077"/>
              <a:gd name="connsiteY4" fmla="*/ 6408526 h 12204035"/>
              <a:gd name="connsiteX5" fmla="*/ 326821 w 1179077"/>
              <a:gd name="connsiteY5" fmla="*/ 12171561 h 12204035"/>
              <a:gd name="connsiteX6" fmla="*/ 329765 w 1179077"/>
              <a:gd name="connsiteY6" fmla="*/ 12204035 h 12204035"/>
              <a:gd name="connsiteX7" fmla="*/ 909201 w 1179077"/>
              <a:gd name="connsiteY7" fmla="*/ 12204035 h 12204035"/>
              <a:gd name="connsiteX8" fmla="*/ 906257 w 1179077"/>
              <a:gd name="connsiteY8" fmla="*/ 12171562 h 12204035"/>
              <a:gd name="connsiteX9" fmla="*/ 579685 w 1179077"/>
              <a:gd name="connsiteY9" fmla="*/ 6408527 h 12204035"/>
              <a:gd name="connsiteX10" fmla="*/ 1108004 w 1179077"/>
              <a:gd name="connsiteY10" fmla="*/ 68373 h 12204035"/>
              <a:gd name="connsiteX11" fmla="*/ 1109535 w 1179077"/>
              <a:gd name="connsiteY11" fmla="*/ 3 h 122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77" h="12204035">
                <a:moveTo>
                  <a:pt x="1179077" y="3"/>
                </a:moveTo>
                <a:lnTo>
                  <a:pt x="1179077" y="0"/>
                </a:lnTo>
                <a:lnTo>
                  <a:pt x="530099" y="0"/>
                </a:lnTo>
                <a:lnTo>
                  <a:pt x="528568" y="68372"/>
                </a:lnTo>
                <a:cubicBezTo>
                  <a:pt x="484541" y="1440218"/>
                  <a:pt x="-12723" y="3961450"/>
                  <a:pt x="249" y="6408526"/>
                </a:cubicBezTo>
                <a:cubicBezTo>
                  <a:pt x="8357" y="7937948"/>
                  <a:pt x="162032" y="10294360"/>
                  <a:pt x="326821" y="12171561"/>
                </a:cubicBezTo>
                <a:lnTo>
                  <a:pt x="329765" y="12204035"/>
                </a:lnTo>
                <a:lnTo>
                  <a:pt x="909201" y="12204035"/>
                </a:lnTo>
                <a:lnTo>
                  <a:pt x="906257" y="12171562"/>
                </a:lnTo>
                <a:cubicBezTo>
                  <a:pt x="741468" y="10294361"/>
                  <a:pt x="587793" y="7937949"/>
                  <a:pt x="579685" y="6408527"/>
                </a:cubicBezTo>
                <a:cubicBezTo>
                  <a:pt x="566713" y="3961451"/>
                  <a:pt x="1063977" y="1440219"/>
                  <a:pt x="1108004" y="68373"/>
                </a:cubicBezTo>
                <a:lnTo>
                  <a:pt x="1109535" y="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41" name="Forma Livre: Forma 40">
            <a:extLst>
              <a:ext uri="{FF2B5EF4-FFF2-40B4-BE49-F238E27FC236}">
                <a16:creationId xmlns:a16="http://schemas.microsoft.com/office/drawing/2014/main" id="{54F87D3E-56EA-4707-80D1-A4A78DD1E441}"/>
              </a:ext>
            </a:extLst>
          </p:cNvPr>
          <p:cNvSpPr/>
          <p:nvPr/>
        </p:nvSpPr>
        <p:spPr>
          <a:xfrm rot="5400000" flipH="1">
            <a:off x="5346718" y="-4415784"/>
            <a:ext cx="1486520" cy="12204035"/>
          </a:xfrm>
          <a:custGeom>
            <a:avLst/>
            <a:gdLst>
              <a:gd name="connsiteX0" fmla="*/ 1179077 w 1179077"/>
              <a:gd name="connsiteY0" fmla="*/ 3 h 12204035"/>
              <a:gd name="connsiteX1" fmla="*/ 1179077 w 1179077"/>
              <a:gd name="connsiteY1" fmla="*/ 0 h 12204035"/>
              <a:gd name="connsiteX2" fmla="*/ 530099 w 1179077"/>
              <a:gd name="connsiteY2" fmla="*/ 0 h 12204035"/>
              <a:gd name="connsiteX3" fmla="*/ 528568 w 1179077"/>
              <a:gd name="connsiteY3" fmla="*/ 68372 h 12204035"/>
              <a:gd name="connsiteX4" fmla="*/ 249 w 1179077"/>
              <a:gd name="connsiteY4" fmla="*/ 6408526 h 12204035"/>
              <a:gd name="connsiteX5" fmla="*/ 326821 w 1179077"/>
              <a:gd name="connsiteY5" fmla="*/ 12171561 h 12204035"/>
              <a:gd name="connsiteX6" fmla="*/ 329765 w 1179077"/>
              <a:gd name="connsiteY6" fmla="*/ 12204035 h 12204035"/>
              <a:gd name="connsiteX7" fmla="*/ 909201 w 1179077"/>
              <a:gd name="connsiteY7" fmla="*/ 12204035 h 12204035"/>
              <a:gd name="connsiteX8" fmla="*/ 906257 w 1179077"/>
              <a:gd name="connsiteY8" fmla="*/ 12171562 h 12204035"/>
              <a:gd name="connsiteX9" fmla="*/ 579685 w 1179077"/>
              <a:gd name="connsiteY9" fmla="*/ 6408527 h 12204035"/>
              <a:gd name="connsiteX10" fmla="*/ 1108004 w 1179077"/>
              <a:gd name="connsiteY10" fmla="*/ 68373 h 12204035"/>
              <a:gd name="connsiteX11" fmla="*/ 1109535 w 1179077"/>
              <a:gd name="connsiteY11" fmla="*/ 3 h 122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77" h="12204035">
                <a:moveTo>
                  <a:pt x="1179077" y="3"/>
                </a:moveTo>
                <a:lnTo>
                  <a:pt x="1179077" y="0"/>
                </a:lnTo>
                <a:lnTo>
                  <a:pt x="530099" y="0"/>
                </a:lnTo>
                <a:lnTo>
                  <a:pt x="528568" y="68372"/>
                </a:lnTo>
                <a:cubicBezTo>
                  <a:pt x="484541" y="1440218"/>
                  <a:pt x="-12723" y="3961450"/>
                  <a:pt x="249" y="6408526"/>
                </a:cubicBezTo>
                <a:cubicBezTo>
                  <a:pt x="8357" y="7937948"/>
                  <a:pt x="162032" y="10294360"/>
                  <a:pt x="326821" y="12171561"/>
                </a:cubicBezTo>
                <a:lnTo>
                  <a:pt x="329765" y="12204035"/>
                </a:lnTo>
                <a:lnTo>
                  <a:pt x="909201" y="12204035"/>
                </a:lnTo>
                <a:lnTo>
                  <a:pt x="906257" y="12171562"/>
                </a:lnTo>
                <a:cubicBezTo>
                  <a:pt x="741468" y="10294361"/>
                  <a:pt x="587793" y="7937949"/>
                  <a:pt x="579685" y="6408527"/>
                </a:cubicBezTo>
                <a:cubicBezTo>
                  <a:pt x="566713" y="3961451"/>
                  <a:pt x="1063977" y="1440219"/>
                  <a:pt x="1108004" y="68373"/>
                </a:cubicBezTo>
                <a:lnTo>
                  <a:pt x="1109535" y="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pitchFamily="2" charset="0"/>
            </a:endParaRPr>
          </a:p>
        </p:txBody>
      </p:sp>
      <p:sp>
        <p:nvSpPr>
          <p:cNvPr id="10" name="TextBox 2">
            <a:extLst>
              <a:ext uri="{FF2B5EF4-FFF2-40B4-BE49-F238E27FC236}">
                <a16:creationId xmlns:a16="http://schemas.microsoft.com/office/drawing/2014/main" id="{FC9C3594-7F90-4E19-A788-5407FB1D2631}"/>
              </a:ext>
            </a:extLst>
          </p:cNvPr>
          <p:cNvSpPr txBox="1"/>
          <p:nvPr/>
        </p:nvSpPr>
        <p:spPr>
          <a:xfrm>
            <a:off x="1869947" y="1705312"/>
            <a:ext cx="1499128" cy="338554"/>
          </a:xfrm>
          <a:prstGeom prst="rect">
            <a:avLst/>
          </a:prstGeom>
          <a:noFill/>
        </p:spPr>
        <p:txBody>
          <a:bodyPr wrap="none" rtlCol="0">
            <a:spAutoFit/>
          </a:bodyPr>
          <a:lstStyle/>
          <a:p>
            <a:r>
              <a:rPr lang="pt-BR" sz="1600" dirty="0">
                <a:solidFill>
                  <a:schemeClr val="bg1"/>
                </a:solidFill>
                <a:latin typeface="Quicksand" pitchFamily="2" charset="0"/>
              </a:rPr>
              <a:t>Super App VR</a:t>
            </a:r>
          </a:p>
        </p:txBody>
      </p:sp>
      <p:sp>
        <p:nvSpPr>
          <p:cNvPr id="13" name="TextBox 22">
            <a:extLst>
              <a:ext uri="{FF2B5EF4-FFF2-40B4-BE49-F238E27FC236}">
                <a16:creationId xmlns:a16="http://schemas.microsoft.com/office/drawing/2014/main" id="{881F1D45-EA08-41A9-97D9-949DB76A984F}"/>
              </a:ext>
            </a:extLst>
          </p:cNvPr>
          <p:cNvSpPr txBox="1"/>
          <p:nvPr/>
        </p:nvSpPr>
        <p:spPr>
          <a:xfrm>
            <a:off x="3430167" y="1766964"/>
            <a:ext cx="1849657" cy="584775"/>
          </a:xfrm>
          <a:prstGeom prst="rect">
            <a:avLst/>
          </a:prstGeom>
          <a:noFill/>
        </p:spPr>
        <p:txBody>
          <a:bodyPr wrap="square" rtlCol="0">
            <a:spAutoFit/>
          </a:bodyPr>
          <a:lstStyle/>
          <a:p>
            <a:pPr algn="ctr"/>
            <a:r>
              <a:rPr lang="pt-BR" sz="1600" dirty="0">
                <a:solidFill>
                  <a:schemeClr val="bg1"/>
                </a:solidFill>
                <a:latin typeface="Quicksand" pitchFamily="2" charset="0"/>
              </a:rPr>
              <a:t>Proposição Arquitetural</a:t>
            </a:r>
            <a:endParaRPr lang="pt-BR" sz="1050" dirty="0">
              <a:solidFill>
                <a:schemeClr val="bg1"/>
              </a:solidFill>
              <a:latin typeface="Quicksand" pitchFamily="2" charset="0"/>
            </a:endParaRPr>
          </a:p>
        </p:txBody>
      </p:sp>
      <p:sp>
        <p:nvSpPr>
          <p:cNvPr id="24" name="TextBox 34">
            <a:extLst>
              <a:ext uri="{FF2B5EF4-FFF2-40B4-BE49-F238E27FC236}">
                <a16:creationId xmlns:a16="http://schemas.microsoft.com/office/drawing/2014/main" id="{AAD297E1-32A6-4F5A-9523-85FC6B53F3F6}"/>
              </a:ext>
            </a:extLst>
          </p:cNvPr>
          <p:cNvSpPr txBox="1"/>
          <p:nvPr/>
        </p:nvSpPr>
        <p:spPr>
          <a:xfrm>
            <a:off x="10430662" y="1405341"/>
            <a:ext cx="1746000" cy="338554"/>
          </a:xfrm>
          <a:prstGeom prst="rect">
            <a:avLst/>
          </a:prstGeom>
          <a:noFill/>
        </p:spPr>
        <p:txBody>
          <a:bodyPr wrap="square" rtlCol="0">
            <a:spAutoFit/>
          </a:bodyPr>
          <a:lstStyle/>
          <a:p>
            <a:pPr algn="ctr"/>
            <a:r>
              <a:rPr lang="pt-BR" sz="1600">
                <a:solidFill>
                  <a:schemeClr val="bg1"/>
                </a:solidFill>
                <a:latin typeface="Quicksand" pitchFamily="2" charset="0"/>
              </a:rPr>
              <a:t>Síntese</a:t>
            </a:r>
          </a:p>
        </p:txBody>
      </p:sp>
      <p:sp>
        <p:nvSpPr>
          <p:cNvPr id="32" name="TextBox 28">
            <a:extLst>
              <a:ext uri="{FF2B5EF4-FFF2-40B4-BE49-F238E27FC236}">
                <a16:creationId xmlns:a16="http://schemas.microsoft.com/office/drawing/2014/main" id="{01D4B961-1D2A-4806-B205-48546FDACE46}"/>
              </a:ext>
            </a:extLst>
          </p:cNvPr>
          <p:cNvSpPr txBox="1"/>
          <p:nvPr/>
        </p:nvSpPr>
        <p:spPr>
          <a:xfrm>
            <a:off x="6973995" y="1653723"/>
            <a:ext cx="1758835" cy="584775"/>
          </a:xfrm>
          <a:prstGeom prst="rect">
            <a:avLst/>
          </a:prstGeom>
          <a:noFill/>
        </p:spPr>
        <p:txBody>
          <a:bodyPr wrap="square" rtlCol="0">
            <a:spAutoFit/>
          </a:bodyPr>
          <a:lstStyle/>
          <a:p>
            <a:pPr algn="ctr"/>
            <a:r>
              <a:rPr lang="pt-BR" sz="1600" dirty="0">
                <a:solidFill>
                  <a:schemeClr val="bg1"/>
                </a:solidFill>
                <a:latin typeface="Quicksand" pitchFamily="2" charset="0"/>
              </a:rPr>
              <a:t>Comparativos Tecnológicos</a:t>
            </a:r>
          </a:p>
        </p:txBody>
      </p:sp>
      <p:sp>
        <p:nvSpPr>
          <p:cNvPr id="33" name="TextBox 43">
            <a:extLst>
              <a:ext uri="{FF2B5EF4-FFF2-40B4-BE49-F238E27FC236}">
                <a16:creationId xmlns:a16="http://schemas.microsoft.com/office/drawing/2014/main" id="{DB5A394E-8F3D-4B11-B35D-D8681ACD1708}"/>
              </a:ext>
            </a:extLst>
          </p:cNvPr>
          <p:cNvSpPr txBox="1"/>
          <p:nvPr/>
        </p:nvSpPr>
        <p:spPr>
          <a:xfrm>
            <a:off x="8826004" y="1586818"/>
            <a:ext cx="1519968" cy="338554"/>
          </a:xfrm>
          <a:prstGeom prst="rect">
            <a:avLst/>
          </a:prstGeom>
          <a:noFill/>
        </p:spPr>
        <p:txBody>
          <a:bodyPr wrap="none" rtlCol="0">
            <a:spAutoFit/>
          </a:bodyPr>
          <a:lstStyle/>
          <a:p>
            <a:r>
              <a:rPr lang="pt-BR" sz="1600" dirty="0">
                <a:solidFill>
                  <a:schemeClr val="bg1"/>
                </a:solidFill>
                <a:latin typeface="Quicksand" pitchFamily="2" charset="0"/>
              </a:rPr>
              <a:t>Cenário Atual </a:t>
            </a:r>
          </a:p>
        </p:txBody>
      </p:sp>
      <p:sp>
        <p:nvSpPr>
          <p:cNvPr id="47" name="TextBox 45">
            <a:extLst>
              <a:ext uri="{FF2B5EF4-FFF2-40B4-BE49-F238E27FC236}">
                <a16:creationId xmlns:a16="http://schemas.microsoft.com/office/drawing/2014/main" id="{A56E8F92-F6B8-2E47-9506-BF122D3F837B}"/>
              </a:ext>
            </a:extLst>
          </p:cNvPr>
          <p:cNvSpPr txBox="1"/>
          <p:nvPr/>
        </p:nvSpPr>
        <p:spPr>
          <a:xfrm>
            <a:off x="389622" y="1547637"/>
            <a:ext cx="853247" cy="338554"/>
          </a:xfrm>
          <a:prstGeom prst="rect">
            <a:avLst/>
          </a:prstGeom>
          <a:noFill/>
        </p:spPr>
        <p:txBody>
          <a:bodyPr wrap="none" rtlCol="0">
            <a:spAutoFit/>
          </a:bodyPr>
          <a:lstStyle/>
          <a:p>
            <a:r>
              <a:rPr lang="pt-BR" sz="1600" dirty="0">
                <a:solidFill>
                  <a:schemeClr val="bg1"/>
                </a:solidFill>
                <a:latin typeface="Quicksand" pitchFamily="2" charset="0"/>
              </a:rPr>
              <a:t>Método</a:t>
            </a:r>
          </a:p>
        </p:txBody>
      </p:sp>
      <p:sp>
        <p:nvSpPr>
          <p:cNvPr id="16" name="TextBox 25">
            <a:extLst>
              <a:ext uri="{FF2B5EF4-FFF2-40B4-BE49-F238E27FC236}">
                <a16:creationId xmlns:a16="http://schemas.microsoft.com/office/drawing/2014/main" id="{E5889C53-CF96-469F-8DEC-8FDE51043E5D}"/>
              </a:ext>
            </a:extLst>
          </p:cNvPr>
          <p:cNvSpPr txBox="1"/>
          <p:nvPr/>
        </p:nvSpPr>
        <p:spPr>
          <a:xfrm>
            <a:off x="5333010" y="1768608"/>
            <a:ext cx="1565136" cy="584775"/>
          </a:xfrm>
          <a:prstGeom prst="rect">
            <a:avLst/>
          </a:prstGeom>
          <a:noFill/>
        </p:spPr>
        <p:txBody>
          <a:bodyPr wrap="square" rtlCol="0">
            <a:spAutoFit/>
          </a:bodyPr>
          <a:lstStyle/>
          <a:p>
            <a:pPr algn="ctr"/>
            <a:r>
              <a:rPr lang="pt-BR" sz="1600" dirty="0">
                <a:solidFill>
                  <a:schemeClr val="bg1"/>
                </a:solidFill>
                <a:latin typeface="Quicksand" pitchFamily="2" charset="0"/>
              </a:rPr>
              <a:t>Decisões Arquiteturais</a:t>
            </a:r>
          </a:p>
        </p:txBody>
      </p:sp>
    </p:spTree>
    <p:extLst>
      <p:ext uri="{BB962C8B-B14F-4D97-AF65-F5344CB8AC3E}">
        <p14:creationId xmlns:p14="http://schemas.microsoft.com/office/powerpoint/2010/main" val="268840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534CE-A45B-469B-94BC-4B4E6B33EACA}"/>
              </a:ext>
            </a:extLst>
          </p:cNvPr>
          <p:cNvSpPr>
            <a:spLocks noGrp="1"/>
          </p:cNvSpPr>
          <p:nvPr>
            <p:ph type="title"/>
          </p:nvPr>
        </p:nvSpPr>
        <p:spPr/>
        <p:txBody>
          <a:bodyPr/>
          <a:lstStyle/>
          <a:p>
            <a:r>
              <a:rPr lang="pt-BR" dirty="0"/>
              <a:t>Elementos estruturais da arquitetura</a:t>
            </a:r>
            <a:endParaRPr lang="pt-BR"/>
          </a:p>
        </p:txBody>
      </p:sp>
      <p:sp>
        <p:nvSpPr>
          <p:cNvPr id="3" name="Subtítulo 2">
            <a:extLst>
              <a:ext uri="{FF2B5EF4-FFF2-40B4-BE49-F238E27FC236}">
                <a16:creationId xmlns:a16="http://schemas.microsoft.com/office/drawing/2014/main" id="{66F43C4E-4050-4841-8985-ACF2BA76BC58}"/>
              </a:ext>
            </a:extLst>
          </p:cNvPr>
          <p:cNvSpPr>
            <a:spLocks noGrp="1"/>
          </p:cNvSpPr>
          <p:nvPr>
            <p:ph type="subTitle" idx="1"/>
          </p:nvPr>
        </p:nvSpPr>
        <p:spPr/>
        <p:txBody>
          <a:bodyPr>
            <a:normAutofit fontScale="92500" lnSpcReduction="20000"/>
          </a:bodyPr>
          <a:lstStyle/>
          <a:p>
            <a:r>
              <a:rPr lang="pt-BR" dirty="0"/>
              <a:t>Desafios</a:t>
            </a:r>
            <a:endParaRPr lang="pt-BR"/>
          </a:p>
        </p:txBody>
      </p:sp>
      <p:grpSp>
        <p:nvGrpSpPr>
          <p:cNvPr id="29" name="Agrupar 28">
            <a:extLst>
              <a:ext uri="{FF2B5EF4-FFF2-40B4-BE49-F238E27FC236}">
                <a16:creationId xmlns:a16="http://schemas.microsoft.com/office/drawing/2014/main" id="{40857C4B-EEB8-45A3-B96B-2BEAD3939130}"/>
              </a:ext>
            </a:extLst>
          </p:cNvPr>
          <p:cNvGrpSpPr/>
          <p:nvPr/>
        </p:nvGrpSpPr>
        <p:grpSpPr>
          <a:xfrm>
            <a:off x="577850" y="1432521"/>
            <a:ext cx="10923644" cy="5082579"/>
            <a:chOff x="577850" y="1610321"/>
            <a:chExt cx="10923644" cy="5082579"/>
          </a:xfrm>
        </p:grpSpPr>
        <p:grpSp>
          <p:nvGrpSpPr>
            <p:cNvPr id="10" name="Agrupar 9">
              <a:extLst>
                <a:ext uri="{FF2B5EF4-FFF2-40B4-BE49-F238E27FC236}">
                  <a16:creationId xmlns:a16="http://schemas.microsoft.com/office/drawing/2014/main" id="{AFC4145B-5319-434C-B1BB-4807D32DFDE9}"/>
                </a:ext>
              </a:extLst>
            </p:cNvPr>
            <p:cNvGrpSpPr/>
            <p:nvPr/>
          </p:nvGrpSpPr>
          <p:grpSpPr>
            <a:xfrm>
              <a:off x="577850" y="1610321"/>
              <a:ext cx="10923644" cy="5082579"/>
              <a:chOff x="165100" y="2029421"/>
              <a:chExt cx="10923644" cy="5082579"/>
            </a:xfrm>
          </p:grpSpPr>
          <p:cxnSp>
            <p:nvCxnSpPr>
              <p:cNvPr id="5" name="Conector reto 4">
                <a:extLst>
                  <a:ext uri="{FF2B5EF4-FFF2-40B4-BE49-F238E27FC236}">
                    <a16:creationId xmlns:a16="http://schemas.microsoft.com/office/drawing/2014/main" id="{0F0466FC-16CF-41A8-A2DE-F4A420A96D7C}"/>
                  </a:ext>
                </a:extLst>
              </p:cNvPr>
              <p:cNvCxnSpPr>
                <a:cxnSpLocks/>
              </p:cNvCxnSpPr>
              <p:nvPr/>
            </p:nvCxnSpPr>
            <p:spPr>
              <a:xfrm>
                <a:off x="5334000" y="2029421"/>
                <a:ext cx="0" cy="1793279"/>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AD1E10AF-36DB-44A5-ACD8-E3C002A3093C}"/>
                  </a:ext>
                </a:extLst>
              </p:cNvPr>
              <p:cNvCxnSpPr>
                <a:cxnSpLocks/>
              </p:cNvCxnSpPr>
              <p:nvPr/>
            </p:nvCxnSpPr>
            <p:spPr>
              <a:xfrm>
                <a:off x="5938894" y="4267200"/>
                <a:ext cx="0" cy="284480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E6C857AE-DC87-44F0-8A03-E86D91A120F7}"/>
                  </a:ext>
                </a:extLst>
              </p:cNvPr>
              <p:cNvCxnSpPr/>
              <p:nvPr/>
            </p:nvCxnSpPr>
            <p:spPr>
              <a:xfrm>
                <a:off x="5932544" y="3673019"/>
                <a:ext cx="515620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A1BC55B6-E4EB-4290-B340-F03A587B51E9}"/>
                  </a:ext>
                </a:extLst>
              </p:cNvPr>
              <p:cNvCxnSpPr/>
              <p:nvPr/>
            </p:nvCxnSpPr>
            <p:spPr>
              <a:xfrm>
                <a:off x="165100" y="4267200"/>
                <a:ext cx="515620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grpSp>
        <p:sp>
          <p:nvSpPr>
            <p:cNvPr id="13" name="CaixaDeTexto 12">
              <a:extLst>
                <a:ext uri="{FF2B5EF4-FFF2-40B4-BE49-F238E27FC236}">
                  <a16:creationId xmlns:a16="http://schemas.microsoft.com/office/drawing/2014/main" id="{5D79CB6A-D116-4C94-B4CB-212A798D5381}"/>
                </a:ext>
              </a:extLst>
            </p:cNvPr>
            <p:cNvSpPr txBox="1"/>
            <p:nvPr/>
          </p:nvSpPr>
          <p:spPr>
            <a:xfrm>
              <a:off x="774703" y="1742555"/>
              <a:ext cx="4578339" cy="1477328"/>
            </a:xfrm>
            <a:prstGeom prst="rect">
              <a:avLst/>
            </a:prstGeom>
            <a:noFill/>
          </p:spPr>
          <p:txBody>
            <a:bodyPr wrap="square" rtlCol="0">
              <a:spAutoFit/>
            </a:bodyPr>
            <a:lstStyle/>
            <a:p>
              <a:pPr algn="r">
                <a:spcAft>
                  <a:spcPts val="1200"/>
                </a:spcAft>
              </a:pPr>
              <a:r>
                <a:rPr lang="pt-BR" sz="1600" dirty="0">
                  <a:latin typeface="Quicksand Light" pitchFamily="2" charset="0"/>
                </a:rPr>
                <a:t>Uma estrutura básica precisa ser construída do zero, seu esforço e custo de implementação precisam ser estimados.</a:t>
              </a:r>
            </a:p>
            <a:p>
              <a:pPr algn="r">
                <a:spcAft>
                  <a:spcPts val="1200"/>
                </a:spcAft>
              </a:pPr>
              <a:r>
                <a:rPr lang="pt-BR" sz="1600" dirty="0">
                  <a:latin typeface="Quicksand Light" pitchFamily="2" charset="0"/>
                </a:rPr>
                <a:t>Heterogeneidade da arquitetura de integração dos parceiros.</a:t>
              </a:r>
            </a:p>
          </p:txBody>
        </p:sp>
        <p:sp>
          <p:nvSpPr>
            <p:cNvPr id="14" name="CaixaDeTexto 13">
              <a:extLst>
                <a:ext uri="{FF2B5EF4-FFF2-40B4-BE49-F238E27FC236}">
                  <a16:creationId xmlns:a16="http://schemas.microsoft.com/office/drawing/2014/main" id="{546CD338-365D-44A3-A7D6-BAE2AA9AF25F}"/>
                </a:ext>
              </a:extLst>
            </p:cNvPr>
            <p:cNvSpPr txBox="1"/>
            <p:nvPr/>
          </p:nvSpPr>
          <p:spPr>
            <a:xfrm>
              <a:off x="6419850" y="1756923"/>
              <a:ext cx="4591047" cy="830997"/>
            </a:xfrm>
            <a:prstGeom prst="rect">
              <a:avLst/>
            </a:prstGeom>
            <a:noFill/>
          </p:spPr>
          <p:txBody>
            <a:bodyPr wrap="square" rtlCol="0">
              <a:spAutoFit/>
            </a:bodyPr>
            <a:lstStyle/>
            <a:p>
              <a:pPr algn="l">
                <a:spcAft>
                  <a:spcPts val="1200"/>
                </a:spcAft>
              </a:pPr>
              <a:r>
                <a:rPr lang="pt-BR" sz="1600" dirty="0">
                  <a:latin typeface="Quicksand Light" pitchFamily="2" charset="0"/>
                </a:rPr>
                <a:t>Uma nova classe de dados chegara na arquitetura de dados corporativa com gatilhos relacionadas a LGPD.</a:t>
              </a:r>
            </a:p>
          </p:txBody>
        </p:sp>
        <p:sp>
          <p:nvSpPr>
            <p:cNvPr id="15" name="CaixaDeTexto 14">
              <a:extLst>
                <a:ext uri="{FF2B5EF4-FFF2-40B4-BE49-F238E27FC236}">
                  <a16:creationId xmlns:a16="http://schemas.microsoft.com/office/drawing/2014/main" id="{58C825DA-12C3-4ADE-B1B6-1AA44467DEF5}"/>
                </a:ext>
              </a:extLst>
            </p:cNvPr>
            <p:cNvSpPr txBox="1"/>
            <p:nvPr/>
          </p:nvSpPr>
          <p:spPr>
            <a:xfrm>
              <a:off x="6813549" y="4423886"/>
              <a:ext cx="3676651" cy="1569660"/>
            </a:xfrm>
            <a:prstGeom prst="rect">
              <a:avLst/>
            </a:prstGeom>
            <a:noFill/>
          </p:spPr>
          <p:txBody>
            <a:bodyPr wrap="square" rtlCol="0">
              <a:spAutoFit/>
            </a:bodyPr>
            <a:lstStyle/>
            <a:p>
              <a:pPr algn="l">
                <a:spcAft>
                  <a:spcPts val="1200"/>
                </a:spcAft>
              </a:pPr>
              <a:r>
                <a:rPr lang="pt-BR" sz="1600" dirty="0">
                  <a:latin typeface="Quicksand Light" pitchFamily="2" charset="0"/>
                </a:rPr>
                <a:t>Um elemento novo impacta capacidade operativa no dia a dia, incluindo novos pontos de monitoramento, estratégias de DR, mais superfície de riscos de segurança.</a:t>
              </a:r>
            </a:p>
          </p:txBody>
        </p:sp>
        <p:sp>
          <p:nvSpPr>
            <p:cNvPr id="16" name="CaixaDeTexto 15">
              <a:extLst>
                <a:ext uri="{FF2B5EF4-FFF2-40B4-BE49-F238E27FC236}">
                  <a16:creationId xmlns:a16="http://schemas.microsoft.com/office/drawing/2014/main" id="{C178C3F7-35CE-4A2E-8828-8D40F94EE890}"/>
                </a:ext>
              </a:extLst>
            </p:cNvPr>
            <p:cNvSpPr txBox="1"/>
            <p:nvPr/>
          </p:nvSpPr>
          <p:spPr>
            <a:xfrm>
              <a:off x="1600205" y="4454664"/>
              <a:ext cx="4521196" cy="2123658"/>
            </a:xfrm>
            <a:prstGeom prst="rect">
              <a:avLst/>
            </a:prstGeom>
            <a:noFill/>
          </p:spPr>
          <p:txBody>
            <a:bodyPr wrap="square" rtlCol="0">
              <a:spAutoFit/>
            </a:bodyPr>
            <a:lstStyle/>
            <a:p>
              <a:pPr algn="r">
                <a:spcAft>
                  <a:spcPts val="1200"/>
                </a:spcAft>
              </a:pPr>
              <a:r>
                <a:rPr lang="pt-BR" sz="1600" dirty="0">
                  <a:latin typeface="Quicksand Light" pitchFamily="2" charset="0"/>
                </a:rPr>
                <a:t>O time necessitará de novas competências tecnológicas.</a:t>
              </a:r>
            </a:p>
            <a:p>
              <a:pPr algn="r">
                <a:spcAft>
                  <a:spcPts val="1200"/>
                </a:spcAft>
              </a:pPr>
              <a:r>
                <a:rPr lang="pt-BR" sz="1600" dirty="0">
                  <a:latin typeface="Quicksand Light" pitchFamily="2" charset="0"/>
                </a:rPr>
                <a:t>Haverão ajustes no processo CI/CD e nos modelos de testes.</a:t>
              </a:r>
            </a:p>
            <a:p>
              <a:pPr algn="r">
                <a:spcAft>
                  <a:spcPts val="1200"/>
                </a:spcAft>
              </a:pPr>
              <a:r>
                <a:rPr lang="pt-BR" sz="1600" dirty="0">
                  <a:latin typeface="Quicksand Light" pitchFamily="2" charset="0"/>
                </a:rPr>
                <a:t>O reaproveitamento das funcionalidades atuais pode ser baixo a depender de como tenham sido construídas.</a:t>
              </a:r>
            </a:p>
          </p:txBody>
        </p:sp>
        <p:sp>
          <p:nvSpPr>
            <p:cNvPr id="18" name="CaixaDeTexto 17">
              <a:extLst>
                <a:ext uri="{FF2B5EF4-FFF2-40B4-BE49-F238E27FC236}">
                  <a16:creationId xmlns:a16="http://schemas.microsoft.com/office/drawing/2014/main" id="{F5E9697F-BF3F-46E4-A9D9-A45520120034}"/>
                </a:ext>
              </a:extLst>
            </p:cNvPr>
            <p:cNvSpPr txBox="1"/>
            <p:nvPr/>
          </p:nvSpPr>
          <p:spPr>
            <a:xfrm>
              <a:off x="3149601" y="3253157"/>
              <a:ext cx="2203446" cy="400110"/>
            </a:xfrm>
            <a:prstGeom prst="rect">
              <a:avLst/>
            </a:prstGeom>
            <a:noFill/>
          </p:spPr>
          <p:txBody>
            <a:bodyPr wrap="square">
              <a:spAutoFit/>
            </a:bodyPr>
            <a:lstStyle/>
            <a:p>
              <a:pPr algn="r"/>
              <a:r>
                <a:rPr lang="pt-BR" sz="2000" b="1" dirty="0">
                  <a:latin typeface="Quicksand" pitchFamily="2" charset="0"/>
                </a:rPr>
                <a:t>Arquitetura</a:t>
              </a:r>
            </a:p>
          </p:txBody>
        </p:sp>
        <p:sp>
          <p:nvSpPr>
            <p:cNvPr id="20" name="CaixaDeTexto 19">
              <a:extLst>
                <a:ext uri="{FF2B5EF4-FFF2-40B4-BE49-F238E27FC236}">
                  <a16:creationId xmlns:a16="http://schemas.microsoft.com/office/drawing/2014/main" id="{74C1ACF8-6E8D-43A3-97AB-DBF38634A2EC}"/>
                </a:ext>
              </a:extLst>
            </p:cNvPr>
            <p:cNvSpPr txBox="1"/>
            <p:nvPr/>
          </p:nvSpPr>
          <p:spPr>
            <a:xfrm>
              <a:off x="6419851" y="2612509"/>
              <a:ext cx="1606549" cy="400110"/>
            </a:xfrm>
            <a:prstGeom prst="rect">
              <a:avLst/>
            </a:prstGeom>
            <a:noFill/>
          </p:spPr>
          <p:txBody>
            <a:bodyPr wrap="square">
              <a:spAutoFit/>
            </a:bodyPr>
            <a:lstStyle>
              <a:defPPr>
                <a:defRPr lang="pt-BR"/>
              </a:defPPr>
              <a:lvl1pPr algn="r">
                <a:defRPr b="1">
                  <a:latin typeface="Quicksand" pitchFamily="2" charset="0"/>
                </a:defRPr>
              </a:lvl1pPr>
            </a:lstStyle>
            <a:p>
              <a:pPr algn="l"/>
              <a:r>
                <a:rPr lang="pt-BR" sz="2000" dirty="0"/>
                <a:t>Data</a:t>
              </a:r>
            </a:p>
          </p:txBody>
        </p:sp>
        <p:sp>
          <p:nvSpPr>
            <p:cNvPr id="22" name="CaixaDeTexto 21">
              <a:extLst>
                <a:ext uri="{FF2B5EF4-FFF2-40B4-BE49-F238E27FC236}">
                  <a16:creationId xmlns:a16="http://schemas.microsoft.com/office/drawing/2014/main" id="{1B091B90-24D9-4414-9E9A-BCDCCF9B92E0}"/>
                </a:ext>
              </a:extLst>
            </p:cNvPr>
            <p:cNvSpPr txBox="1"/>
            <p:nvPr/>
          </p:nvSpPr>
          <p:spPr>
            <a:xfrm>
              <a:off x="6813549" y="3756620"/>
              <a:ext cx="3054345" cy="400110"/>
            </a:xfrm>
            <a:prstGeom prst="rect">
              <a:avLst/>
            </a:prstGeom>
            <a:noFill/>
          </p:spPr>
          <p:txBody>
            <a:bodyPr wrap="square">
              <a:spAutoFit/>
            </a:bodyPr>
            <a:lstStyle>
              <a:defPPr>
                <a:defRPr lang="pt-BR"/>
              </a:defPPr>
              <a:lvl1pPr>
                <a:defRPr b="1">
                  <a:latin typeface="Quicksand" pitchFamily="2" charset="0"/>
                </a:defRPr>
              </a:lvl1pPr>
            </a:lstStyle>
            <a:p>
              <a:r>
                <a:rPr lang="pt-BR" sz="2000" dirty="0"/>
                <a:t>Operação tecnológica</a:t>
              </a:r>
            </a:p>
          </p:txBody>
        </p:sp>
        <p:sp>
          <p:nvSpPr>
            <p:cNvPr id="24" name="CaixaDeTexto 23">
              <a:extLst>
                <a:ext uri="{FF2B5EF4-FFF2-40B4-BE49-F238E27FC236}">
                  <a16:creationId xmlns:a16="http://schemas.microsoft.com/office/drawing/2014/main" id="{DA458AD2-D667-4195-B1E5-A5BD3085176C}"/>
                </a:ext>
              </a:extLst>
            </p:cNvPr>
            <p:cNvSpPr txBox="1"/>
            <p:nvPr/>
          </p:nvSpPr>
          <p:spPr>
            <a:xfrm>
              <a:off x="2799028" y="4054554"/>
              <a:ext cx="3277923" cy="400110"/>
            </a:xfrm>
            <a:prstGeom prst="rect">
              <a:avLst/>
            </a:prstGeom>
            <a:noFill/>
          </p:spPr>
          <p:txBody>
            <a:bodyPr wrap="square">
              <a:spAutoFit/>
            </a:bodyPr>
            <a:lstStyle>
              <a:defPPr>
                <a:defRPr lang="pt-BR"/>
              </a:defPPr>
              <a:lvl1pPr algn="r">
                <a:defRPr b="1">
                  <a:latin typeface="Quicksand" pitchFamily="2" charset="0"/>
                </a:defRPr>
              </a:lvl1pPr>
            </a:lstStyle>
            <a:p>
              <a:r>
                <a:rPr lang="pt-BR" sz="2000" dirty="0"/>
                <a:t>Desenvolvimento</a:t>
              </a:r>
            </a:p>
          </p:txBody>
        </p:sp>
        <p:sp>
          <p:nvSpPr>
            <p:cNvPr id="25" name="Retângulo: Cantos Arredondados 24">
              <a:extLst>
                <a:ext uri="{FF2B5EF4-FFF2-40B4-BE49-F238E27FC236}">
                  <a16:creationId xmlns:a16="http://schemas.microsoft.com/office/drawing/2014/main" id="{FEC050F7-2E59-45EF-AFDE-E8C3997CCF26}"/>
                </a:ext>
              </a:extLst>
            </p:cNvPr>
            <p:cNvSpPr/>
            <p:nvPr/>
          </p:nvSpPr>
          <p:spPr>
            <a:xfrm>
              <a:off x="5544660" y="3051829"/>
              <a:ext cx="1002724" cy="1002724"/>
            </a:xfrm>
            <a:prstGeom prst="round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BF3D8F8F-DC8F-4FCC-894A-62A5CD59B5FB}"/>
                </a:ext>
              </a:extLst>
            </p:cNvPr>
            <p:cNvPicPr>
              <a:picLocks noChangeAspect="1"/>
            </p:cNvPicPr>
            <p:nvPr/>
          </p:nvPicPr>
          <p:blipFill>
            <a:blip r:embed="rId2"/>
            <a:stretch>
              <a:fillRect/>
            </a:stretch>
          </p:blipFill>
          <p:spPr>
            <a:xfrm>
              <a:off x="5746207" y="3242375"/>
              <a:ext cx="635000" cy="621632"/>
            </a:xfrm>
            <a:prstGeom prst="rect">
              <a:avLst/>
            </a:prstGeom>
          </p:spPr>
        </p:pic>
      </p:grpSp>
    </p:spTree>
    <p:extLst>
      <p:ext uri="{BB962C8B-B14F-4D97-AF65-F5344CB8AC3E}">
        <p14:creationId xmlns:p14="http://schemas.microsoft.com/office/powerpoint/2010/main" val="3414225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C09CF585-84CF-48CB-94B5-FE16330C7C7C}"/>
              </a:ext>
            </a:extLst>
          </p:cNvPr>
          <p:cNvSpPr>
            <a:spLocks noGrp="1"/>
          </p:cNvSpPr>
          <p:nvPr>
            <p:ph type="title"/>
          </p:nvPr>
        </p:nvSpPr>
        <p:spPr/>
        <p:txBody>
          <a:bodyPr/>
          <a:lstStyle/>
          <a:p>
            <a:r>
              <a:rPr lang="pt-BR" dirty="0"/>
              <a:t>Elementos estruturais da arquitetura</a:t>
            </a:r>
          </a:p>
        </p:txBody>
      </p:sp>
      <p:sp>
        <p:nvSpPr>
          <p:cNvPr id="3" name="Subtítulo 2">
            <a:extLst>
              <a:ext uri="{FF2B5EF4-FFF2-40B4-BE49-F238E27FC236}">
                <a16:creationId xmlns:a16="http://schemas.microsoft.com/office/drawing/2014/main" id="{DC09594F-945D-4385-926E-759340314D48}"/>
              </a:ext>
            </a:extLst>
          </p:cNvPr>
          <p:cNvSpPr>
            <a:spLocks noGrp="1"/>
          </p:cNvSpPr>
          <p:nvPr>
            <p:ph type="subTitle" idx="1"/>
          </p:nvPr>
        </p:nvSpPr>
        <p:spPr/>
        <p:txBody>
          <a:bodyPr>
            <a:normAutofit fontScale="92500" lnSpcReduction="20000"/>
          </a:bodyPr>
          <a:lstStyle/>
          <a:p>
            <a:r>
              <a:rPr lang="pt-BR" dirty="0"/>
              <a:t>Alertas</a:t>
            </a:r>
            <a:endParaRPr lang="pt-BR"/>
          </a:p>
        </p:txBody>
      </p:sp>
      <p:grpSp>
        <p:nvGrpSpPr>
          <p:cNvPr id="15" name="Group 13">
            <a:extLst>
              <a:ext uri="{FF2B5EF4-FFF2-40B4-BE49-F238E27FC236}">
                <a16:creationId xmlns:a16="http://schemas.microsoft.com/office/drawing/2014/main" id="{6463186A-6CB0-4780-9C87-5CB006473EDA}"/>
              </a:ext>
            </a:extLst>
          </p:cNvPr>
          <p:cNvGrpSpPr/>
          <p:nvPr/>
        </p:nvGrpSpPr>
        <p:grpSpPr>
          <a:xfrm>
            <a:off x="1275382" y="1999391"/>
            <a:ext cx="9114711" cy="3505843"/>
            <a:chOff x="4185290" y="782150"/>
            <a:chExt cx="9713291" cy="4496137"/>
          </a:xfrm>
        </p:grpSpPr>
        <p:sp>
          <p:nvSpPr>
            <p:cNvPr id="16" name="TextBox 14">
              <a:extLst>
                <a:ext uri="{FF2B5EF4-FFF2-40B4-BE49-F238E27FC236}">
                  <a16:creationId xmlns:a16="http://schemas.microsoft.com/office/drawing/2014/main" id="{5768B31A-CD19-44D2-A320-5281688717F9}"/>
                </a:ext>
              </a:extLst>
            </p:cNvPr>
            <p:cNvSpPr txBox="1"/>
            <p:nvPr/>
          </p:nvSpPr>
          <p:spPr>
            <a:xfrm>
              <a:off x="6056568" y="782150"/>
              <a:ext cx="6531839" cy="552599"/>
            </a:xfrm>
            <a:prstGeom prst="rect">
              <a:avLst/>
            </a:prstGeom>
            <a:noFill/>
          </p:spPr>
          <p:txBody>
            <a:bodyPr wrap="square" lIns="0" rIns="0" rtlCol="0" anchor="b">
              <a:spAutoFit/>
            </a:bodyPr>
            <a:lstStyle/>
            <a:p>
              <a:pPr algn="ctr"/>
              <a:r>
                <a:rPr lang="en-US" sz="2200" b="1" noProof="1">
                  <a:latin typeface="Quicksand" pitchFamily="2" charset="0"/>
                </a:rPr>
                <a:t>Integrar soluções de multiplas empresas</a:t>
              </a:r>
            </a:p>
          </p:txBody>
        </p:sp>
        <p:sp>
          <p:nvSpPr>
            <p:cNvPr id="17" name="TextBox 15">
              <a:extLst>
                <a:ext uri="{FF2B5EF4-FFF2-40B4-BE49-F238E27FC236}">
                  <a16:creationId xmlns:a16="http://schemas.microsoft.com/office/drawing/2014/main" id="{54841ACC-FC5E-4A60-9AFA-0B58B097ECB1}"/>
                </a:ext>
              </a:extLst>
            </p:cNvPr>
            <p:cNvSpPr txBox="1"/>
            <p:nvPr/>
          </p:nvSpPr>
          <p:spPr>
            <a:xfrm>
              <a:off x="4185290" y="2949472"/>
              <a:ext cx="3742556" cy="1499914"/>
            </a:xfrm>
            <a:prstGeom prst="rect">
              <a:avLst/>
            </a:prstGeom>
            <a:noFill/>
          </p:spPr>
          <p:txBody>
            <a:bodyPr wrap="square" lIns="0" rIns="0" rtlCol="0" anchor="t">
              <a:spAutoFit/>
            </a:bodyPr>
            <a:lstStyle/>
            <a:p>
              <a:pPr algn="r"/>
              <a:r>
                <a:rPr lang="en-US" sz="1400" noProof="1">
                  <a:solidFill>
                    <a:schemeClr val="tx1">
                      <a:lumMod val="65000"/>
                      <a:lumOff val="35000"/>
                    </a:schemeClr>
                  </a:solidFill>
                  <a:latin typeface="Quicksand" pitchFamily="2" charset="0"/>
                </a:rPr>
                <a:t>Mesmo sendo uma arquitetura plugável, haverá a necessidade de adaptações com os parceiros para que seja viável a orquestração da integração ao ecossistema do Super App.</a:t>
              </a:r>
            </a:p>
          </p:txBody>
        </p:sp>
        <p:sp>
          <p:nvSpPr>
            <p:cNvPr id="13" name="TextBox 15">
              <a:extLst>
                <a:ext uri="{FF2B5EF4-FFF2-40B4-BE49-F238E27FC236}">
                  <a16:creationId xmlns:a16="http://schemas.microsoft.com/office/drawing/2014/main" id="{93248249-8BC0-4AE4-88C3-FD1C47FB4AE4}"/>
                </a:ext>
              </a:extLst>
            </p:cNvPr>
            <p:cNvSpPr txBox="1"/>
            <p:nvPr/>
          </p:nvSpPr>
          <p:spPr>
            <a:xfrm>
              <a:off x="8665688" y="2120574"/>
              <a:ext cx="5232893" cy="3157713"/>
            </a:xfrm>
            <a:prstGeom prst="rect">
              <a:avLst/>
            </a:prstGeom>
            <a:noFill/>
          </p:spPr>
          <p:txBody>
            <a:bodyPr wrap="square" lIns="0" rIns="0" rtlCol="0" anchor="t">
              <a:spAutoFit/>
            </a:bodyPr>
            <a:lstStyle/>
            <a:p>
              <a:pPr marL="285750" indent="-285750">
                <a:buFont typeface="Arial" panose="020B0604020202020204" pitchFamily="34" charset="0"/>
                <a:buChar char="•"/>
              </a:pPr>
              <a:r>
                <a:rPr lang="pt-BR" sz="1400" noProof="1">
                  <a:solidFill>
                    <a:schemeClr val="tx1">
                      <a:lumMod val="65000"/>
                      <a:lumOff val="35000"/>
                    </a:schemeClr>
                  </a:solidFill>
                  <a:latin typeface="Quicksand" pitchFamily="2" charset="0"/>
                </a:rPr>
                <a:t>Não é seamless, as conexões não são triviais, por isto prevemos hooks e procedimentos para facilitar as itegrações.</a:t>
              </a:r>
            </a:p>
            <a:p>
              <a:pPr marL="285750" indent="-285750">
                <a:buFont typeface="Arial" panose="020B0604020202020204" pitchFamily="34" charset="0"/>
                <a:buChar char="•"/>
              </a:pPr>
              <a:endParaRPr lang="pt-BR" sz="1400" noProof="1">
                <a:solidFill>
                  <a:schemeClr val="tx1">
                    <a:lumMod val="65000"/>
                    <a:lumOff val="35000"/>
                  </a:schemeClr>
                </a:solidFill>
                <a:latin typeface="Quicksand" pitchFamily="2" charset="0"/>
              </a:endParaRPr>
            </a:p>
            <a:p>
              <a:pPr marL="285750" indent="-285750">
                <a:buFont typeface="Arial" panose="020B0604020202020204" pitchFamily="34" charset="0"/>
                <a:buChar char="•"/>
              </a:pPr>
              <a:r>
                <a:rPr lang="pt-BR" sz="1400" noProof="1">
                  <a:solidFill>
                    <a:schemeClr val="tx1">
                      <a:lumMod val="65000"/>
                      <a:lumOff val="35000"/>
                    </a:schemeClr>
                  </a:solidFill>
                  <a:latin typeface="Quicksand" pitchFamily="2" charset="0"/>
                </a:rPr>
                <a:t>Contudo, fazer com que os demais atores do ecossistema consigam se integrar requer gestão de incompatibilidades estruturais entre as arquiteturas.</a:t>
              </a:r>
            </a:p>
            <a:p>
              <a:pPr marL="285750" indent="-285750">
                <a:buFont typeface="Arial" panose="020B0604020202020204" pitchFamily="34" charset="0"/>
                <a:buChar char="•"/>
              </a:pPr>
              <a:endParaRPr lang="pt-BR" sz="1400" noProof="1">
                <a:solidFill>
                  <a:schemeClr val="tx1">
                    <a:lumMod val="65000"/>
                    <a:lumOff val="35000"/>
                  </a:schemeClr>
                </a:solidFill>
                <a:latin typeface="Quicksand" pitchFamily="2" charset="0"/>
              </a:endParaRPr>
            </a:p>
            <a:p>
              <a:pPr marL="285750" indent="-285750">
                <a:buFont typeface="Arial" panose="020B0604020202020204" pitchFamily="34" charset="0"/>
                <a:buChar char="•"/>
              </a:pPr>
              <a:r>
                <a:rPr lang="pt-BR" sz="1400" noProof="1">
                  <a:solidFill>
                    <a:schemeClr val="tx1">
                      <a:lumMod val="65000"/>
                      <a:lumOff val="35000"/>
                    </a:schemeClr>
                  </a:solidFill>
                  <a:latin typeface="Quicksand" pitchFamily="2" charset="0"/>
                </a:rPr>
                <a:t>Isto implica na avaliação de esforço para adequar os produtos e guiar os parceiros em sua jornada de integração com a VR.</a:t>
              </a:r>
              <a:endParaRPr lang="en-US" sz="1400" noProof="1">
                <a:solidFill>
                  <a:schemeClr val="tx1">
                    <a:lumMod val="65000"/>
                    <a:lumOff val="35000"/>
                  </a:schemeClr>
                </a:solidFill>
                <a:latin typeface="Quicksand" pitchFamily="2" charset="0"/>
              </a:endParaRPr>
            </a:p>
          </p:txBody>
        </p:sp>
      </p:grpSp>
      <p:cxnSp>
        <p:nvCxnSpPr>
          <p:cNvPr id="5" name="Conector reto 4">
            <a:extLst>
              <a:ext uri="{FF2B5EF4-FFF2-40B4-BE49-F238E27FC236}">
                <a16:creationId xmlns:a16="http://schemas.microsoft.com/office/drawing/2014/main" id="{1EDE10F0-B8A9-4F8F-A5FA-2BD6E6BAC6FE}"/>
              </a:ext>
            </a:extLst>
          </p:cNvPr>
          <p:cNvCxnSpPr>
            <a:cxnSpLocks/>
          </p:cNvCxnSpPr>
          <p:nvPr/>
        </p:nvCxnSpPr>
        <p:spPr>
          <a:xfrm>
            <a:off x="3361765" y="2519082"/>
            <a:ext cx="546847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4958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DE6BC-315E-4964-9931-0E0B16924454}"/>
              </a:ext>
            </a:extLst>
          </p:cNvPr>
          <p:cNvSpPr>
            <a:spLocks noGrp="1"/>
          </p:cNvSpPr>
          <p:nvPr>
            <p:ph type="title"/>
          </p:nvPr>
        </p:nvSpPr>
        <p:spPr/>
        <p:txBody>
          <a:bodyPr/>
          <a:lstStyle/>
          <a:p>
            <a:r>
              <a:rPr lang="pt-BR" dirty="0"/>
              <a:t>Nativo x Hibrido</a:t>
            </a:r>
          </a:p>
        </p:txBody>
      </p:sp>
      <p:sp>
        <p:nvSpPr>
          <p:cNvPr id="3" name="Subtítulo 2">
            <a:extLst>
              <a:ext uri="{FF2B5EF4-FFF2-40B4-BE49-F238E27FC236}">
                <a16:creationId xmlns:a16="http://schemas.microsoft.com/office/drawing/2014/main" id="{41AEA5AC-BD35-4864-8087-70194CCE1072}"/>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3942412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3187E-6989-430D-AF50-ABBADBFA3476}"/>
              </a:ext>
            </a:extLst>
          </p:cNvPr>
          <p:cNvSpPr>
            <a:spLocks noGrp="1"/>
          </p:cNvSpPr>
          <p:nvPr>
            <p:ph type="title"/>
          </p:nvPr>
        </p:nvSpPr>
        <p:spPr/>
        <p:txBody>
          <a:bodyPr/>
          <a:lstStyle/>
          <a:p>
            <a:r>
              <a:rPr lang="pt-BR" dirty="0"/>
              <a:t>Recomendações</a:t>
            </a:r>
          </a:p>
        </p:txBody>
      </p:sp>
      <p:sp>
        <p:nvSpPr>
          <p:cNvPr id="3" name="Subtítulo 2">
            <a:extLst>
              <a:ext uri="{FF2B5EF4-FFF2-40B4-BE49-F238E27FC236}">
                <a16:creationId xmlns:a16="http://schemas.microsoft.com/office/drawing/2014/main" id="{0DBAF3A9-6473-400B-AC04-CA2BA0D0B63E}"/>
              </a:ext>
            </a:extLst>
          </p:cNvPr>
          <p:cNvSpPr>
            <a:spLocks noGrp="1"/>
          </p:cNvSpPr>
          <p:nvPr>
            <p:ph type="subTitle" idx="1"/>
          </p:nvPr>
        </p:nvSpPr>
        <p:spPr/>
        <p:txBody>
          <a:bodyPr>
            <a:normAutofit fontScale="92500" lnSpcReduction="20000"/>
          </a:bodyPr>
          <a:lstStyle/>
          <a:p>
            <a:endParaRPr lang="pt-BR"/>
          </a:p>
        </p:txBody>
      </p:sp>
      <p:grpSp>
        <p:nvGrpSpPr>
          <p:cNvPr id="7" name="Agrupar 6">
            <a:extLst>
              <a:ext uri="{FF2B5EF4-FFF2-40B4-BE49-F238E27FC236}">
                <a16:creationId xmlns:a16="http://schemas.microsoft.com/office/drawing/2014/main" id="{60C8EB7B-8028-4E6F-AB38-A027D1B5D79F}"/>
              </a:ext>
            </a:extLst>
          </p:cNvPr>
          <p:cNvGrpSpPr/>
          <p:nvPr/>
        </p:nvGrpSpPr>
        <p:grpSpPr>
          <a:xfrm>
            <a:off x="1811459" y="1901151"/>
            <a:ext cx="8748965" cy="4185761"/>
            <a:chOff x="404590" y="2259739"/>
            <a:chExt cx="8748965" cy="4185761"/>
          </a:xfrm>
        </p:grpSpPr>
        <p:sp>
          <p:nvSpPr>
            <p:cNvPr id="5" name="CaixaDeTexto 4">
              <a:extLst>
                <a:ext uri="{FF2B5EF4-FFF2-40B4-BE49-F238E27FC236}">
                  <a16:creationId xmlns:a16="http://schemas.microsoft.com/office/drawing/2014/main" id="{B8D212A3-258B-4520-9136-F5B928BA8DC8}"/>
                </a:ext>
              </a:extLst>
            </p:cNvPr>
            <p:cNvSpPr txBox="1"/>
            <p:nvPr/>
          </p:nvSpPr>
          <p:spPr>
            <a:xfrm>
              <a:off x="2348752" y="2259739"/>
              <a:ext cx="6804803" cy="4185761"/>
            </a:xfrm>
            <a:prstGeom prst="rect">
              <a:avLst/>
            </a:prstGeom>
            <a:noFill/>
          </p:spPr>
          <p:txBody>
            <a:bodyPr wrap="square">
              <a:spAutoFit/>
            </a:bodyPr>
            <a:lstStyle/>
            <a:p>
              <a:pPr marL="285750" indent="-285750">
                <a:spcAft>
                  <a:spcPts val="1200"/>
                </a:spcAft>
                <a:buFont typeface="Arial" panose="020B0604020202020204" pitchFamily="34" charset="0"/>
                <a:buChar char="•"/>
              </a:pPr>
              <a:r>
                <a:rPr lang="pt-BR" dirty="0">
                  <a:latin typeface="Quicksand" pitchFamily="2" charset="0"/>
                </a:rPr>
                <a:t>Avaliação do investimento (CAPEX e OPEX).</a:t>
              </a:r>
            </a:p>
            <a:p>
              <a:pPr marL="285750" indent="-285750">
                <a:spcAft>
                  <a:spcPts val="1200"/>
                </a:spcAft>
                <a:buFont typeface="Arial" panose="020B0604020202020204" pitchFamily="34" charset="0"/>
                <a:buChar char="•"/>
              </a:pPr>
              <a:r>
                <a:rPr lang="pt-BR" dirty="0">
                  <a:latin typeface="Quicksand" pitchFamily="2" charset="0"/>
                </a:rPr>
                <a:t>Detalhamento do Design System pois este é o elo de ligação com a gestão de produto.</a:t>
              </a:r>
            </a:p>
            <a:p>
              <a:pPr marL="285750" indent="-285750">
                <a:spcAft>
                  <a:spcPts val="1200"/>
                </a:spcAft>
                <a:buFont typeface="Arial" panose="020B0604020202020204" pitchFamily="34" charset="0"/>
                <a:buChar char="•"/>
              </a:pPr>
              <a:r>
                <a:rPr lang="pt-BR" dirty="0">
                  <a:latin typeface="Quicksand" pitchFamily="2" charset="0"/>
                </a:rPr>
                <a:t>Iniciar o Super App por jornadas inexistentes para preservar a reputação dos aplicativos atuais. Na sequencia utilizar uma abordagem de Teste A/B para migrar.</a:t>
              </a:r>
            </a:p>
            <a:p>
              <a:pPr marL="285750" indent="-285750">
                <a:spcAft>
                  <a:spcPts val="1200"/>
                </a:spcAft>
                <a:buFont typeface="Arial" panose="020B0604020202020204" pitchFamily="34" charset="0"/>
                <a:buChar char="•"/>
              </a:pPr>
              <a:r>
                <a:rPr lang="pt-BR" dirty="0">
                  <a:latin typeface="Quicksand" pitchFamily="2" charset="0"/>
                </a:rPr>
                <a:t>Aprofundamento nas decisões de implementação.</a:t>
              </a:r>
            </a:p>
            <a:p>
              <a:pPr marL="285750" indent="-285750">
                <a:spcAft>
                  <a:spcPts val="1200"/>
                </a:spcAft>
                <a:buFont typeface="Arial" panose="020B0604020202020204" pitchFamily="34" charset="0"/>
                <a:buChar char="•"/>
              </a:pPr>
              <a:r>
                <a:rPr lang="pt-BR" dirty="0">
                  <a:latin typeface="Quicksand" pitchFamily="2" charset="0"/>
                </a:rPr>
                <a:t>As adequações </a:t>
              </a:r>
              <a:r>
                <a:rPr lang="pt-BR" dirty="0" err="1">
                  <a:latin typeface="Quicksand" pitchFamily="2" charset="0"/>
                </a:rPr>
                <a:t>DevSecOps</a:t>
              </a:r>
              <a:r>
                <a:rPr lang="pt-BR" dirty="0">
                  <a:latin typeface="Quicksand" pitchFamily="2" charset="0"/>
                </a:rPr>
                <a:t> devem iniciar junto com a construção da arquitetura.</a:t>
              </a:r>
            </a:p>
            <a:p>
              <a:pPr marL="285750" indent="-285750">
                <a:spcAft>
                  <a:spcPts val="1200"/>
                </a:spcAft>
                <a:buFont typeface="Arial" panose="020B0604020202020204" pitchFamily="34" charset="0"/>
                <a:buChar char="•"/>
              </a:pPr>
              <a:r>
                <a:rPr lang="pt-BR" dirty="0">
                  <a:latin typeface="Quicksand" pitchFamily="2" charset="0"/>
                </a:rPr>
                <a:t>Design </a:t>
              </a:r>
              <a:r>
                <a:rPr lang="pt-BR" dirty="0" err="1">
                  <a:latin typeface="Quicksand" pitchFamily="2" charset="0"/>
                </a:rPr>
                <a:t>authoroty</a:t>
              </a:r>
              <a:r>
                <a:rPr lang="pt-BR" dirty="0">
                  <a:latin typeface="Quicksand" pitchFamily="2" charset="0"/>
                </a:rPr>
                <a:t> deve iniciar a construção da arquitetura com aplicações de referência e rapidamente embarcar um produto para maturar os conceitos das integrações.</a:t>
              </a:r>
            </a:p>
          </p:txBody>
        </p:sp>
        <p:pic>
          <p:nvPicPr>
            <p:cNvPr id="6" name="Gráfico 5" descr="Mapa do tesouro com preenchimento sólido">
              <a:extLst>
                <a:ext uri="{FF2B5EF4-FFF2-40B4-BE49-F238E27FC236}">
                  <a16:creationId xmlns:a16="http://schemas.microsoft.com/office/drawing/2014/main" id="{6982C38D-7FAE-4F0B-AC08-173BDACD1D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4590" y="3653373"/>
              <a:ext cx="1398494" cy="1398494"/>
            </a:xfrm>
            <a:prstGeom prst="rect">
              <a:avLst/>
            </a:prstGeom>
          </p:spPr>
        </p:pic>
      </p:grpSp>
      <p:cxnSp>
        <p:nvCxnSpPr>
          <p:cNvPr id="9" name="Conector reto 8">
            <a:extLst>
              <a:ext uri="{FF2B5EF4-FFF2-40B4-BE49-F238E27FC236}">
                <a16:creationId xmlns:a16="http://schemas.microsoft.com/office/drawing/2014/main" id="{117EED32-48B7-41F1-ACFC-70BEBA7FC697}"/>
              </a:ext>
            </a:extLst>
          </p:cNvPr>
          <p:cNvCxnSpPr/>
          <p:nvPr/>
        </p:nvCxnSpPr>
        <p:spPr>
          <a:xfrm>
            <a:off x="3738282" y="2286000"/>
            <a:ext cx="6831106"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BC62FE10-E6E4-44BD-964C-345BBC86C63D}"/>
              </a:ext>
            </a:extLst>
          </p:cNvPr>
          <p:cNvCxnSpPr/>
          <p:nvPr/>
        </p:nvCxnSpPr>
        <p:spPr>
          <a:xfrm>
            <a:off x="3738282" y="4007224"/>
            <a:ext cx="6831106"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940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2400516367"/>
              </p:ext>
            </p:extLst>
          </p:nvPr>
        </p:nvGraphicFramePr>
        <p:xfrm>
          <a:off x="-3" y="924554"/>
          <a:ext cx="12192003" cy="5927825"/>
        </p:xfrm>
        <a:graphic>
          <a:graphicData uri="http://schemas.openxmlformats.org/drawingml/2006/table">
            <a:tbl>
              <a:tblPr firstRow="1" bandRow="1">
                <a:tableStyleId>{93296810-A885-4BE3-A3E7-6D5BEEA58F35}</a:tableStyleId>
              </a:tblPr>
              <a:tblGrid>
                <a:gridCol w="2543175">
                  <a:extLst>
                    <a:ext uri="{9D8B030D-6E8A-4147-A177-3AD203B41FA5}">
                      <a16:colId xmlns:a16="http://schemas.microsoft.com/office/drawing/2014/main" val="1222742688"/>
                    </a:ext>
                  </a:extLst>
                </a:gridCol>
                <a:gridCol w="2390776">
                  <a:extLst>
                    <a:ext uri="{9D8B030D-6E8A-4147-A177-3AD203B41FA5}">
                      <a16:colId xmlns:a16="http://schemas.microsoft.com/office/drawing/2014/main" val="2054474115"/>
                    </a:ext>
                  </a:extLst>
                </a:gridCol>
                <a:gridCol w="2390776">
                  <a:extLst>
                    <a:ext uri="{9D8B030D-6E8A-4147-A177-3AD203B41FA5}">
                      <a16:colId xmlns:a16="http://schemas.microsoft.com/office/drawing/2014/main" val="1142977612"/>
                    </a:ext>
                  </a:extLst>
                </a:gridCol>
                <a:gridCol w="2390776">
                  <a:extLst>
                    <a:ext uri="{9D8B030D-6E8A-4147-A177-3AD203B41FA5}">
                      <a16:colId xmlns:a16="http://schemas.microsoft.com/office/drawing/2014/main" val="3641176208"/>
                    </a:ext>
                  </a:extLst>
                </a:gridCol>
                <a:gridCol w="2476500">
                  <a:extLst>
                    <a:ext uri="{9D8B030D-6E8A-4147-A177-3AD203B41FA5}">
                      <a16:colId xmlns:a16="http://schemas.microsoft.com/office/drawing/2014/main" val="201457299"/>
                    </a:ext>
                  </a:extLst>
                </a:gridCol>
              </a:tblGrid>
              <a:tr h="352373">
                <a:tc>
                  <a:txBody>
                    <a:bodyPr/>
                    <a:lstStyle/>
                    <a:p>
                      <a:pPr algn="ctr"/>
                      <a:r>
                        <a:rPr lang="pt-BR" sz="1600">
                          <a:latin typeface="Quicksand"/>
                        </a:rPr>
                        <a:t>Driver</a:t>
                      </a:r>
                      <a:endParaRPr lang="pt-BR" sz="1600" dirty="0">
                        <a:latin typeface="Quicksand"/>
                      </a:endParaRPr>
                    </a:p>
                  </a:txBody>
                  <a:tcPr anchor="ctr"/>
                </a:tc>
                <a:tc>
                  <a:txBody>
                    <a:bodyPr/>
                    <a:lstStyle/>
                    <a:p>
                      <a:pPr algn="ctr"/>
                      <a:r>
                        <a:rPr lang="pt-BR" sz="1600" dirty="0" err="1">
                          <a:latin typeface="Quicksand" pitchFamily="2" charset="0"/>
                        </a:rPr>
                        <a:t>Flutter</a:t>
                      </a:r>
                      <a:endParaRPr lang="pt-BR" sz="1600" dirty="0">
                        <a:latin typeface="Quicksand" pitchFamily="2" charset="0"/>
                      </a:endParaRPr>
                    </a:p>
                  </a:txBody>
                  <a:tcPr anchor="ctr"/>
                </a:tc>
                <a:tc>
                  <a:txBody>
                    <a:bodyPr/>
                    <a:lstStyle/>
                    <a:p>
                      <a:pPr algn="ctr"/>
                      <a:r>
                        <a:rPr lang="pt-BR" sz="1600">
                          <a:latin typeface="Quicksand"/>
                        </a:rPr>
                        <a:t>React Native</a:t>
                      </a:r>
                      <a:endParaRPr lang="pt-BR" sz="1600" dirty="0">
                        <a:latin typeface="Quicksand"/>
                      </a:endParaRPr>
                    </a:p>
                  </a:txBody>
                  <a:tcPr anchor="ctr"/>
                </a:tc>
                <a:tc>
                  <a:txBody>
                    <a:bodyPr/>
                    <a:lstStyle/>
                    <a:p>
                      <a:pPr algn="ctr"/>
                      <a:r>
                        <a:rPr lang="pt-BR" sz="1600" dirty="0">
                          <a:latin typeface="Quicksand" pitchFamily="2" charset="0"/>
                        </a:rPr>
                        <a:t>Nativo</a:t>
                      </a:r>
                    </a:p>
                  </a:txBody>
                  <a:tcPr anchor="ctr"/>
                </a:tc>
                <a:tc>
                  <a:txBody>
                    <a:bodyPr/>
                    <a:lstStyle/>
                    <a:p>
                      <a:pPr algn="ctr"/>
                      <a:r>
                        <a:rPr lang="pt-BR" sz="1600" dirty="0">
                          <a:latin typeface="Quicksand" pitchFamily="2" charset="0"/>
                        </a:rPr>
                        <a:t>Critério avaliativo</a:t>
                      </a:r>
                    </a:p>
                  </a:txBody>
                  <a:tcPr anchor="ctr"/>
                </a:tc>
                <a:extLst>
                  <a:ext uri="{0D108BD9-81ED-4DB2-BD59-A6C34878D82A}">
                    <a16:rowId xmlns:a16="http://schemas.microsoft.com/office/drawing/2014/main" val="825349308"/>
                  </a:ext>
                </a:extLst>
              </a:tr>
              <a:tr h="388100">
                <a:tc>
                  <a:txBody>
                    <a:bodyPr/>
                    <a:lstStyle/>
                    <a:p>
                      <a:pPr algn="r"/>
                      <a:r>
                        <a:rPr lang="pt-BR" sz="1400" dirty="0">
                          <a:latin typeface="Quicksand Light" pitchFamily="2" charset="0"/>
                        </a:rPr>
                        <a:t>Whitelabel</a:t>
                      </a: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ctr"/>
                      <a:endParaRPr lang="pt-BR" sz="1200" i="0" dirty="0">
                        <a:latin typeface="Quicksand Light" pitchFamily="2" charset="0"/>
                      </a:endParaRPr>
                    </a:p>
                  </a:txBody>
                  <a:tcPr anchor="ctr"/>
                </a:tc>
                <a:tc>
                  <a:txBody>
                    <a:bodyPr/>
                    <a:lstStyle/>
                    <a:p>
                      <a:pPr algn="l"/>
                      <a:r>
                        <a:rPr lang="pt-BR" sz="1200" i="0" dirty="0">
                          <a:latin typeface="Quicksand Light" pitchFamily="2" charset="0"/>
                        </a:rPr>
                        <a:t>Menor esforço de implementação.</a:t>
                      </a:r>
                    </a:p>
                  </a:txBody>
                  <a:tcPr anchor="ctr"/>
                </a:tc>
                <a:extLst>
                  <a:ext uri="{0D108BD9-81ED-4DB2-BD59-A6C34878D82A}">
                    <a16:rowId xmlns:a16="http://schemas.microsoft.com/office/drawing/2014/main" val="2422690751"/>
                  </a:ext>
                </a:extLst>
              </a:tr>
              <a:tr h="477672">
                <a:tc>
                  <a:txBody>
                    <a:bodyPr/>
                    <a:lstStyle/>
                    <a:p>
                      <a:pPr algn="r"/>
                      <a:r>
                        <a:rPr lang="pt-BR" sz="1400" dirty="0">
                          <a:latin typeface="Quicksand Light" pitchFamily="2" charset="0"/>
                        </a:rPr>
                        <a:t>Modularização dentro da mesma plataforma</a:t>
                      </a: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i="0" dirty="0">
                          <a:latin typeface="Quicksand Light" pitchFamily="2" charset="0"/>
                        </a:rPr>
                        <a:t>Capacidade de modularizar para escalar o desenvolvimento.</a:t>
                      </a:r>
                    </a:p>
                  </a:txBody>
                  <a:tcPr anchor="ctr"/>
                </a:tc>
                <a:extLst>
                  <a:ext uri="{0D108BD9-81ED-4DB2-BD59-A6C34878D82A}">
                    <a16:rowId xmlns:a16="http://schemas.microsoft.com/office/drawing/2014/main" val="2300281060"/>
                  </a:ext>
                </a:extLst>
              </a:tr>
              <a:tr h="864915">
                <a:tc>
                  <a:txBody>
                    <a:bodyPr/>
                    <a:lstStyle/>
                    <a:p>
                      <a:pPr algn="r"/>
                      <a:r>
                        <a:rPr lang="pt-BR" sz="1400" dirty="0">
                          <a:latin typeface="Quicksand Light" pitchFamily="2" charset="0"/>
                        </a:rPr>
                        <a:t>Modularização entre plataformas</a:t>
                      </a: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i="0" dirty="0">
                          <a:latin typeface="Quicksand Light" pitchFamily="2" charset="0"/>
                        </a:rPr>
                        <a:t>Capacidade de interoperabilizar aplicativos de outras plataformas.</a:t>
                      </a:r>
                      <a:endParaRPr lang="pt-BR" sz="1200" dirty="0">
                        <a:latin typeface="Quicksand Light" pitchFamily="2" charset="0"/>
                      </a:endParaRPr>
                    </a:p>
                  </a:txBody>
                  <a:tcPr anchor="ctr"/>
                </a:tc>
                <a:extLst>
                  <a:ext uri="{0D108BD9-81ED-4DB2-BD59-A6C34878D82A}">
                    <a16:rowId xmlns:a16="http://schemas.microsoft.com/office/drawing/2014/main" val="323315736"/>
                  </a:ext>
                </a:extLst>
              </a:tr>
              <a:tr h="499881">
                <a:tc>
                  <a:txBody>
                    <a:bodyPr/>
                    <a:lstStyle/>
                    <a:p>
                      <a:pPr algn="r"/>
                      <a:r>
                        <a:rPr lang="pt-BR" sz="1400" dirty="0">
                          <a:latin typeface="Quicksand Light" pitchFamily="2" charset="0"/>
                        </a:rPr>
                        <a:t>Integração com SDK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l"/>
                      <a:r>
                        <a:rPr lang="pt-BR" sz="1200" kern="1200" dirty="0">
                          <a:solidFill>
                            <a:schemeClr val="dk1"/>
                          </a:solidFill>
                          <a:latin typeface="Quicksand Light" pitchFamily="2" charset="0"/>
                          <a:ea typeface="+mn-ea"/>
                          <a:cs typeface="+mn-cs"/>
                        </a:rPr>
                        <a:t>Complexidade de utilização.</a:t>
                      </a:r>
                    </a:p>
                  </a:txBody>
                  <a:tcPr anchor="ctr"/>
                </a:tc>
                <a:extLst>
                  <a:ext uri="{0D108BD9-81ED-4DB2-BD59-A6C34878D82A}">
                    <a16:rowId xmlns:a16="http://schemas.microsoft.com/office/drawing/2014/main" val="4172201717"/>
                  </a:ext>
                </a:extLst>
              </a:tr>
              <a:tr h="288838">
                <a:tc>
                  <a:txBody>
                    <a:bodyPr/>
                    <a:lstStyle/>
                    <a:p>
                      <a:pPr algn="r"/>
                      <a:r>
                        <a:rPr lang="pt-BR" sz="1400" dirty="0">
                          <a:latin typeface="Quicksand Light" pitchFamily="2" charset="0"/>
                        </a:rPr>
                        <a:t>Pipeline CI/CD para a loja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i="0" dirty="0">
                          <a:latin typeface="Quicksand Light" pitchFamily="2" charset="0"/>
                        </a:rPr>
                        <a:t>Menor esforço de implantação do pipeline.</a:t>
                      </a:r>
                    </a:p>
                    <a:p>
                      <a:pPr algn="l"/>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31101497"/>
                  </a:ext>
                </a:extLst>
              </a:tr>
              <a:tr h="499881">
                <a:tc>
                  <a:txBody>
                    <a:bodyPr/>
                    <a:lstStyle/>
                    <a:p>
                      <a:pPr algn="r"/>
                      <a:r>
                        <a:rPr lang="pt-BR" sz="1400">
                          <a:latin typeface="Quicksand Light"/>
                        </a:rPr>
                        <a:t>Time to Market</a:t>
                      </a:r>
                      <a:endParaRPr lang="pt-BR" sz="1400" dirty="0">
                        <a:latin typeface="Quicksand Light"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Menor esforço de desenvolvimento.</a:t>
                      </a:r>
                    </a:p>
                  </a:txBody>
                  <a:tcPr anchor="ctr"/>
                </a:tc>
                <a:extLst>
                  <a:ext uri="{0D108BD9-81ED-4DB2-BD59-A6C34878D82A}">
                    <a16:rowId xmlns:a16="http://schemas.microsoft.com/office/drawing/2014/main" val="176591657"/>
                  </a:ext>
                </a:extLst>
              </a:tr>
              <a:tr h="499868">
                <a:tc>
                  <a:txBody>
                    <a:bodyPr/>
                    <a:lstStyle/>
                    <a:p>
                      <a:pPr algn="r"/>
                      <a:r>
                        <a:rPr lang="pt-BR" sz="1400" dirty="0">
                          <a:latin typeface="Quicksand Light" pitchFamily="2" charset="0"/>
                        </a:rPr>
                        <a:t>Time de Desenvolvimento</a:t>
                      </a:r>
                    </a:p>
                  </a:txBody>
                  <a:tcPr anchor="ctr"/>
                </a:tc>
                <a:tc>
                  <a:txBody>
                    <a:bodyPr/>
                    <a:lstStyle/>
                    <a:p>
                      <a:pPr algn="ctr"/>
                      <a:endParaRPr lang="pt-BR" sz="1200" dirty="0">
                        <a:latin typeface="Quicksand Light" pitchFamily="2" charset="0"/>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Disponibilidade de profissionais no mercado.</a:t>
                      </a:r>
                    </a:p>
                  </a:txBody>
                  <a:tcPr anchor="ctr"/>
                </a:tc>
                <a:extLst>
                  <a:ext uri="{0D108BD9-81ED-4DB2-BD59-A6C34878D82A}">
                    <a16:rowId xmlns:a16="http://schemas.microsoft.com/office/drawing/2014/main" val="3042176824"/>
                  </a:ext>
                </a:extLst>
              </a:tr>
              <a:tr h="557895">
                <a:tc>
                  <a:txBody>
                    <a:bodyPr/>
                    <a:lstStyle/>
                    <a:p>
                      <a:pPr algn="r"/>
                      <a:r>
                        <a:rPr lang="pt-BR" sz="1400" dirty="0">
                          <a:latin typeface="Quicksand Light" pitchFamily="2" charset="0"/>
                        </a:rPr>
                        <a:t>Facilidades de Desenvolvimento</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dirty="0">
                          <a:latin typeface="Quicksand Light" pitchFamily="2" charset="0"/>
                        </a:rPr>
                        <a:t>Maior produtividade e integração das ferramentas de desenvolvimento.</a:t>
                      </a:r>
                    </a:p>
                  </a:txBody>
                  <a:tcPr anchor="ctr"/>
                </a:tc>
                <a:extLst>
                  <a:ext uri="{0D108BD9-81ED-4DB2-BD59-A6C34878D82A}">
                    <a16:rowId xmlns:a16="http://schemas.microsoft.com/office/drawing/2014/main" val="2580960242"/>
                  </a:ext>
                </a:extLst>
              </a:tr>
              <a:tr h="505736">
                <a:tc>
                  <a:txBody>
                    <a:bodyPr/>
                    <a:lstStyle/>
                    <a:p>
                      <a:pPr algn="r"/>
                      <a:r>
                        <a:rPr lang="pt-BR" sz="1400" dirty="0">
                          <a:latin typeface="Quicksand Light" pitchFamily="2" charset="0"/>
                        </a:rPr>
                        <a:t>Experiência de Interface (Usabilidade)</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ea typeface="+mn-ea"/>
                          <a:cs typeface="+mn-cs"/>
                        </a:rPr>
                        <a:t>Melhor experiência de interface e comportamento obtida nas plataformas iOS e Android</a:t>
                      </a:r>
                    </a:p>
                  </a:txBody>
                  <a:tcPr anchor="ctr"/>
                </a:tc>
                <a:extLst>
                  <a:ext uri="{0D108BD9-81ED-4DB2-BD59-A6C34878D82A}">
                    <a16:rowId xmlns:a16="http://schemas.microsoft.com/office/drawing/2014/main" val="387239390"/>
                  </a:ext>
                </a:extLst>
              </a:tr>
              <a:tr h="384407">
                <a:tc>
                  <a:txBody>
                    <a:bodyPr/>
                    <a:lstStyle/>
                    <a:p>
                      <a:pPr algn="r"/>
                      <a:r>
                        <a:rPr lang="pt-BR" dirty="0">
                          <a:solidFill>
                            <a:schemeClr val="bg1"/>
                          </a:solidFill>
                          <a:latin typeface="Quicksand Light" pitchFamily="2" charset="0"/>
                        </a:rPr>
                        <a:t>Aderência</a:t>
                      </a:r>
                    </a:p>
                  </a:txBody>
                  <a:tcPr anchor="ctr">
                    <a:solidFill>
                      <a:srgbClr val="00B215"/>
                    </a:solidFill>
                  </a:tcPr>
                </a:tc>
                <a:tc>
                  <a:txBody>
                    <a:bodyPr/>
                    <a:lstStyle/>
                    <a:p>
                      <a:pPr algn="ctr"/>
                      <a:r>
                        <a:rPr lang="pt-BR" dirty="0">
                          <a:solidFill>
                            <a:schemeClr val="bg1"/>
                          </a:solidFill>
                          <a:latin typeface="Quicksand Light" pitchFamily="2" charset="0"/>
                        </a:rPr>
                        <a:t>3,20</a:t>
                      </a:r>
                    </a:p>
                  </a:txBody>
                  <a:tcPr anchor="ctr">
                    <a:solidFill>
                      <a:srgbClr val="00B215"/>
                    </a:solidFill>
                  </a:tcPr>
                </a:tc>
                <a:tc>
                  <a:txBody>
                    <a:bodyPr/>
                    <a:lstStyle/>
                    <a:p>
                      <a:pPr algn="ctr"/>
                      <a:r>
                        <a:rPr lang="pt-BR" dirty="0">
                          <a:solidFill>
                            <a:schemeClr val="bg1"/>
                          </a:solidFill>
                          <a:latin typeface="Quicksand Light" pitchFamily="2" charset="0"/>
                        </a:rPr>
                        <a:t>3,10</a:t>
                      </a:r>
                    </a:p>
                  </a:txBody>
                  <a:tcPr anchor="ctr">
                    <a:solidFill>
                      <a:srgbClr val="00B215"/>
                    </a:solidFill>
                  </a:tcPr>
                </a:tc>
                <a:tc>
                  <a:txBody>
                    <a:bodyPr/>
                    <a:lstStyle/>
                    <a:p>
                      <a:pPr algn="ctr"/>
                      <a:r>
                        <a:rPr lang="pt-BR" dirty="0">
                          <a:solidFill>
                            <a:schemeClr val="bg1"/>
                          </a:solidFill>
                          <a:latin typeface="Quicksand Light" pitchFamily="2" charset="0"/>
                        </a:rPr>
                        <a:t>3,20</a:t>
                      </a:r>
                    </a:p>
                  </a:txBody>
                  <a:tcPr anchor="ctr">
                    <a:solidFill>
                      <a:srgbClr val="00B215"/>
                    </a:solidFill>
                  </a:tcPr>
                </a:tc>
                <a:tc>
                  <a:txBody>
                    <a:bodyPr/>
                    <a:lstStyle/>
                    <a:p>
                      <a:endParaRPr lang="pt-BR" dirty="0">
                        <a:solidFill>
                          <a:schemeClr val="bg1"/>
                        </a:solidFill>
                        <a:latin typeface="Quicksand Light" pitchFamily="2" charset="0"/>
                      </a:endParaRPr>
                    </a:p>
                  </a:txBody>
                  <a:tcPr anchor="ctr">
                    <a:solidFill>
                      <a:srgbClr val="00B215"/>
                    </a:solidFill>
                  </a:tcP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Aspectos técnicos</a:t>
            </a:r>
            <a:endParaRPr lang="pt-BR" sz="2400" dirty="0"/>
          </a:p>
        </p:txBody>
      </p:sp>
      <p:sp>
        <p:nvSpPr>
          <p:cNvPr id="2" name="Subtítulo 1">
            <a:extLst>
              <a:ext uri="{FF2B5EF4-FFF2-40B4-BE49-F238E27FC236}">
                <a16:creationId xmlns:a16="http://schemas.microsoft.com/office/drawing/2014/main" id="{D484B525-56E2-4525-9571-E40CBCF93300}"/>
              </a:ext>
            </a:extLst>
          </p:cNvPr>
          <p:cNvSpPr>
            <a:spLocks noGrp="1"/>
          </p:cNvSpPr>
          <p:nvPr>
            <p:ph type="subTitle" idx="1"/>
          </p:nvPr>
        </p:nvSpPr>
        <p:spPr/>
        <p:txBody>
          <a:bodyPr>
            <a:normAutofit fontScale="92500" lnSpcReduction="20000"/>
          </a:bodyPr>
          <a:lstStyle/>
          <a:p>
            <a:r>
              <a:rPr lang="pt-BR" dirty="0"/>
              <a:t>Visão quantitativa - Cross Platform x Plataforma Nativa</a:t>
            </a:r>
          </a:p>
        </p:txBody>
      </p:sp>
      <p:sp>
        <p:nvSpPr>
          <p:cNvPr id="6" name="CaixaDeTexto 283">
            <a:extLst>
              <a:ext uri="{FF2B5EF4-FFF2-40B4-BE49-F238E27FC236}">
                <a16:creationId xmlns:a16="http://schemas.microsoft.com/office/drawing/2014/main" id="{4DFA7770-445C-4C7E-8A9E-889469BA50DF}"/>
              </a:ext>
            </a:extLst>
          </p:cNvPr>
          <p:cNvSpPr txBox="1"/>
          <p:nvPr/>
        </p:nvSpPr>
        <p:spPr>
          <a:xfrm>
            <a:off x="12545047" y="1970156"/>
            <a:ext cx="1692630" cy="400110"/>
          </a:xfrm>
          <a:prstGeom prst="rect">
            <a:avLst/>
          </a:prstGeom>
          <a:noFill/>
        </p:spPr>
        <p:txBody>
          <a:bodyPr wrap="square">
            <a:spAutoFit/>
          </a:bodyPr>
          <a:lstStyle/>
          <a:p>
            <a:pPr algn="ctr">
              <a:spcAft>
                <a:spcPts val="1200"/>
              </a:spcAft>
            </a:pPr>
            <a:r>
              <a:rPr lang="pt-BR" sz="2000">
                <a:latin typeface="Quicksand" pitchFamily="2" charset="0"/>
              </a:rPr>
              <a:t>Iconografia</a:t>
            </a:r>
            <a:endParaRPr lang="en-US" sz="2000" b="1" noProof="1">
              <a:latin typeface="Quicksand" pitchFamily="2" charset="0"/>
            </a:endParaRPr>
          </a:p>
        </p:txBody>
      </p:sp>
      <p:grpSp>
        <p:nvGrpSpPr>
          <p:cNvPr id="9" name="Agrupar 114">
            <a:extLst>
              <a:ext uri="{FF2B5EF4-FFF2-40B4-BE49-F238E27FC236}">
                <a16:creationId xmlns:a16="http://schemas.microsoft.com/office/drawing/2014/main" id="{1C863957-53F1-4193-A5B0-60E58F0B0B9C}"/>
              </a:ext>
            </a:extLst>
          </p:cNvPr>
          <p:cNvGrpSpPr/>
          <p:nvPr/>
        </p:nvGrpSpPr>
        <p:grpSpPr>
          <a:xfrm>
            <a:off x="12726131" y="2569177"/>
            <a:ext cx="1369846" cy="237693"/>
            <a:chOff x="5857229" y="1842511"/>
            <a:chExt cx="1369846" cy="237693"/>
          </a:xfrm>
        </p:grpSpPr>
        <p:sp>
          <p:nvSpPr>
            <p:cNvPr id="35" name="Retângulo 139">
              <a:extLst>
                <a:ext uri="{FF2B5EF4-FFF2-40B4-BE49-F238E27FC236}">
                  <a16:creationId xmlns:a16="http://schemas.microsoft.com/office/drawing/2014/main" id="{0DB5FAA3-60A7-49EC-9859-0AFCA4671E62}"/>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 name="Retângulo 140">
              <a:extLst>
                <a:ext uri="{FF2B5EF4-FFF2-40B4-BE49-F238E27FC236}">
                  <a16:creationId xmlns:a16="http://schemas.microsoft.com/office/drawing/2014/main" id="{D251EA4B-8556-4B4B-9994-FEB4BFEA7C55}"/>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 name="Retângulo 141">
              <a:extLst>
                <a:ext uri="{FF2B5EF4-FFF2-40B4-BE49-F238E27FC236}">
                  <a16:creationId xmlns:a16="http://schemas.microsoft.com/office/drawing/2014/main" id="{BC5B9F70-36A5-4206-8DBB-AF9FC623EC7D}"/>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 name="Retângulo 142">
              <a:extLst>
                <a:ext uri="{FF2B5EF4-FFF2-40B4-BE49-F238E27FC236}">
                  <a16:creationId xmlns:a16="http://schemas.microsoft.com/office/drawing/2014/main" id="{0E5E1C3F-713E-4605-A866-3031CEEF7477}"/>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 name="Retângulo 143">
              <a:extLst>
                <a:ext uri="{FF2B5EF4-FFF2-40B4-BE49-F238E27FC236}">
                  <a16:creationId xmlns:a16="http://schemas.microsoft.com/office/drawing/2014/main" id="{75C9842B-4878-4D5E-A8E4-715636C1B71B}"/>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 name="Retângulo 144">
              <a:extLst>
                <a:ext uri="{FF2B5EF4-FFF2-40B4-BE49-F238E27FC236}">
                  <a16:creationId xmlns:a16="http://schemas.microsoft.com/office/drawing/2014/main" id="{AEA5E866-D138-4069-A4D5-CFAE4A91AAA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5</a:t>
              </a:r>
            </a:p>
          </p:txBody>
        </p:sp>
        <p:sp>
          <p:nvSpPr>
            <p:cNvPr id="41" name="Retângulo 145">
              <a:extLst>
                <a:ext uri="{FF2B5EF4-FFF2-40B4-BE49-F238E27FC236}">
                  <a16:creationId xmlns:a16="http://schemas.microsoft.com/office/drawing/2014/main" id="{17F2E4B5-A2E6-4D98-984D-5CE1B2618B74}"/>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146">
              <a:extLst>
                <a:ext uri="{FF2B5EF4-FFF2-40B4-BE49-F238E27FC236}">
                  <a16:creationId xmlns:a16="http://schemas.microsoft.com/office/drawing/2014/main" id="{4D44E38F-09F0-400E-B4A7-A1D03192C887}"/>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147">
              <a:extLst>
                <a:ext uri="{FF2B5EF4-FFF2-40B4-BE49-F238E27FC236}">
                  <a16:creationId xmlns:a16="http://schemas.microsoft.com/office/drawing/2014/main" id="{9A4873DA-5528-480B-87F4-829A9F9F2642}"/>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148">
              <a:extLst>
                <a:ext uri="{FF2B5EF4-FFF2-40B4-BE49-F238E27FC236}">
                  <a16:creationId xmlns:a16="http://schemas.microsoft.com/office/drawing/2014/main" id="{4C3FBA8B-4B6C-4D78-ADF3-33A1AD3B0C2D}"/>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 name="Agrupar 116">
            <a:extLst>
              <a:ext uri="{FF2B5EF4-FFF2-40B4-BE49-F238E27FC236}">
                <a16:creationId xmlns:a16="http://schemas.microsoft.com/office/drawing/2014/main" id="{884DB157-AA6D-4080-9650-38DE5B7D7683}"/>
              </a:ext>
            </a:extLst>
          </p:cNvPr>
          <p:cNvGrpSpPr/>
          <p:nvPr/>
        </p:nvGrpSpPr>
        <p:grpSpPr>
          <a:xfrm>
            <a:off x="12710541" y="3820500"/>
            <a:ext cx="1369846" cy="237693"/>
            <a:chOff x="5916049" y="3087950"/>
            <a:chExt cx="1369846" cy="237693"/>
          </a:xfrm>
        </p:grpSpPr>
        <p:sp>
          <p:nvSpPr>
            <p:cNvPr id="20" name="Retângulo 124">
              <a:extLst>
                <a:ext uri="{FF2B5EF4-FFF2-40B4-BE49-F238E27FC236}">
                  <a16:creationId xmlns:a16="http://schemas.microsoft.com/office/drawing/2014/main" id="{ADDD8B33-6613-427F-8172-EB3B2EF450A6}"/>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 name="Retângulo 125">
              <a:extLst>
                <a:ext uri="{FF2B5EF4-FFF2-40B4-BE49-F238E27FC236}">
                  <a16:creationId xmlns:a16="http://schemas.microsoft.com/office/drawing/2014/main" id="{813CF2AD-7971-43A7-8A2D-204EA92C78AE}"/>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 name="Retângulo 126">
              <a:extLst>
                <a:ext uri="{FF2B5EF4-FFF2-40B4-BE49-F238E27FC236}">
                  <a16:creationId xmlns:a16="http://schemas.microsoft.com/office/drawing/2014/main" id="{0613C682-90EE-489D-892C-EDF8A7610130}"/>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23" name="Retângulo 127">
              <a:extLst>
                <a:ext uri="{FF2B5EF4-FFF2-40B4-BE49-F238E27FC236}">
                  <a16:creationId xmlns:a16="http://schemas.microsoft.com/office/drawing/2014/main" id="{116E3AAD-50B0-433D-8C75-7132BD72545F}"/>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 name="Retângulo 128">
              <a:extLst>
                <a:ext uri="{FF2B5EF4-FFF2-40B4-BE49-F238E27FC236}">
                  <a16:creationId xmlns:a16="http://schemas.microsoft.com/office/drawing/2014/main" id="{0898D826-1CDE-4210-A7D6-0E7CCA75AF5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 name="Retângulo 129">
              <a:extLst>
                <a:ext uri="{FF2B5EF4-FFF2-40B4-BE49-F238E27FC236}">
                  <a16:creationId xmlns:a16="http://schemas.microsoft.com/office/drawing/2014/main" id="{98CAEA26-82C8-479E-ACD5-04CC92B74E4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 name="Retângulo 130">
              <a:extLst>
                <a:ext uri="{FF2B5EF4-FFF2-40B4-BE49-F238E27FC236}">
                  <a16:creationId xmlns:a16="http://schemas.microsoft.com/office/drawing/2014/main" id="{FC2F537A-E5C7-4FD1-AAE0-A062DD6EF83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 name="Agrupar 117">
            <a:extLst>
              <a:ext uri="{FF2B5EF4-FFF2-40B4-BE49-F238E27FC236}">
                <a16:creationId xmlns:a16="http://schemas.microsoft.com/office/drawing/2014/main" id="{8FE4920F-0CD3-4BD9-AF78-E270B8C0A9D7}"/>
              </a:ext>
            </a:extLst>
          </p:cNvPr>
          <p:cNvGrpSpPr/>
          <p:nvPr/>
        </p:nvGrpSpPr>
        <p:grpSpPr>
          <a:xfrm>
            <a:off x="12726131" y="4185680"/>
            <a:ext cx="1369846" cy="237693"/>
            <a:chOff x="5931822" y="3459014"/>
            <a:chExt cx="1369846" cy="237693"/>
          </a:xfrm>
        </p:grpSpPr>
        <p:sp>
          <p:nvSpPr>
            <p:cNvPr id="14" name="Retângulo 118">
              <a:extLst>
                <a:ext uri="{FF2B5EF4-FFF2-40B4-BE49-F238E27FC236}">
                  <a16:creationId xmlns:a16="http://schemas.microsoft.com/office/drawing/2014/main" id="{43C85505-88AB-4EBB-8CBD-8397C2D9557C}"/>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 name="Retângulo 119">
              <a:extLst>
                <a:ext uri="{FF2B5EF4-FFF2-40B4-BE49-F238E27FC236}">
                  <a16:creationId xmlns:a16="http://schemas.microsoft.com/office/drawing/2014/main" id="{A2300518-5424-4265-91F7-365BC85885C2}"/>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16" name="Retângulo 120">
              <a:extLst>
                <a:ext uri="{FF2B5EF4-FFF2-40B4-BE49-F238E27FC236}">
                  <a16:creationId xmlns:a16="http://schemas.microsoft.com/office/drawing/2014/main" id="{A343D8AA-775D-4412-9ADC-318E17BEA3FE}"/>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 name="Retângulo 121">
              <a:extLst>
                <a:ext uri="{FF2B5EF4-FFF2-40B4-BE49-F238E27FC236}">
                  <a16:creationId xmlns:a16="http://schemas.microsoft.com/office/drawing/2014/main" id="{C81015DC-410B-4D0C-BC68-D3ED75FFA414}"/>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 name="Retângulo 122">
              <a:extLst>
                <a:ext uri="{FF2B5EF4-FFF2-40B4-BE49-F238E27FC236}">
                  <a16:creationId xmlns:a16="http://schemas.microsoft.com/office/drawing/2014/main" id="{E8619FB7-6802-4F89-9B21-190B0030646C}"/>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9" name="Retângulo 123">
              <a:extLst>
                <a:ext uri="{FF2B5EF4-FFF2-40B4-BE49-F238E27FC236}">
                  <a16:creationId xmlns:a16="http://schemas.microsoft.com/office/drawing/2014/main" id="{54CCB4A9-6701-4FE7-B77E-4A9A551CA474}"/>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65" name="Agrupar 113">
            <a:extLst>
              <a:ext uri="{FF2B5EF4-FFF2-40B4-BE49-F238E27FC236}">
                <a16:creationId xmlns:a16="http://schemas.microsoft.com/office/drawing/2014/main" id="{2FF0AAFA-89C9-4D46-B9F9-CDE076DA89BD}"/>
              </a:ext>
            </a:extLst>
          </p:cNvPr>
          <p:cNvGrpSpPr/>
          <p:nvPr/>
        </p:nvGrpSpPr>
        <p:grpSpPr>
          <a:xfrm>
            <a:off x="12706439" y="4571948"/>
            <a:ext cx="1369846" cy="237693"/>
            <a:chOff x="5896608" y="2300134"/>
            <a:chExt cx="1369846" cy="237693"/>
          </a:xfrm>
        </p:grpSpPr>
        <p:sp>
          <p:nvSpPr>
            <p:cNvPr id="66" name="Retângulo 149">
              <a:extLst>
                <a:ext uri="{FF2B5EF4-FFF2-40B4-BE49-F238E27FC236}">
                  <a16:creationId xmlns:a16="http://schemas.microsoft.com/office/drawing/2014/main" id="{3A34EBE2-DF76-462C-8823-47D35DB4EAD0}"/>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7" name="Retângulo 150">
              <a:extLst>
                <a:ext uri="{FF2B5EF4-FFF2-40B4-BE49-F238E27FC236}">
                  <a16:creationId xmlns:a16="http://schemas.microsoft.com/office/drawing/2014/main" id="{E34BFFB7-4834-4FDD-B192-C6D4F265C40A}"/>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8" name="Retângulo 151">
              <a:extLst>
                <a:ext uri="{FF2B5EF4-FFF2-40B4-BE49-F238E27FC236}">
                  <a16:creationId xmlns:a16="http://schemas.microsoft.com/office/drawing/2014/main" id="{905CDCDB-B12E-4FC1-8F3B-FD24F6323995}"/>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9" name="Retângulo 152">
              <a:extLst>
                <a:ext uri="{FF2B5EF4-FFF2-40B4-BE49-F238E27FC236}">
                  <a16:creationId xmlns:a16="http://schemas.microsoft.com/office/drawing/2014/main" id="{3401117D-53A3-4FB9-A89E-18C449A1C921}"/>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0" name="Retângulo 153">
              <a:extLst>
                <a:ext uri="{FF2B5EF4-FFF2-40B4-BE49-F238E27FC236}">
                  <a16:creationId xmlns:a16="http://schemas.microsoft.com/office/drawing/2014/main" id="{2638BD15-0D59-48EC-B3DE-1557277AD1E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71" name="Retângulo 154">
              <a:extLst>
                <a:ext uri="{FF2B5EF4-FFF2-40B4-BE49-F238E27FC236}">
                  <a16:creationId xmlns:a16="http://schemas.microsoft.com/office/drawing/2014/main" id="{242E12DB-DF1D-4A4B-95F8-A7A124121C7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2" name="Retângulo 155">
              <a:extLst>
                <a:ext uri="{FF2B5EF4-FFF2-40B4-BE49-F238E27FC236}">
                  <a16:creationId xmlns:a16="http://schemas.microsoft.com/office/drawing/2014/main" id="{383B2B75-5CFB-4874-B7D3-40D0039E23D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156">
              <a:extLst>
                <a:ext uri="{FF2B5EF4-FFF2-40B4-BE49-F238E27FC236}">
                  <a16:creationId xmlns:a16="http://schemas.microsoft.com/office/drawing/2014/main" id="{9D2E956D-12E4-43A9-938F-17D69F300557}"/>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157">
              <a:extLst>
                <a:ext uri="{FF2B5EF4-FFF2-40B4-BE49-F238E27FC236}">
                  <a16:creationId xmlns:a16="http://schemas.microsoft.com/office/drawing/2014/main" id="{A664895A-57FA-4605-91CA-98D0D4079AC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5" name="Agrupar 114">
            <a:extLst>
              <a:ext uri="{FF2B5EF4-FFF2-40B4-BE49-F238E27FC236}">
                <a16:creationId xmlns:a16="http://schemas.microsoft.com/office/drawing/2014/main" id="{BE4D4A05-F777-48FD-810E-45E39A487B33}"/>
              </a:ext>
            </a:extLst>
          </p:cNvPr>
          <p:cNvGrpSpPr/>
          <p:nvPr/>
        </p:nvGrpSpPr>
        <p:grpSpPr>
          <a:xfrm>
            <a:off x="12706439" y="2915617"/>
            <a:ext cx="1369846" cy="237693"/>
            <a:chOff x="5857229" y="1842511"/>
            <a:chExt cx="1369846" cy="237693"/>
          </a:xfrm>
        </p:grpSpPr>
        <p:sp>
          <p:nvSpPr>
            <p:cNvPr id="76" name="Retângulo 139">
              <a:extLst>
                <a:ext uri="{FF2B5EF4-FFF2-40B4-BE49-F238E27FC236}">
                  <a16:creationId xmlns:a16="http://schemas.microsoft.com/office/drawing/2014/main" id="{B80933E2-D460-492A-AFBF-1C0D411C3AD8}"/>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7" name="Retângulo 140">
              <a:extLst>
                <a:ext uri="{FF2B5EF4-FFF2-40B4-BE49-F238E27FC236}">
                  <a16:creationId xmlns:a16="http://schemas.microsoft.com/office/drawing/2014/main" id="{CE50E488-0720-4DE4-A053-7663963F7074}"/>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8" name="Retângulo 141">
              <a:extLst>
                <a:ext uri="{FF2B5EF4-FFF2-40B4-BE49-F238E27FC236}">
                  <a16:creationId xmlns:a16="http://schemas.microsoft.com/office/drawing/2014/main" id="{4245443D-7FA8-4E8E-874B-D1CF7C98034A}"/>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9" name="Retângulo 142">
              <a:extLst>
                <a:ext uri="{FF2B5EF4-FFF2-40B4-BE49-F238E27FC236}">
                  <a16:creationId xmlns:a16="http://schemas.microsoft.com/office/drawing/2014/main" id="{885758A7-A598-4669-90BE-62D840B4BFBD}"/>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0" name="Retângulo 143">
              <a:extLst>
                <a:ext uri="{FF2B5EF4-FFF2-40B4-BE49-F238E27FC236}">
                  <a16:creationId xmlns:a16="http://schemas.microsoft.com/office/drawing/2014/main" id="{3B39CF55-9BC6-4978-8AAF-4E816CD784B2}"/>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1" name="Retângulo 144">
              <a:extLst>
                <a:ext uri="{FF2B5EF4-FFF2-40B4-BE49-F238E27FC236}">
                  <a16:creationId xmlns:a16="http://schemas.microsoft.com/office/drawing/2014/main" id="{C1E8FB50-B037-4337-848A-60DE9947EC4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82" name="Retângulo 145">
              <a:extLst>
                <a:ext uri="{FF2B5EF4-FFF2-40B4-BE49-F238E27FC236}">
                  <a16:creationId xmlns:a16="http://schemas.microsoft.com/office/drawing/2014/main" id="{42F822F4-F16D-42BE-BF42-1B14677DE41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146">
              <a:extLst>
                <a:ext uri="{FF2B5EF4-FFF2-40B4-BE49-F238E27FC236}">
                  <a16:creationId xmlns:a16="http://schemas.microsoft.com/office/drawing/2014/main" id="{2BED71E7-1664-4D47-B82D-E01698F614B0}"/>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147">
              <a:extLst>
                <a:ext uri="{FF2B5EF4-FFF2-40B4-BE49-F238E27FC236}">
                  <a16:creationId xmlns:a16="http://schemas.microsoft.com/office/drawing/2014/main" id="{27B238D6-BCD9-420F-9EAE-F5F20DC90AF1}"/>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148">
              <a:extLst>
                <a:ext uri="{FF2B5EF4-FFF2-40B4-BE49-F238E27FC236}">
                  <a16:creationId xmlns:a16="http://schemas.microsoft.com/office/drawing/2014/main" id="{26764FF8-7560-46E4-9D5B-72A8EBE91AD8}"/>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117">
            <a:extLst>
              <a:ext uri="{FF2B5EF4-FFF2-40B4-BE49-F238E27FC236}">
                <a16:creationId xmlns:a16="http://schemas.microsoft.com/office/drawing/2014/main" id="{F7B9C95B-7C64-4E83-8445-3803ADDC0F6E}"/>
              </a:ext>
            </a:extLst>
          </p:cNvPr>
          <p:cNvGrpSpPr/>
          <p:nvPr/>
        </p:nvGrpSpPr>
        <p:grpSpPr>
          <a:xfrm>
            <a:off x="12724715" y="4919263"/>
            <a:ext cx="1369846" cy="237693"/>
            <a:chOff x="5931822" y="3459014"/>
            <a:chExt cx="1369846" cy="237693"/>
          </a:xfrm>
        </p:grpSpPr>
        <p:sp>
          <p:nvSpPr>
            <p:cNvPr id="87" name="Retângulo 118">
              <a:extLst>
                <a:ext uri="{FF2B5EF4-FFF2-40B4-BE49-F238E27FC236}">
                  <a16:creationId xmlns:a16="http://schemas.microsoft.com/office/drawing/2014/main" id="{C52C5B56-C0E7-4FBB-90AA-3D6D4ADCC020}"/>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8" name="Retângulo 119">
              <a:extLst>
                <a:ext uri="{FF2B5EF4-FFF2-40B4-BE49-F238E27FC236}">
                  <a16:creationId xmlns:a16="http://schemas.microsoft.com/office/drawing/2014/main" id="{4235A38D-7BC1-444E-8466-0640A6DD00C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89" name="Retângulo 120">
              <a:extLst>
                <a:ext uri="{FF2B5EF4-FFF2-40B4-BE49-F238E27FC236}">
                  <a16:creationId xmlns:a16="http://schemas.microsoft.com/office/drawing/2014/main" id="{7B7A3C84-1000-41CD-8D57-E277F8B51B34}"/>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0" name="Retângulo 121">
              <a:extLst>
                <a:ext uri="{FF2B5EF4-FFF2-40B4-BE49-F238E27FC236}">
                  <a16:creationId xmlns:a16="http://schemas.microsoft.com/office/drawing/2014/main" id="{8076FE13-E479-4816-B4B4-D71ED84B11F7}"/>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1" name="Retângulo 122">
              <a:extLst>
                <a:ext uri="{FF2B5EF4-FFF2-40B4-BE49-F238E27FC236}">
                  <a16:creationId xmlns:a16="http://schemas.microsoft.com/office/drawing/2014/main" id="{1AE49A75-039E-4C6C-B741-8FD3CAAC804E}"/>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2" name="Retângulo 123">
              <a:extLst>
                <a:ext uri="{FF2B5EF4-FFF2-40B4-BE49-F238E27FC236}">
                  <a16:creationId xmlns:a16="http://schemas.microsoft.com/office/drawing/2014/main" id="{2F0520E1-D380-402E-99AB-30771CC0CAFA}"/>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93" name="Agrupar 114">
            <a:extLst>
              <a:ext uri="{FF2B5EF4-FFF2-40B4-BE49-F238E27FC236}">
                <a16:creationId xmlns:a16="http://schemas.microsoft.com/office/drawing/2014/main" id="{7F5B76FD-8F71-461D-9447-728F650A3DEF}"/>
              </a:ext>
            </a:extLst>
          </p:cNvPr>
          <p:cNvGrpSpPr/>
          <p:nvPr/>
        </p:nvGrpSpPr>
        <p:grpSpPr>
          <a:xfrm>
            <a:off x="12724715" y="3453958"/>
            <a:ext cx="1369846" cy="237693"/>
            <a:chOff x="5857229" y="1842511"/>
            <a:chExt cx="1369846" cy="237693"/>
          </a:xfrm>
        </p:grpSpPr>
        <p:sp>
          <p:nvSpPr>
            <p:cNvPr id="94" name="Retângulo 139">
              <a:extLst>
                <a:ext uri="{FF2B5EF4-FFF2-40B4-BE49-F238E27FC236}">
                  <a16:creationId xmlns:a16="http://schemas.microsoft.com/office/drawing/2014/main" id="{7B59BCFB-75C9-44D0-B448-6E054B00C255}"/>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5" name="Retângulo 140">
              <a:extLst>
                <a:ext uri="{FF2B5EF4-FFF2-40B4-BE49-F238E27FC236}">
                  <a16:creationId xmlns:a16="http://schemas.microsoft.com/office/drawing/2014/main" id="{1270ECF5-940B-47E3-A2B0-305C1B23777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6" name="Retângulo 141">
              <a:extLst>
                <a:ext uri="{FF2B5EF4-FFF2-40B4-BE49-F238E27FC236}">
                  <a16:creationId xmlns:a16="http://schemas.microsoft.com/office/drawing/2014/main" id="{08BDA2F9-C31E-48D4-BDBF-82C25AA5E0B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7" name="Retângulo 142">
              <a:extLst>
                <a:ext uri="{FF2B5EF4-FFF2-40B4-BE49-F238E27FC236}">
                  <a16:creationId xmlns:a16="http://schemas.microsoft.com/office/drawing/2014/main" id="{8B77A9E6-46FE-49DE-AB4C-360CA5977546}"/>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8" name="Retângulo 143">
              <a:extLst>
                <a:ext uri="{FF2B5EF4-FFF2-40B4-BE49-F238E27FC236}">
                  <a16:creationId xmlns:a16="http://schemas.microsoft.com/office/drawing/2014/main" id="{5CC9BF47-F0C1-437E-BCA2-EEFF522E6F0E}"/>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9" name="Retângulo 144">
              <a:extLst>
                <a:ext uri="{FF2B5EF4-FFF2-40B4-BE49-F238E27FC236}">
                  <a16:creationId xmlns:a16="http://schemas.microsoft.com/office/drawing/2014/main" id="{A67908EC-70AE-4CEE-92D3-E91A6229334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100" name="Retângulo 145">
              <a:extLst>
                <a:ext uri="{FF2B5EF4-FFF2-40B4-BE49-F238E27FC236}">
                  <a16:creationId xmlns:a16="http://schemas.microsoft.com/office/drawing/2014/main" id="{F3AEA85B-EFD8-4E85-90B9-6200601351F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46">
              <a:extLst>
                <a:ext uri="{FF2B5EF4-FFF2-40B4-BE49-F238E27FC236}">
                  <a16:creationId xmlns:a16="http://schemas.microsoft.com/office/drawing/2014/main" id="{A4815695-DF38-44D3-8BA2-D7B92CBEC8D3}"/>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47">
              <a:extLst>
                <a:ext uri="{FF2B5EF4-FFF2-40B4-BE49-F238E27FC236}">
                  <a16:creationId xmlns:a16="http://schemas.microsoft.com/office/drawing/2014/main" id="{81828C79-FC15-4955-AE8D-DF531274492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48">
              <a:extLst>
                <a:ext uri="{FF2B5EF4-FFF2-40B4-BE49-F238E27FC236}">
                  <a16:creationId xmlns:a16="http://schemas.microsoft.com/office/drawing/2014/main" id="{AA6D6615-21ED-4606-9298-FDB83320EFD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 name="Agrupar 115">
            <a:extLst>
              <a:ext uri="{FF2B5EF4-FFF2-40B4-BE49-F238E27FC236}">
                <a16:creationId xmlns:a16="http://schemas.microsoft.com/office/drawing/2014/main" id="{9B835DBC-4D31-42B0-80A4-E1970670F012}"/>
              </a:ext>
            </a:extLst>
          </p:cNvPr>
          <p:cNvGrpSpPr/>
          <p:nvPr/>
        </p:nvGrpSpPr>
        <p:grpSpPr>
          <a:xfrm>
            <a:off x="5499444" y="1355954"/>
            <a:ext cx="1369846" cy="237693"/>
            <a:chOff x="5896608" y="2741501"/>
            <a:chExt cx="1369846" cy="237693"/>
          </a:xfrm>
        </p:grpSpPr>
        <p:sp>
          <p:nvSpPr>
            <p:cNvPr id="27" name="Retângulo 131">
              <a:extLst>
                <a:ext uri="{FF2B5EF4-FFF2-40B4-BE49-F238E27FC236}">
                  <a16:creationId xmlns:a16="http://schemas.microsoft.com/office/drawing/2014/main" id="{81CDEE84-282B-41F8-9D20-2670B39D22F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 name="Retângulo 132">
              <a:extLst>
                <a:ext uri="{FF2B5EF4-FFF2-40B4-BE49-F238E27FC236}">
                  <a16:creationId xmlns:a16="http://schemas.microsoft.com/office/drawing/2014/main" id="{8598C1B6-AC4C-43D2-A06E-8DBA1959E002}"/>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 name="Retângulo 133">
              <a:extLst>
                <a:ext uri="{FF2B5EF4-FFF2-40B4-BE49-F238E27FC236}">
                  <a16:creationId xmlns:a16="http://schemas.microsoft.com/office/drawing/2014/main" id="{409735BF-EB1C-48B3-8367-217D44669846}"/>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 name="Retângulo 134">
              <a:extLst>
                <a:ext uri="{FF2B5EF4-FFF2-40B4-BE49-F238E27FC236}">
                  <a16:creationId xmlns:a16="http://schemas.microsoft.com/office/drawing/2014/main" id="{A7600461-37B2-469C-B623-C7B6880A220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1" name="Retângulo 135">
              <a:extLst>
                <a:ext uri="{FF2B5EF4-FFF2-40B4-BE49-F238E27FC236}">
                  <a16:creationId xmlns:a16="http://schemas.microsoft.com/office/drawing/2014/main" id="{039266EC-6D68-4808-AF9F-42017BD65A62}"/>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 name="Retângulo 136">
              <a:extLst>
                <a:ext uri="{FF2B5EF4-FFF2-40B4-BE49-F238E27FC236}">
                  <a16:creationId xmlns:a16="http://schemas.microsoft.com/office/drawing/2014/main" id="{52FD651A-7DD8-40FA-B75A-F6C317D78ED0}"/>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 name="Retângulo 137">
              <a:extLst>
                <a:ext uri="{FF2B5EF4-FFF2-40B4-BE49-F238E27FC236}">
                  <a16:creationId xmlns:a16="http://schemas.microsoft.com/office/drawing/2014/main" id="{CCBE41A8-D59C-40A7-82EA-A220CDD20E4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138">
              <a:extLst>
                <a:ext uri="{FF2B5EF4-FFF2-40B4-BE49-F238E27FC236}">
                  <a16:creationId xmlns:a16="http://schemas.microsoft.com/office/drawing/2014/main" id="{F6729A17-3D83-42AE-A4C7-3A903CEF65C3}"/>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4" name="Agrupar 113">
            <a:extLst>
              <a:ext uri="{FF2B5EF4-FFF2-40B4-BE49-F238E27FC236}">
                <a16:creationId xmlns:a16="http://schemas.microsoft.com/office/drawing/2014/main" id="{807D44DC-2139-4355-B2A6-97665AB31C9B}"/>
              </a:ext>
            </a:extLst>
          </p:cNvPr>
          <p:cNvGrpSpPr/>
          <p:nvPr/>
        </p:nvGrpSpPr>
        <p:grpSpPr>
          <a:xfrm>
            <a:off x="3125221" y="1357780"/>
            <a:ext cx="1369846" cy="237693"/>
            <a:chOff x="5896608" y="2300134"/>
            <a:chExt cx="1369846" cy="237693"/>
          </a:xfrm>
        </p:grpSpPr>
        <p:sp>
          <p:nvSpPr>
            <p:cNvPr id="105" name="Retângulo 149">
              <a:extLst>
                <a:ext uri="{FF2B5EF4-FFF2-40B4-BE49-F238E27FC236}">
                  <a16:creationId xmlns:a16="http://schemas.microsoft.com/office/drawing/2014/main" id="{763C23FA-D165-4B59-99E4-FBA02AF3DAC7}"/>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6" name="Retângulo 150">
              <a:extLst>
                <a:ext uri="{FF2B5EF4-FFF2-40B4-BE49-F238E27FC236}">
                  <a16:creationId xmlns:a16="http://schemas.microsoft.com/office/drawing/2014/main" id="{D1EEED0A-DB95-4F92-847A-3B5A55C675A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7" name="Retângulo 151">
              <a:extLst>
                <a:ext uri="{FF2B5EF4-FFF2-40B4-BE49-F238E27FC236}">
                  <a16:creationId xmlns:a16="http://schemas.microsoft.com/office/drawing/2014/main" id="{C6F37586-842C-4935-96A3-AF4AFAAF203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8" name="Retângulo 152">
              <a:extLst>
                <a:ext uri="{FF2B5EF4-FFF2-40B4-BE49-F238E27FC236}">
                  <a16:creationId xmlns:a16="http://schemas.microsoft.com/office/drawing/2014/main" id="{AACC5742-C893-4055-A7BA-6223192DD03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9" name="Retângulo 153">
              <a:extLst>
                <a:ext uri="{FF2B5EF4-FFF2-40B4-BE49-F238E27FC236}">
                  <a16:creationId xmlns:a16="http://schemas.microsoft.com/office/drawing/2014/main" id="{35CD1232-67EA-4981-8BA0-43CB8B629700}"/>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110" name="Retângulo 154">
              <a:extLst>
                <a:ext uri="{FF2B5EF4-FFF2-40B4-BE49-F238E27FC236}">
                  <a16:creationId xmlns:a16="http://schemas.microsoft.com/office/drawing/2014/main" id="{37845A71-B9D4-4ABF-B797-AB9528F181E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1" name="Retângulo 155">
              <a:extLst>
                <a:ext uri="{FF2B5EF4-FFF2-40B4-BE49-F238E27FC236}">
                  <a16:creationId xmlns:a16="http://schemas.microsoft.com/office/drawing/2014/main" id="{B374F85C-C012-48E7-9D7B-8E9AE59D2AD7}"/>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Retângulo 156">
              <a:extLst>
                <a:ext uri="{FF2B5EF4-FFF2-40B4-BE49-F238E27FC236}">
                  <a16:creationId xmlns:a16="http://schemas.microsoft.com/office/drawing/2014/main" id="{766E4729-C2B7-4686-87FE-A35444D83A0D}"/>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Retângulo 157">
              <a:extLst>
                <a:ext uri="{FF2B5EF4-FFF2-40B4-BE49-F238E27FC236}">
                  <a16:creationId xmlns:a16="http://schemas.microsoft.com/office/drawing/2014/main" id="{9C8BFC43-E937-487C-B305-06DB2026F266}"/>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4" name="Agrupar 115">
            <a:extLst>
              <a:ext uri="{FF2B5EF4-FFF2-40B4-BE49-F238E27FC236}">
                <a16:creationId xmlns:a16="http://schemas.microsoft.com/office/drawing/2014/main" id="{37899CF6-B41D-4002-931E-FDFEFAD36989}"/>
              </a:ext>
            </a:extLst>
          </p:cNvPr>
          <p:cNvGrpSpPr/>
          <p:nvPr/>
        </p:nvGrpSpPr>
        <p:grpSpPr>
          <a:xfrm>
            <a:off x="7930836" y="1863935"/>
            <a:ext cx="1369846" cy="237693"/>
            <a:chOff x="5896608" y="2741501"/>
            <a:chExt cx="1369846" cy="237693"/>
          </a:xfrm>
        </p:grpSpPr>
        <p:sp>
          <p:nvSpPr>
            <p:cNvPr id="115" name="Retângulo 131">
              <a:extLst>
                <a:ext uri="{FF2B5EF4-FFF2-40B4-BE49-F238E27FC236}">
                  <a16:creationId xmlns:a16="http://schemas.microsoft.com/office/drawing/2014/main" id="{93B2F5B3-FC6A-4C73-A630-F61B3196AAD1}"/>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6" name="Retângulo 132">
              <a:extLst>
                <a:ext uri="{FF2B5EF4-FFF2-40B4-BE49-F238E27FC236}">
                  <a16:creationId xmlns:a16="http://schemas.microsoft.com/office/drawing/2014/main" id="{226AA040-DB68-4312-86FA-E65325CBFAB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7" name="Retângulo 133">
              <a:extLst>
                <a:ext uri="{FF2B5EF4-FFF2-40B4-BE49-F238E27FC236}">
                  <a16:creationId xmlns:a16="http://schemas.microsoft.com/office/drawing/2014/main" id="{401AA2B9-0905-4F32-918C-EE861E83D754}"/>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8" name="Retângulo 134">
              <a:extLst>
                <a:ext uri="{FF2B5EF4-FFF2-40B4-BE49-F238E27FC236}">
                  <a16:creationId xmlns:a16="http://schemas.microsoft.com/office/drawing/2014/main" id="{895E7DC9-18FA-42F7-9A2E-5033D75D65BA}"/>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19" name="Retângulo 135">
              <a:extLst>
                <a:ext uri="{FF2B5EF4-FFF2-40B4-BE49-F238E27FC236}">
                  <a16:creationId xmlns:a16="http://schemas.microsoft.com/office/drawing/2014/main" id="{FDB93C07-AA9D-40F9-8614-D40F7FB9BDD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0" name="Retângulo 136">
              <a:extLst>
                <a:ext uri="{FF2B5EF4-FFF2-40B4-BE49-F238E27FC236}">
                  <a16:creationId xmlns:a16="http://schemas.microsoft.com/office/drawing/2014/main" id="{BE483EE3-5027-4E87-9565-8C4EE37B4C5B}"/>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1" name="Retângulo 137">
              <a:extLst>
                <a:ext uri="{FF2B5EF4-FFF2-40B4-BE49-F238E27FC236}">
                  <a16:creationId xmlns:a16="http://schemas.microsoft.com/office/drawing/2014/main" id="{7A9AE03A-B12B-4120-9CEC-F63592C087F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Retângulo 138">
              <a:extLst>
                <a:ext uri="{FF2B5EF4-FFF2-40B4-BE49-F238E27FC236}">
                  <a16:creationId xmlns:a16="http://schemas.microsoft.com/office/drawing/2014/main" id="{265FCF89-391E-4C2E-A7B5-8BAEEADA8454}"/>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3" name="Agrupar 115">
            <a:extLst>
              <a:ext uri="{FF2B5EF4-FFF2-40B4-BE49-F238E27FC236}">
                <a16:creationId xmlns:a16="http://schemas.microsoft.com/office/drawing/2014/main" id="{48D49FEC-725A-4508-A5F2-EB7C3F6BB698}"/>
              </a:ext>
            </a:extLst>
          </p:cNvPr>
          <p:cNvGrpSpPr/>
          <p:nvPr/>
        </p:nvGrpSpPr>
        <p:grpSpPr>
          <a:xfrm>
            <a:off x="5499444" y="1841832"/>
            <a:ext cx="1369846" cy="237693"/>
            <a:chOff x="5896608" y="2741501"/>
            <a:chExt cx="1369846" cy="237693"/>
          </a:xfrm>
        </p:grpSpPr>
        <p:sp>
          <p:nvSpPr>
            <p:cNvPr id="124" name="Retângulo 131">
              <a:extLst>
                <a:ext uri="{FF2B5EF4-FFF2-40B4-BE49-F238E27FC236}">
                  <a16:creationId xmlns:a16="http://schemas.microsoft.com/office/drawing/2014/main" id="{1BB27C46-97E0-4781-B25A-8ACF07D09882}"/>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5" name="Retângulo 132">
              <a:extLst>
                <a:ext uri="{FF2B5EF4-FFF2-40B4-BE49-F238E27FC236}">
                  <a16:creationId xmlns:a16="http://schemas.microsoft.com/office/drawing/2014/main" id="{19219BDB-15BA-4BDB-A8C0-48365C18135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6" name="Retângulo 133">
              <a:extLst>
                <a:ext uri="{FF2B5EF4-FFF2-40B4-BE49-F238E27FC236}">
                  <a16:creationId xmlns:a16="http://schemas.microsoft.com/office/drawing/2014/main" id="{C76928C3-A886-4804-AF24-49322B827B6D}"/>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7" name="Retângulo 134">
              <a:extLst>
                <a:ext uri="{FF2B5EF4-FFF2-40B4-BE49-F238E27FC236}">
                  <a16:creationId xmlns:a16="http://schemas.microsoft.com/office/drawing/2014/main" id="{161222A7-B176-46DC-A2B7-3DF90D9BD267}"/>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28" name="Retângulo 135">
              <a:extLst>
                <a:ext uri="{FF2B5EF4-FFF2-40B4-BE49-F238E27FC236}">
                  <a16:creationId xmlns:a16="http://schemas.microsoft.com/office/drawing/2014/main" id="{CC6A70FC-ACAE-4EF6-94B0-57117140496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9" name="Retângulo 136">
              <a:extLst>
                <a:ext uri="{FF2B5EF4-FFF2-40B4-BE49-F238E27FC236}">
                  <a16:creationId xmlns:a16="http://schemas.microsoft.com/office/drawing/2014/main" id="{6DA1BDF9-928F-4C7C-AFB9-372FBF20B07C}"/>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0" name="Retângulo 137">
              <a:extLst>
                <a:ext uri="{FF2B5EF4-FFF2-40B4-BE49-F238E27FC236}">
                  <a16:creationId xmlns:a16="http://schemas.microsoft.com/office/drawing/2014/main" id="{B4315AE0-7680-4914-8AAE-4235C26632D6}"/>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8">
              <a:extLst>
                <a:ext uri="{FF2B5EF4-FFF2-40B4-BE49-F238E27FC236}">
                  <a16:creationId xmlns:a16="http://schemas.microsoft.com/office/drawing/2014/main" id="{46705EEB-A3FA-4CFD-B677-032F20051D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2" name="Agrupar 115">
            <a:extLst>
              <a:ext uri="{FF2B5EF4-FFF2-40B4-BE49-F238E27FC236}">
                <a16:creationId xmlns:a16="http://schemas.microsoft.com/office/drawing/2014/main" id="{676D00BB-3F99-4401-BA97-49C56B5621A7}"/>
              </a:ext>
            </a:extLst>
          </p:cNvPr>
          <p:cNvGrpSpPr/>
          <p:nvPr/>
        </p:nvGrpSpPr>
        <p:grpSpPr>
          <a:xfrm>
            <a:off x="3125221" y="1838138"/>
            <a:ext cx="1369846" cy="237693"/>
            <a:chOff x="5896608" y="2741501"/>
            <a:chExt cx="1369846" cy="237693"/>
          </a:xfrm>
        </p:grpSpPr>
        <p:sp>
          <p:nvSpPr>
            <p:cNvPr id="133" name="Retângulo 131">
              <a:extLst>
                <a:ext uri="{FF2B5EF4-FFF2-40B4-BE49-F238E27FC236}">
                  <a16:creationId xmlns:a16="http://schemas.microsoft.com/office/drawing/2014/main" id="{A436FBF6-6B07-46CE-99E5-48F50D24585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4" name="Retângulo 132">
              <a:extLst>
                <a:ext uri="{FF2B5EF4-FFF2-40B4-BE49-F238E27FC236}">
                  <a16:creationId xmlns:a16="http://schemas.microsoft.com/office/drawing/2014/main" id="{5B7ED5D8-5D0C-4311-8F1E-2BB03EB7CFB0}"/>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5" name="Retângulo 133">
              <a:extLst>
                <a:ext uri="{FF2B5EF4-FFF2-40B4-BE49-F238E27FC236}">
                  <a16:creationId xmlns:a16="http://schemas.microsoft.com/office/drawing/2014/main" id="{BC22E0C5-5458-4377-A778-33F223102FB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6" name="Retângulo 134">
              <a:extLst>
                <a:ext uri="{FF2B5EF4-FFF2-40B4-BE49-F238E27FC236}">
                  <a16:creationId xmlns:a16="http://schemas.microsoft.com/office/drawing/2014/main" id="{2EACCF12-9E0A-400F-8E9A-58AA722C072D}"/>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37" name="Retângulo 135">
              <a:extLst>
                <a:ext uri="{FF2B5EF4-FFF2-40B4-BE49-F238E27FC236}">
                  <a16:creationId xmlns:a16="http://schemas.microsoft.com/office/drawing/2014/main" id="{597813E9-6556-4ED0-A5D0-13D6D2507EFF}"/>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8" name="Retângulo 136">
              <a:extLst>
                <a:ext uri="{FF2B5EF4-FFF2-40B4-BE49-F238E27FC236}">
                  <a16:creationId xmlns:a16="http://schemas.microsoft.com/office/drawing/2014/main" id="{B22210BF-0550-4727-82B1-2BF1601619A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9" name="Retângulo 137">
              <a:extLst>
                <a:ext uri="{FF2B5EF4-FFF2-40B4-BE49-F238E27FC236}">
                  <a16:creationId xmlns:a16="http://schemas.microsoft.com/office/drawing/2014/main" id="{13D3FA24-AC34-41DA-912A-96B617F450D0}"/>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8">
              <a:extLst>
                <a:ext uri="{FF2B5EF4-FFF2-40B4-BE49-F238E27FC236}">
                  <a16:creationId xmlns:a16="http://schemas.microsoft.com/office/drawing/2014/main" id="{610F87BF-E663-490E-96C9-6104F2CF4948}"/>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1" name="Agrupar 116">
            <a:extLst>
              <a:ext uri="{FF2B5EF4-FFF2-40B4-BE49-F238E27FC236}">
                <a16:creationId xmlns:a16="http://schemas.microsoft.com/office/drawing/2014/main" id="{D102BCAA-7F6C-4A94-B3E3-2E87ABD8A7B0}"/>
              </a:ext>
            </a:extLst>
          </p:cNvPr>
          <p:cNvGrpSpPr/>
          <p:nvPr/>
        </p:nvGrpSpPr>
        <p:grpSpPr>
          <a:xfrm>
            <a:off x="7930836" y="2500983"/>
            <a:ext cx="1369846" cy="237693"/>
            <a:chOff x="5916049" y="3087950"/>
            <a:chExt cx="1369846" cy="237693"/>
          </a:xfrm>
        </p:grpSpPr>
        <p:sp>
          <p:nvSpPr>
            <p:cNvPr id="142" name="Retângulo 124">
              <a:extLst>
                <a:ext uri="{FF2B5EF4-FFF2-40B4-BE49-F238E27FC236}">
                  <a16:creationId xmlns:a16="http://schemas.microsoft.com/office/drawing/2014/main" id="{B71C544D-AFB6-42CC-A6A9-404DA3740FF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3" name="Retângulo 125">
              <a:extLst>
                <a:ext uri="{FF2B5EF4-FFF2-40B4-BE49-F238E27FC236}">
                  <a16:creationId xmlns:a16="http://schemas.microsoft.com/office/drawing/2014/main" id="{56F655D9-2A07-42AB-9BE5-3E2A815D5456}"/>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4" name="Retângulo 126">
              <a:extLst>
                <a:ext uri="{FF2B5EF4-FFF2-40B4-BE49-F238E27FC236}">
                  <a16:creationId xmlns:a16="http://schemas.microsoft.com/office/drawing/2014/main" id="{9D387A60-BA0E-42B3-BE29-6FC1054517AE}"/>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45" name="Retângulo 127">
              <a:extLst>
                <a:ext uri="{FF2B5EF4-FFF2-40B4-BE49-F238E27FC236}">
                  <a16:creationId xmlns:a16="http://schemas.microsoft.com/office/drawing/2014/main" id="{5636CC87-A384-4B63-B298-C449F057507D}"/>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6" name="Retângulo 128">
              <a:extLst>
                <a:ext uri="{FF2B5EF4-FFF2-40B4-BE49-F238E27FC236}">
                  <a16:creationId xmlns:a16="http://schemas.microsoft.com/office/drawing/2014/main" id="{4E2D4B48-F00E-4FAC-9EB9-7C89924FE0B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7" name="Retângulo 129">
              <a:extLst>
                <a:ext uri="{FF2B5EF4-FFF2-40B4-BE49-F238E27FC236}">
                  <a16:creationId xmlns:a16="http://schemas.microsoft.com/office/drawing/2014/main" id="{E6CB4261-A9DD-4F2C-AD07-EBD80F62A16B}"/>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8" name="Retângulo 130">
              <a:extLst>
                <a:ext uri="{FF2B5EF4-FFF2-40B4-BE49-F238E27FC236}">
                  <a16:creationId xmlns:a16="http://schemas.microsoft.com/office/drawing/2014/main" id="{151DAFFC-BB5A-4A33-AD59-2FC4699FE023}"/>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9" name="Agrupar 116">
            <a:extLst>
              <a:ext uri="{FF2B5EF4-FFF2-40B4-BE49-F238E27FC236}">
                <a16:creationId xmlns:a16="http://schemas.microsoft.com/office/drawing/2014/main" id="{55EEDB5B-FD9E-4C3A-83BC-EF435535FB60}"/>
              </a:ext>
            </a:extLst>
          </p:cNvPr>
          <p:cNvGrpSpPr/>
          <p:nvPr/>
        </p:nvGrpSpPr>
        <p:grpSpPr>
          <a:xfrm>
            <a:off x="5499444" y="2474318"/>
            <a:ext cx="1369846" cy="237693"/>
            <a:chOff x="5916049" y="3087950"/>
            <a:chExt cx="1369846" cy="237693"/>
          </a:xfrm>
        </p:grpSpPr>
        <p:sp>
          <p:nvSpPr>
            <p:cNvPr id="150" name="Retângulo 124">
              <a:extLst>
                <a:ext uri="{FF2B5EF4-FFF2-40B4-BE49-F238E27FC236}">
                  <a16:creationId xmlns:a16="http://schemas.microsoft.com/office/drawing/2014/main" id="{EF5EBBE9-4030-49C3-850D-AB8E3225B0F8}"/>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1" name="Retângulo 125">
              <a:extLst>
                <a:ext uri="{FF2B5EF4-FFF2-40B4-BE49-F238E27FC236}">
                  <a16:creationId xmlns:a16="http://schemas.microsoft.com/office/drawing/2014/main" id="{4825DC64-E74E-49D5-8782-C7FD762A6375}"/>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2" name="Retângulo 126">
              <a:extLst>
                <a:ext uri="{FF2B5EF4-FFF2-40B4-BE49-F238E27FC236}">
                  <a16:creationId xmlns:a16="http://schemas.microsoft.com/office/drawing/2014/main" id="{5ACBECC4-0477-4266-A516-F4EA29D4BFE4}"/>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53" name="Retângulo 127">
              <a:extLst>
                <a:ext uri="{FF2B5EF4-FFF2-40B4-BE49-F238E27FC236}">
                  <a16:creationId xmlns:a16="http://schemas.microsoft.com/office/drawing/2014/main" id="{92099C16-FE74-482D-9216-D683022FD295}"/>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4" name="Retângulo 128">
              <a:extLst>
                <a:ext uri="{FF2B5EF4-FFF2-40B4-BE49-F238E27FC236}">
                  <a16:creationId xmlns:a16="http://schemas.microsoft.com/office/drawing/2014/main" id="{C2FF3F2F-D23C-4437-ABF2-698E2E1344D6}"/>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5" name="Retângulo 129">
              <a:extLst>
                <a:ext uri="{FF2B5EF4-FFF2-40B4-BE49-F238E27FC236}">
                  <a16:creationId xmlns:a16="http://schemas.microsoft.com/office/drawing/2014/main" id="{35E93E21-84F9-4047-86E6-99E377054F40}"/>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6" name="Retângulo 130">
              <a:extLst>
                <a:ext uri="{FF2B5EF4-FFF2-40B4-BE49-F238E27FC236}">
                  <a16:creationId xmlns:a16="http://schemas.microsoft.com/office/drawing/2014/main" id="{9C7C0DB2-9CAC-4F95-88A8-E5A7FD3BDEC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7" name="Agrupar 116">
            <a:extLst>
              <a:ext uri="{FF2B5EF4-FFF2-40B4-BE49-F238E27FC236}">
                <a16:creationId xmlns:a16="http://schemas.microsoft.com/office/drawing/2014/main" id="{1C388F25-D7F5-40AE-913E-F09CEA99AED3}"/>
              </a:ext>
            </a:extLst>
          </p:cNvPr>
          <p:cNvGrpSpPr/>
          <p:nvPr/>
        </p:nvGrpSpPr>
        <p:grpSpPr>
          <a:xfrm>
            <a:off x="3125221" y="2465230"/>
            <a:ext cx="1369846" cy="237693"/>
            <a:chOff x="5916049" y="3087950"/>
            <a:chExt cx="1369846" cy="237693"/>
          </a:xfrm>
        </p:grpSpPr>
        <p:sp>
          <p:nvSpPr>
            <p:cNvPr id="158" name="Retângulo 124">
              <a:extLst>
                <a:ext uri="{FF2B5EF4-FFF2-40B4-BE49-F238E27FC236}">
                  <a16:creationId xmlns:a16="http://schemas.microsoft.com/office/drawing/2014/main" id="{714401D5-3F4B-4FBD-AABD-721FBF56610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9" name="Retângulo 125">
              <a:extLst>
                <a:ext uri="{FF2B5EF4-FFF2-40B4-BE49-F238E27FC236}">
                  <a16:creationId xmlns:a16="http://schemas.microsoft.com/office/drawing/2014/main" id="{8D374706-D95A-40A1-B18E-8B39E17B2389}"/>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0" name="Retângulo 126">
              <a:extLst>
                <a:ext uri="{FF2B5EF4-FFF2-40B4-BE49-F238E27FC236}">
                  <a16:creationId xmlns:a16="http://schemas.microsoft.com/office/drawing/2014/main" id="{670D8B13-2AD9-4460-B058-571D9AE2F09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61" name="Retângulo 127">
              <a:extLst>
                <a:ext uri="{FF2B5EF4-FFF2-40B4-BE49-F238E27FC236}">
                  <a16:creationId xmlns:a16="http://schemas.microsoft.com/office/drawing/2014/main" id="{C8083A24-A96F-4353-AB32-C030683EF13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2" name="Retângulo 128">
              <a:extLst>
                <a:ext uri="{FF2B5EF4-FFF2-40B4-BE49-F238E27FC236}">
                  <a16:creationId xmlns:a16="http://schemas.microsoft.com/office/drawing/2014/main" id="{EB5C1ED3-5354-4408-ACAE-5ADD4774521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3" name="Retângulo 129">
              <a:extLst>
                <a:ext uri="{FF2B5EF4-FFF2-40B4-BE49-F238E27FC236}">
                  <a16:creationId xmlns:a16="http://schemas.microsoft.com/office/drawing/2014/main" id="{DED875D0-B74C-4A85-9679-9897024FCD4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4" name="Retângulo 130">
              <a:extLst>
                <a:ext uri="{FF2B5EF4-FFF2-40B4-BE49-F238E27FC236}">
                  <a16:creationId xmlns:a16="http://schemas.microsoft.com/office/drawing/2014/main" id="{7795107D-A820-40C9-A240-D18E373339E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03" name="Agrupar 113">
            <a:extLst>
              <a:ext uri="{FF2B5EF4-FFF2-40B4-BE49-F238E27FC236}">
                <a16:creationId xmlns:a16="http://schemas.microsoft.com/office/drawing/2014/main" id="{2A1415B6-D1EA-4FB8-AEA6-310A0043B273}"/>
              </a:ext>
            </a:extLst>
          </p:cNvPr>
          <p:cNvGrpSpPr/>
          <p:nvPr/>
        </p:nvGrpSpPr>
        <p:grpSpPr>
          <a:xfrm>
            <a:off x="5499444" y="4337727"/>
            <a:ext cx="1369846" cy="237693"/>
            <a:chOff x="5896608" y="2300134"/>
            <a:chExt cx="1369846" cy="237693"/>
          </a:xfrm>
        </p:grpSpPr>
        <p:sp>
          <p:nvSpPr>
            <p:cNvPr id="204" name="Retângulo 149">
              <a:extLst>
                <a:ext uri="{FF2B5EF4-FFF2-40B4-BE49-F238E27FC236}">
                  <a16:creationId xmlns:a16="http://schemas.microsoft.com/office/drawing/2014/main" id="{31D92F81-D389-4760-90A1-10951C023545}"/>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5" name="Retângulo 150">
              <a:extLst>
                <a:ext uri="{FF2B5EF4-FFF2-40B4-BE49-F238E27FC236}">
                  <a16:creationId xmlns:a16="http://schemas.microsoft.com/office/drawing/2014/main" id="{DE46872B-9199-4220-BA79-B1BF191F4D4B}"/>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6" name="Retângulo 151">
              <a:extLst>
                <a:ext uri="{FF2B5EF4-FFF2-40B4-BE49-F238E27FC236}">
                  <a16:creationId xmlns:a16="http://schemas.microsoft.com/office/drawing/2014/main" id="{26D262B8-97F6-49A4-8875-D06663AD7B6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7" name="Retângulo 152">
              <a:extLst>
                <a:ext uri="{FF2B5EF4-FFF2-40B4-BE49-F238E27FC236}">
                  <a16:creationId xmlns:a16="http://schemas.microsoft.com/office/drawing/2014/main" id="{32B910D4-9A92-4B3B-8DF9-9D8D959B2922}"/>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8" name="Retângulo 153">
              <a:extLst>
                <a:ext uri="{FF2B5EF4-FFF2-40B4-BE49-F238E27FC236}">
                  <a16:creationId xmlns:a16="http://schemas.microsoft.com/office/drawing/2014/main" id="{12072D79-FF82-4454-B7E8-93A4DC078C82}"/>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09" name="Retângulo 154">
              <a:extLst>
                <a:ext uri="{FF2B5EF4-FFF2-40B4-BE49-F238E27FC236}">
                  <a16:creationId xmlns:a16="http://schemas.microsoft.com/office/drawing/2014/main" id="{F50B9BD4-AE60-4DD6-ABB2-098238ABCA2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0" name="Retângulo 155">
              <a:extLst>
                <a:ext uri="{FF2B5EF4-FFF2-40B4-BE49-F238E27FC236}">
                  <a16:creationId xmlns:a16="http://schemas.microsoft.com/office/drawing/2014/main" id="{F7393634-64CC-4A57-BF9A-E75C46A3DAB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Retângulo 156">
              <a:extLst>
                <a:ext uri="{FF2B5EF4-FFF2-40B4-BE49-F238E27FC236}">
                  <a16:creationId xmlns:a16="http://schemas.microsoft.com/office/drawing/2014/main" id="{8AA28C92-2493-4266-A062-31483724CC8A}"/>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Retângulo 157">
              <a:extLst>
                <a:ext uri="{FF2B5EF4-FFF2-40B4-BE49-F238E27FC236}">
                  <a16:creationId xmlns:a16="http://schemas.microsoft.com/office/drawing/2014/main" id="{36E79AB9-0B3C-4F63-84FE-70FF87688D40}"/>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3" name="Agrupar 113">
            <a:extLst>
              <a:ext uri="{FF2B5EF4-FFF2-40B4-BE49-F238E27FC236}">
                <a16:creationId xmlns:a16="http://schemas.microsoft.com/office/drawing/2014/main" id="{55922F1F-1D43-4985-9A97-D09E529C8A2E}"/>
              </a:ext>
            </a:extLst>
          </p:cNvPr>
          <p:cNvGrpSpPr/>
          <p:nvPr/>
        </p:nvGrpSpPr>
        <p:grpSpPr>
          <a:xfrm>
            <a:off x="3125221" y="4301450"/>
            <a:ext cx="1369846" cy="237693"/>
            <a:chOff x="5896608" y="2300134"/>
            <a:chExt cx="1369846" cy="237693"/>
          </a:xfrm>
        </p:grpSpPr>
        <p:sp>
          <p:nvSpPr>
            <p:cNvPr id="214" name="Retângulo 149">
              <a:extLst>
                <a:ext uri="{FF2B5EF4-FFF2-40B4-BE49-F238E27FC236}">
                  <a16:creationId xmlns:a16="http://schemas.microsoft.com/office/drawing/2014/main" id="{FE4180A2-0BF3-4428-87C1-DA63E64CA3C2}"/>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5" name="Retângulo 150">
              <a:extLst>
                <a:ext uri="{FF2B5EF4-FFF2-40B4-BE49-F238E27FC236}">
                  <a16:creationId xmlns:a16="http://schemas.microsoft.com/office/drawing/2014/main" id="{26746217-9A4D-4B01-A991-D64F7B9884DB}"/>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6" name="Retângulo 151">
              <a:extLst>
                <a:ext uri="{FF2B5EF4-FFF2-40B4-BE49-F238E27FC236}">
                  <a16:creationId xmlns:a16="http://schemas.microsoft.com/office/drawing/2014/main" id="{6C225063-6AFC-4E18-AC47-366042F411E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7" name="Retângulo 152">
              <a:extLst>
                <a:ext uri="{FF2B5EF4-FFF2-40B4-BE49-F238E27FC236}">
                  <a16:creationId xmlns:a16="http://schemas.microsoft.com/office/drawing/2014/main" id="{801E1020-E702-4BE1-B880-DDCA71D0222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8" name="Retângulo 153">
              <a:extLst>
                <a:ext uri="{FF2B5EF4-FFF2-40B4-BE49-F238E27FC236}">
                  <a16:creationId xmlns:a16="http://schemas.microsoft.com/office/drawing/2014/main" id="{55896D3E-9496-437D-A281-3171FF6A735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19" name="Retângulo 154">
              <a:extLst>
                <a:ext uri="{FF2B5EF4-FFF2-40B4-BE49-F238E27FC236}">
                  <a16:creationId xmlns:a16="http://schemas.microsoft.com/office/drawing/2014/main" id="{76842AE4-DC2F-40B3-84BA-689F9F6EF46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0" name="Retângulo 155">
              <a:extLst>
                <a:ext uri="{FF2B5EF4-FFF2-40B4-BE49-F238E27FC236}">
                  <a16:creationId xmlns:a16="http://schemas.microsoft.com/office/drawing/2014/main" id="{09D668D7-94C7-4988-BE37-2C77C48C50F8}"/>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Retângulo 156">
              <a:extLst>
                <a:ext uri="{FF2B5EF4-FFF2-40B4-BE49-F238E27FC236}">
                  <a16:creationId xmlns:a16="http://schemas.microsoft.com/office/drawing/2014/main" id="{09E34BB2-DE59-4DE3-8A81-5C745467AF2A}"/>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Retângulo 157">
              <a:extLst>
                <a:ext uri="{FF2B5EF4-FFF2-40B4-BE49-F238E27FC236}">
                  <a16:creationId xmlns:a16="http://schemas.microsoft.com/office/drawing/2014/main" id="{E6DF21F1-E172-4D4B-8887-A410F18732DA}"/>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3" name="Agrupar 115">
            <a:extLst>
              <a:ext uri="{FF2B5EF4-FFF2-40B4-BE49-F238E27FC236}">
                <a16:creationId xmlns:a16="http://schemas.microsoft.com/office/drawing/2014/main" id="{BEB1E883-6000-4F9C-945A-BCA59C4D566F}"/>
              </a:ext>
            </a:extLst>
          </p:cNvPr>
          <p:cNvGrpSpPr/>
          <p:nvPr/>
        </p:nvGrpSpPr>
        <p:grpSpPr>
          <a:xfrm>
            <a:off x="7930836" y="4337273"/>
            <a:ext cx="1369846" cy="237693"/>
            <a:chOff x="5896608" y="2741501"/>
            <a:chExt cx="1369846" cy="237693"/>
          </a:xfrm>
        </p:grpSpPr>
        <p:sp>
          <p:nvSpPr>
            <p:cNvPr id="224" name="Retângulo 131">
              <a:extLst>
                <a:ext uri="{FF2B5EF4-FFF2-40B4-BE49-F238E27FC236}">
                  <a16:creationId xmlns:a16="http://schemas.microsoft.com/office/drawing/2014/main" id="{A40AD183-FB68-493E-98BB-18DC89A8908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5" name="Retângulo 132">
              <a:extLst>
                <a:ext uri="{FF2B5EF4-FFF2-40B4-BE49-F238E27FC236}">
                  <a16:creationId xmlns:a16="http://schemas.microsoft.com/office/drawing/2014/main" id="{88FCF50A-0B9E-4EAD-8E4D-17767BFB5081}"/>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6" name="Retângulo 133">
              <a:extLst>
                <a:ext uri="{FF2B5EF4-FFF2-40B4-BE49-F238E27FC236}">
                  <a16:creationId xmlns:a16="http://schemas.microsoft.com/office/drawing/2014/main" id="{6B3CB780-6CEB-4734-A80B-B2FE9615CE89}"/>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7" name="Retângulo 134">
              <a:extLst>
                <a:ext uri="{FF2B5EF4-FFF2-40B4-BE49-F238E27FC236}">
                  <a16:creationId xmlns:a16="http://schemas.microsoft.com/office/drawing/2014/main" id="{4D67B6DD-838C-4382-AD04-30FF0822C28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28" name="Retângulo 135">
              <a:extLst>
                <a:ext uri="{FF2B5EF4-FFF2-40B4-BE49-F238E27FC236}">
                  <a16:creationId xmlns:a16="http://schemas.microsoft.com/office/drawing/2014/main" id="{189BE642-CF91-43EF-8546-705FD9A0F993}"/>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9" name="Retângulo 136">
              <a:extLst>
                <a:ext uri="{FF2B5EF4-FFF2-40B4-BE49-F238E27FC236}">
                  <a16:creationId xmlns:a16="http://schemas.microsoft.com/office/drawing/2014/main" id="{BB2D89B3-7155-433E-86BF-236766F40EB8}"/>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0" name="Retângulo 137">
              <a:extLst>
                <a:ext uri="{FF2B5EF4-FFF2-40B4-BE49-F238E27FC236}">
                  <a16:creationId xmlns:a16="http://schemas.microsoft.com/office/drawing/2014/main" id="{044BC010-1498-4D26-A931-B201D28FFD0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Retângulo 138">
              <a:extLst>
                <a:ext uri="{FF2B5EF4-FFF2-40B4-BE49-F238E27FC236}">
                  <a16:creationId xmlns:a16="http://schemas.microsoft.com/office/drawing/2014/main" id="{F52DECBE-670E-4D97-B128-D5CF0FE71D87}"/>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2" name="Agrupar 115">
            <a:extLst>
              <a:ext uri="{FF2B5EF4-FFF2-40B4-BE49-F238E27FC236}">
                <a16:creationId xmlns:a16="http://schemas.microsoft.com/office/drawing/2014/main" id="{4606E080-6044-4A14-840C-7D7D10588110}"/>
              </a:ext>
            </a:extLst>
          </p:cNvPr>
          <p:cNvGrpSpPr/>
          <p:nvPr/>
        </p:nvGrpSpPr>
        <p:grpSpPr>
          <a:xfrm>
            <a:off x="3125221" y="4824372"/>
            <a:ext cx="1369846" cy="237693"/>
            <a:chOff x="5896608" y="2741501"/>
            <a:chExt cx="1369846" cy="237693"/>
          </a:xfrm>
        </p:grpSpPr>
        <p:sp>
          <p:nvSpPr>
            <p:cNvPr id="233" name="Retângulo 131">
              <a:extLst>
                <a:ext uri="{FF2B5EF4-FFF2-40B4-BE49-F238E27FC236}">
                  <a16:creationId xmlns:a16="http://schemas.microsoft.com/office/drawing/2014/main" id="{CADB464E-E59C-4C65-A746-06030B29F8A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4" name="Retângulo 132">
              <a:extLst>
                <a:ext uri="{FF2B5EF4-FFF2-40B4-BE49-F238E27FC236}">
                  <a16:creationId xmlns:a16="http://schemas.microsoft.com/office/drawing/2014/main" id="{0DA37C0E-4B64-4A51-AA97-F25AA12D5B1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5" name="Retângulo 133">
              <a:extLst>
                <a:ext uri="{FF2B5EF4-FFF2-40B4-BE49-F238E27FC236}">
                  <a16:creationId xmlns:a16="http://schemas.microsoft.com/office/drawing/2014/main" id="{2DEAF337-0ECD-4606-A82A-ECCA698F6625}"/>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6" name="Retângulo 134">
              <a:extLst>
                <a:ext uri="{FF2B5EF4-FFF2-40B4-BE49-F238E27FC236}">
                  <a16:creationId xmlns:a16="http://schemas.microsoft.com/office/drawing/2014/main" id="{99950D1A-602F-45F6-BF6C-7E3CE3A5F05E}"/>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37" name="Retângulo 135">
              <a:extLst>
                <a:ext uri="{FF2B5EF4-FFF2-40B4-BE49-F238E27FC236}">
                  <a16:creationId xmlns:a16="http://schemas.microsoft.com/office/drawing/2014/main" id="{4B20FEC1-4B85-4B4C-AEAE-794FF17C1DEB}"/>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8" name="Retângulo 136">
              <a:extLst>
                <a:ext uri="{FF2B5EF4-FFF2-40B4-BE49-F238E27FC236}">
                  <a16:creationId xmlns:a16="http://schemas.microsoft.com/office/drawing/2014/main" id="{C1FA6338-9453-4291-9334-97170FDB346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9" name="Retângulo 137">
              <a:extLst>
                <a:ext uri="{FF2B5EF4-FFF2-40B4-BE49-F238E27FC236}">
                  <a16:creationId xmlns:a16="http://schemas.microsoft.com/office/drawing/2014/main" id="{57167121-D58C-4FCB-B404-1DD335DA754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Retângulo 138">
              <a:extLst>
                <a:ext uri="{FF2B5EF4-FFF2-40B4-BE49-F238E27FC236}">
                  <a16:creationId xmlns:a16="http://schemas.microsoft.com/office/drawing/2014/main" id="{655615F4-8B0F-479B-B23D-AD495E1D3EA7}"/>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1" name="Agrupar 115">
            <a:extLst>
              <a:ext uri="{FF2B5EF4-FFF2-40B4-BE49-F238E27FC236}">
                <a16:creationId xmlns:a16="http://schemas.microsoft.com/office/drawing/2014/main" id="{B3FD8B7A-E3A8-49BC-A8CF-F282193F2790}"/>
              </a:ext>
            </a:extLst>
          </p:cNvPr>
          <p:cNvGrpSpPr/>
          <p:nvPr/>
        </p:nvGrpSpPr>
        <p:grpSpPr>
          <a:xfrm>
            <a:off x="7930836" y="4776462"/>
            <a:ext cx="1369846" cy="237693"/>
            <a:chOff x="5896608" y="2741501"/>
            <a:chExt cx="1369846" cy="237693"/>
          </a:xfrm>
        </p:grpSpPr>
        <p:sp>
          <p:nvSpPr>
            <p:cNvPr id="252" name="Retângulo 131">
              <a:extLst>
                <a:ext uri="{FF2B5EF4-FFF2-40B4-BE49-F238E27FC236}">
                  <a16:creationId xmlns:a16="http://schemas.microsoft.com/office/drawing/2014/main" id="{467F9AA7-DB27-49EC-9953-4FE9A272226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3" name="Retângulo 132">
              <a:extLst>
                <a:ext uri="{FF2B5EF4-FFF2-40B4-BE49-F238E27FC236}">
                  <a16:creationId xmlns:a16="http://schemas.microsoft.com/office/drawing/2014/main" id="{61CA1A6F-D57B-419D-87C3-B29F6C45A39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4" name="Retângulo 133">
              <a:extLst>
                <a:ext uri="{FF2B5EF4-FFF2-40B4-BE49-F238E27FC236}">
                  <a16:creationId xmlns:a16="http://schemas.microsoft.com/office/drawing/2014/main" id="{A4642EBC-0B7B-4551-AA83-FC37C2FD6F0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5" name="Retângulo 134">
              <a:extLst>
                <a:ext uri="{FF2B5EF4-FFF2-40B4-BE49-F238E27FC236}">
                  <a16:creationId xmlns:a16="http://schemas.microsoft.com/office/drawing/2014/main" id="{CADDE9CB-BEAC-4E0B-9002-13872C9680B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56" name="Retângulo 135">
              <a:extLst>
                <a:ext uri="{FF2B5EF4-FFF2-40B4-BE49-F238E27FC236}">
                  <a16:creationId xmlns:a16="http://schemas.microsoft.com/office/drawing/2014/main" id="{2826DBA8-0A27-4B03-B3B0-F7CFD057A9F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36">
              <a:extLst>
                <a:ext uri="{FF2B5EF4-FFF2-40B4-BE49-F238E27FC236}">
                  <a16:creationId xmlns:a16="http://schemas.microsoft.com/office/drawing/2014/main" id="{65C8BC92-5BE6-46EF-BFC5-369AB1CF1CD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37">
              <a:extLst>
                <a:ext uri="{FF2B5EF4-FFF2-40B4-BE49-F238E27FC236}">
                  <a16:creationId xmlns:a16="http://schemas.microsoft.com/office/drawing/2014/main" id="{A1C83968-E802-42D8-9BBC-0B086CBD6CCC}"/>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9" name="Retângulo 138">
              <a:extLst>
                <a:ext uri="{FF2B5EF4-FFF2-40B4-BE49-F238E27FC236}">
                  <a16:creationId xmlns:a16="http://schemas.microsoft.com/office/drawing/2014/main" id="{0A0F8B72-32B3-421C-812E-4D338D9B9996}"/>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0" name="Agrupar 113">
            <a:extLst>
              <a:ext uri="{FF2B5EF4-FFF2-40B4-BE49-F238E27FC236}">
                <a16:creationId xmlns:a16="http://schemas.microsoft.com/office/drawing/2014/main" id="{8BE28919-1EF6-43CB-B156-A3F6EF4FAB22}"/>
              </a:ext>
            </a:extLst>
          </p:cNvPr>
          <p:cNvGrpSpPr/>
          <p:nvPr/>
        </p:nvGrpSpPr>
        <p:grpSpPr>
          <a:xfrm>
            <a:off x="5499444" y="4816182"/>
            <a:ext cx="1369846" cy="237693"/>
            <a:chOff x="5896608" y="2300134"/>
            <a:chExt cx="1369846" cy="237693"/>
          </a:xfrm>
        </p:grpSpPr>
        <p:sp>
          <p:nvSpPr>
            <p:cNvPr id="261" name="Retângulo 149">
              <a:extLst>
                <a:ext uri="{FF2B5EF4-FFF2-40B4-BE49-F238E27FC236}">
                  <a16:creationId xmlns:a16="http://schemas.microsoft.com/office/drawing/2014/main" id="{0F2E148B-2D02-49BD-9521-34461C13FE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50">
              <a:extLst>
                <a:ext uri="{FF2B5EF4-FFF2-40B4-BE49-F238E27FC236}">
                  <a16:creationId xmlns:a16="http://schemas.microsoft.com/office/drawing/2014/main" id="{AE6399B8-8FDC-4943-9258-4334A94D06C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51">
              <a:extLst>
                <a:ext uri="{FF2B5EF4-FFF2-40B4-BE49-F238E27FC236}">
                  <a16:creationId xmlns:a16="http://schemas.microsoft.com/office/drawing/2014/main" id="{58C58163-ECA8-43ED-94DE-BB871EFC4B0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4" name="Retângulo 152">
              <a:extLst>
                <a:ext uri="{FF2B5EF4-FFF2-40B4-BE49-F238E27FC236}">
                  <a16:creationId xmlns:a16="http://schemas.microsoft.com/office/drawing/2014/main" id="{0BEEAE63-5114-4DB3-B1E6-12E88D08DC3F}"/>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5" name="Retângulo 153">
              <a:extLst>
                <a:ext uri="{FF2B5EF4-FFF2-40B4-BE49-F238E27FC236}">
                  <a16:creationId xmlns:a16="http://schemas.microsoft.com/office/drawing/2014/main" id="{C7E8280F-2DDF-47AC-9DD4-92895EDBA0A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66" name="Retângulo 154">
              <a:extLst>
                <a:ext uri="{FF2B5EF4-FFF2-40B4-BE49-F238E27FC236}">
                  <a16:creationId xmlns:a16="http://schemas.microsoft.com/office/drawing/2014/main" id="{98E7690C-9CB8-4646-86DB-44021059153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7" name="Retângulo 155">
              <a:extLst>
                <a:ext uri="{FF2B5EF4-FFF2-40B4-BE49-F238E27FC236}">
                  <a16:creationId xmlns:a16="http://schemas.microsoft.com/office/drawing/2014/main" id="{E54DE232-00AA-4CA2-8C23-0A9CBEA1CA0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Retângulo 156">
              <a:extLst>
                <a:ext uri="{FF2B5EF4-FFF2-40B4-BE49-F238E27FC236}">
                  <a16:creationId xmlns:a16="http://schemas.microsoft.com/office/drawing/2014/main" id="{B9C1F09C-F1C5-4395-BDDC-5908F8E65C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9" name="Retângulo 157">
              <a:extLst>
                <a:ext uri="{FF2B5EF4-FFF2-40B4-BE49-F238E27FC236}">
                  <a16:creationId xmlns:a16="http://schemas.microsoft.com/office/drawing/2014/main" id="{B9D7F174-8D66-49B7-8679-F443BF9CC428}"/>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89" name="Agrupar 113">
            <a:extLst>
              <a:ext uri="{FF2B5EF4-FFF2-40B4-BE49-F238E27FC236}">
                <a16:creationId xmlns:a16="http://schemas.microsoft.com/office/drawing/2014/main" id="{05C22BFF-C732-494C-8596-62C035F5AF2A}"/>
              </a:ext>
            </a:extLst>
          </p:cNvPr>
          <p:cNvGrpSpPr/>
          <p:nvPr/>
        </p:nvGrpSpPr>
        <p:grpSpPr>
          <a:xfrm>
            <a:off x="7930836" y="3164657"/>
            <a:ext cx="1369846" cy="237693"/>
            <a:chOff x="5896608" y="2300134"/>
            <a:chExt cx="1369846" cy="237693"/>
          </a:xfrm>
        </p:grpSpPr>
        <p:sp>
          <p:nvSpPr>
            <p:cNvPr id="290" name="Retângulo 149">
              <a:extLst>
                <a:ext uri="{FF2B5EF4-FFF2-40B4-BE49-F238E27FC236}">
                  <a16:creationId xmlns:a16="http://schemas.microsoft.com/office/drawing/2014/main" id="{E0B023C6-49C8-4329-929B-AC0C83EFC5CA}"/>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1" name="Retângulo 150">
              <a:extLst>
                <a:ext uri="{FF2B5EF4-FFF2-40B4-BE49-F238E27FC236}">
                  <a16:creationId xmlns:a16="http://schemas.microsoft.com/office/drawing/2014/main" id="{86A6FAE4-8CD8-4304-B20F-D6B3DD3007E8}"/>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2" name="Retângulo 151">
              <a:extLst>
                <a:ext uri="{FF2B5EF4-FFF2-40B4-BE49-F238E27FC236}">
                  <a16:creationId xmlns:a16="http://schemas.microsoft.com/office/drawing/2014/main" id="{B71F68A9-6CF4-4C90-99C2-FFD331795E15}"/>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3" name="Retângulo 152">
              <a:extLst>
                <a:ext uri="{FF2B5EF4-FFF2-40B4-BE49-F238E27FC236}">
                  <a16:creationId xmlns:a16="http://schemas.microsoft.com/office/drawing/2014/main" id="{80EC4732-8F3B-4AAD-AC10-03117A338133}"/>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4" name="Retângulo 153">
              <a:extLst>
                <a:ext uri="{FF2B5EF4-FFF2-40B4-BE49-F238E27FC236}">
                  <a16:creationId xmlns:a16="http://schemas.microsoft.com/office/drawing/2014/main" id="{6F080A2D-7AB7-4951-A402-C4CC5FE336C2}"/>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95" name="Retângulo 154">
              <a:extLst>
                <a:ext uri="{FF2B5EF4-FFF2-40B4-BE49-F238E27FC236}">
                  <a16:creationId xmlns:a16="http://schemas.microsoft.com/office/drawing/2014/main" id="{5A90F293-9D24-4094-99C4-6D74172A251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6" name="Retângulo 155">
              <a:extLst>
                <a:ext uri="{FF2B5EF4-FFF2-40B4-BE49-F238E27FC236}">
                  <a16:creationId xmlns:a16="http://schemas.microsoft.com/office/drawing/2014/main" id="{D40312E4-A6C2-4B8B-9376-60C8E720074E}"/>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7" name="Retângulo 156">
              <a:extLst>
                <a:ext uri="{FF2B5EF4-FFF2-40B4-BE49-F238E27FC236}">
                  <a16:creationId xmlns:a16="http://schemas.microsoft.com/office/drawing/2014/main" id="{C2EF00EC-37E4-4A80-A4F3-0B3D240BCFB6}"/>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8" name="Retângulo 157">
              <a:extLst>
                <a:ext uri="{FF2B5EF4-FFF2-40B4-BE49-F238E27FC236}">
                  <a16:creationId xmlns:a16="http://schemas.microsoft.com/office/drawing/2014/main" id="{4BB3E3DC-3F7F-4C45-B1AB-B47F2DFDC0E2}"/>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7" name="Agrupar 116">
            <a:extLst>
              <a:ext uri="{FF2B5EF4-FFF2-40B4-BE49-F238E27FC236}">
                <a16:creationId xmlns:a16="http://schemas.microsoft.com/office/drawing/2014/main" id="{7DF4B89B-3C52-49D5-9049-878D9482692C}"/>
              </a:ext>
            </a:extLst>
          </p:cNvPr>
          <p:cNvGrpSpPr/>
          <p:nvPr/>
        </p:nvGrpSpPr>
        <p:grpSpPr>
          <a:xfrm>
            <a:off x="5499444" y="3132579"/>
            <a:ext cx="1369846" cy="237693"/>
            <a:chOff x="5916049" y="3087950"/>
            <a:chExt cx="1369846" cy="237693"/>
          </a:xfrm>
        </p:grpSpPr>
        <p:sp>
          <p:nvSpPr>
            <p:cNvPr id="318" name="Retângulo 124">
              <a:extLst>
                <a:ext uri="{FF2B5EF4-FFF2-40B4-BE49-F238E27FC236}">
                  <a16:creationId xmlns:a16="http://schemas.microsoft.com/office/drawing/2014/main" id="{6A15C1E9-B950-4613-B198-D6FCC2BB09CF}"/>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9" name="Retângulo 125">
              <a:extLst>
                <a:ext uri="{FF2B5EF4-FFF2-40B4-BE49-F238E27FC236}">
                  <a16:creationId xmlns:a16="http://schemas.microsoft.com/office/drawing/2014/main" id="{78B0FEAE-C3AC-4003-8814-DB9605C2942A}"/>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0" name="Retângulo 126">
              <a:extLst>
                <a:ext uri="{FF2B5EF4-FFF2-40B4-BE49-F238E27FC236}">
                  <a16:creationId xmlns:a16="http://schemas.microsoft.com/office/drawing/2014/main" id="{7F2AEC56-5A1E-4E4D-9365-63840D9DE5C3}"/>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1" name="Retângulo 127">
              <a:extLst>
                <a:ext uri="{FF2B5EF4-FFF2-40B4-BE49-F238E27FC236}">
                  <a16:creationId xmlns:a16="http://schemas.microsoft.com/office/drawing/2014/main" id="{403BD052-DE8E-433D-B4B8-F674ACF8D672}"/>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2" name="Retângulo 128">
              <a:extLst>
                <a:ext uri="{FF2B5EF4-FFF2-40B4-BE49-F238E27FC236}">
                  <a16:creationId xmlns:a16="http://schemas.microsoft.com/office/drawing/2014/main" id="{B019F09F-717C-4231-8A4A-EF17A13983EC}"/>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3" name="Retângulo 129">
              <a:extLst>
                <a:ext uri="{FF2B5EF4-FFF2-40B4-BE49-F238E27FC236}">
                  <a16:creationId xmlns:a16="http://schemas.microsoft.com/office/drawing/2014/main" id="{C8D499B8-7B9C-47C6-A4F9-19087D56469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4" name="Retângulo 130">
              <a:extLst>
                <a:ext uri="{FF2B5EF4-FFF2-40B4-BE49-F238E27FC236}">
                  <a16:creationId xmlns:a16="http://schemas.microsoft.com/office/drawing/2014/main" id="{2E59F3F3-7360-4A88-9ED2-FD062DA2896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5" name="Agrupar 116">
            <a:extLst>
              <a:ext uri="{FF2B5EF4-FFF2-40B4-BE49-F238E27FC236}">
                <a16:creationId xmlns:a16="http://schemas.microsoft.com/office/drawing/2014/main" id="{7EA428E1-3102-488D-B158-4A0F8226CE00}"/>
              </a:ext>
            </a:extLst>
          </p:cNvPr>
          <p:cNvGrpSpPr/>
          <p:nvPr/>
        </p:nvGrpSpPr>
        <p:grpSpPr>
          <a:xfrm>
            <a:off x="3125221" y="3123517"/>
            <a:ext cx="1369846" cy="237693"/>
            <a:chOff x="5916049" y="3087950"/>
            <a:chExt cx="1369846" cy="237693"/>
          </a:xfrm>
        </p:grpSpPr>
        <p:sp>
          <p:nvSpPr>
            <p:cNvPr id="326" name="Retângulo 124">
              <a:extLst>
                <a:ext uri="{FF2B5EF4-FFF2-40B4-BE49-F238E27FC236}">
                  <a16:creationId xmlns:a16="http://schemas.microsoft.com/office/drawing/2014/main" id="{D8CE7B2F-2460-4E70-A7F3-B9FB9C5C157E}"/>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7" name="Retângulo 125">
              <a:extLst>
                <a:ext uri="{FF2B5EF4-FFF2-40B4-BE49-F238E27FC236}">
                  <a16:creationId xmlns:a16="http://schemas.microsoft.com/office/drawing/2014/main" id="{DEA6B6AB-B5AB-4B45-94CA-CCED0AE34311}"/>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8" name="Retângulo 126">
              <a:extLst>
                <a:ext uri="{FF2B5EF4-FFF2-40B4-BE49-F238E27FC236}">
                  <a16:creationId xmlns:a16="http://schemas.microsoft.com/office/drawing/2014/main" id="{39C89AE4-ABBE-4B1B-889F-780916CD9742}"/>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9" name="Retângulo 127">
              <a:extLst>
                <a:ext uri="{FF2B5EF4-FFF2-40B4-BE49-F238E27FC236}">
                  <a16:creationId xmlns:a16="http://schemas.microsoft.com/office/drawing/2014/main" id="{7EDC8A7F-1681-4EA3-B968-09A63FD00E9D}"/>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0" name="Retângulo 128">
              <a:extLst>
                <a:ext uri="{FF2B5EF4-FFF2-40B4-BE49-F238E27FC236}">
                  <a16:creationId xmlns:a16="http://schemas.microsoft.com/office/drawing/2014/main" id="{6657095E-2679-4650-A318-EAA57FB1E396}"/>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1" name="Retângulo 129">
              <a:extLst>
                <a:ext uri="{FF2B5EF4-FFF2-40B4-BE49-F238E27FC236}">
                  <a16:creationId xmlns:a16="http://schemas.microsoft.com/office/drawing/2014/main" id="{62D7C2F7-1610-4129-9D96-92A8D800A2DE}"/>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2" name="Retângulo 130">
              <a:extLst>
                <a:ext uri="{FF2B5EF4-FFF2-40B4-BE49-F238E27FC236}">
                  <a16:creationId xmlns:a16="http://schemas.microsoft.com/office/drawing/2014/main" id="{1E1ECF30-D2C6-4B67-81AE-0B27931381C1}"/>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33" name="Agrupar 113">
            <a:extLst>
              <a:ext uri="{FF2B5EF4-FFF2-40B4-BE49-F238E27FC236}">
                <a16:creationId xmlns:a16="http://schemas.microsoft.com/office/drawing/2014/main" id="{308DE6F4-45F2-4857-960E-31D6301A72A8}"/>
              </a:ext>
            </a:extLst>
          </p:cNvPr>
          <p:cNvGrpSpPr/>
          <p:nvPr/>
        </p:nvGrpSpPr>
        <p:grpSpPr>
          <a:xfrm>
            <a:off x="3125221" y="5477528"/>
            <a:ext cx="1369846" cy="237693"/>
            <a:chOff x="5896608" y="2300134"/>
            <a:chExt cx="1369846" cy="237693"/>
          </a:xfrm>
        </p:grpSpPr>
        <p:sp>
          <p:nvSpPr>
            <p:cNvPr id="334" name="Retângulo 149">
              <a:extLst>
                <a:ext uri="{FF2B5EF4-FFF2-40B4-BE49-F238E27FC236}">
                  <a16:creationId xmlns:a16="http://schemas.microsoft.com/office/drawing/2014/main" id="{8649B0CF-05FA-4BD8-89BD-20437E2D47BC}"/>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5" name="Retângulo 150">
              <a:extLst>
                <a:ext uri="{FF2B5EF4-FFF2-40B4-BE49-F238E27FC236}">
                  <a16:creationId xmlns:a16="http://schemas.microsoft.com/office/drawing/2014/main" id="{EC65C2AD-F804-4CBE-944F-555D1C709E3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6" name="Retângulo 151">
              <a:extLst>
                <a:ext uri="{FF2B5EF4-FFF2-40B4-BE49-F238E27FC236}">
                  <a16:creationId xmlns:a16="http://schemas.microsoft.com/office/drawing/2014/main" id="{E84C3763-763C-4F7A-8DF9-CE5B4509043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7" name="Retângulo 152">
              <a:extLst>
                <a:ext uri="{FF2B5EF4-FFF2-40B4-BE49-F238E27FC236}">
                  <a16:creationId xmlns:a16="http://schemas.microsoft.com/office/drawing/2014/main" id="{08DA4D5B-4DCD-436B-AD98-E0972FE20299}"/>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8" name="Retângulo 153">
              <a:extLst>
                <a:ext uri="{FF2B5EF4-FFF2-40B4-BE49-F238E27FC236}">
                  <a16:creationId xmlns:a16="http://schemas.microsoft.com/office/drawing/2014/main" id="{D4CE3AAF-4086-411B-A45F-D4D4BA21E0B0}"/>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39" name="Retângulo 154">
              <a:extLst>
                <a:ext uri="{FF2B5EF4-FFF2-40B4-BE49-F238E27FC236}">
                  <a16:creationId xmlns:a16="http://schemas.microsoft.com/office/drawing/2014/main" id="{26237198-12A8-482C-95C5-7735BF176B12}"/>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0" name="Retângulo 155">
              <a:extLst>
                <a:ext uri="{FF2B5EF4-FFF2-40B4-BE49-F238E27FC236}">
                  <a16:creationId xmlns:a16="http://schemas.microsoft.com/office/drawing/2014/main" id="{40AD9005-2C04-4E56-B244-CECFA63B4446}"/>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1" name="Retângulo 156">
              <a:extLst>
                <a:ext uri="{FF2B5EF4-FFF2-40B4-BE49-F238E27FC236}">
                  <a16:creationId xmlns:a16="http://schemas.microsoft.com/office/drawing/2014/main" id="{9174FABD-0E6E-474C-9C2D-3772A18DFB03}"/>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2" name="Retângulo 157">
              <a:extLst>
                <a:ext uri="{FF2B5EF4-FFF2-40B4-BE49-F238E27FC236}">
                  <a16:creationId xmlns:a16="http://schemas.microsoft.com/office/drawing/2014/main" id="{2B07704B-2960-4DE1-9C65-514AFE9F8941}"/>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3" name="Agrupar 115">
            <a:extLst>
              <a:ext uri="{FF2B5EF4-FFF2-40B4-BE49-F238E27FC236}">
                <a16:creationId xmlns:a16="http://schemas.microsoft.com/office/drawing/2014/main" id="{7240083C-4BDD-423C-8098-8301DAD92309}"/>
              </a:ext>
            </a:extLst>
          </p:cNvPr>
          <p:cNvGrpSpPr/>
          <p:nvPr/>
        </p:nvGrpSpPr>
        <p:grpSpPr>
          <a:xfrm>
            <a:off x="5499444" y="5482790"/>
            <a:ext cx="1369846" cy="237693"/>
            <a:chOff x="5896608" y="2741501"/>
            <a:chExt cx="1369846" cy="237693"/>
          </a:xfrm>
        </p:grpSpPr>
        <p:sp>
          <p:nvSpPr>
            <p:cNvPr id="344" name="Retângulo 131">
              <a:extLst>
                <a:ext uri="{FF2B5EF4-FFF2-40B4-BE49-F238E27FC236}">
                  <a16:creationId xmlns:a16="http://schemas.microsoft.com/office/drawing/2014/main" id="{8172FEA9-0C4E-4D6E-984A-38ECFB765138}"/>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5" name="Retângulo 132">
              <a:extLst>
                <a:ext uri="{FF2B5EF4-FFF2-40B4-BE49-F238E27FC236}">
                  <a16:creationId xmlns:a16="http://schemas.microsoft.com/office/drawing/2014/main" id="{83DA4E71-BC16-471E-A258-991786290AF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6" name="Retângulo 133">
              <a:extLst>
                <a:ext uri="{FF2B5EF4-FFF2-40B4-BE49-F238E27FC236}">
                  <a16:creationId xmlns:a16="http://schemas.microsoft.com/office/drawing/2014/main" id="{C8D05BA4-A2FD-4214-BBE6-5813BE24308A}"/>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7" name="Retângulo 134">
              <a:extLst>
                <a:ext uri="{FF2B5EF4-FFF2-40B4-BE49-F238E27FC236}">
                  <a16:creationId xmlns:a16="http://schemas.microsoft.com/office/drawing/2014/main" id="{99354EC3-6C2E-48BC-82A2-0D1AF31C963C}"/>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48" name="Retângulo 135">
              <a:extLst>
                <a:ext uri="{FF2B5EF4-FFF2-40B4-BE49-F238E27FC236}">
                  <a16:creationId xmlns:a16="http://schemas.microsoft.com/office/drawing/2014/main" id="{4325E664-E1D0-4872-ACA4-350B163A770E}"/>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9" name="Retângulo 136">
              <a:extLst>
                <a:ext uri="{FF2B5EF4-FFF2-40B4-BE49-F238E27FC236}">
                  <a16:creationId xmlns:a16="http://schemas.microsoft.com/office/drawing/2014/main" id="{F480CAAA-6119-4E2D-89BF-89DCAAF5DD4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0" name="Retângulo 137">
              <a:extLst>
                <a:ext uri="{FF2B5EF4-FFF2-40B4-BE49-F238E27FC236}">
                  <a16:creationId xmlns:a16="http://schemas.microsoft.com/office/drawing/2014/main" id="{343FD445-37BE-4E40-BEBA-DB6536F6F1BE}"/>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1" name="Retângulo 138">
              <a:extLst>
                <a:ext uri="{FF2B5EF4-FFF2-40B4-BE49-F238E27FC236}">
                  <a16:creationId xmlns:a16="http://schemas.microsoft.com/office/drawing/2014/main" id="{56509AA3-C755-418C-8693-6108A23464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2" name="Agrupar 115">
            <a:extLst>
              <a:ext uri="{FF2B5EF4-FFF2-40B4-BE49-F238E27FC236}">
                <a16:creationId xmlns:a16="http://schemas.microsoft.com/office/drawing/2014/main" id="{A9291F10-35EE-4B73-9FE0-95066FFBDD08}"/>
              </a:ext>
            </a:extLst>
          </p:cNvPr>
          <p:cNvGrpSpPr/>
          <p:nvPr/>
        </p:nvGrpSpPr>
        <p:grpSpPr>
          <a:xfrm>
            <a:off x="7930836" y="5478922"/>
            <a:ext cx="1369846" cy="237693"/>
            <a:chOff x="5896608" y="2741501"/>
            <a:chExt cx="1369846" cy="237693"/>
          </a:xfrm>
        </p:grpSpPr>
        <p:sp>
          <p:nvSpPr>
            <p:cNvPr id="353" name="Retângulo 131">
              <a:extLst>
                <a:ext uri="{FF2B5EF4-FFF2-40B4-BE49-F238E27FC236}">
                  <a16:creationId xmlns:a16="http://schemas.microsoft.com/office/drawing/2014/main" id="{59993769-381E-45D9-8971-500E6FEBC21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2">
              <a:extLst>
                <a:ext uri="{FF2B5EF4-FFF2-40B4-BE49-F238E27FC236}">
                  <a16:creationId xmlns:a16="http://schemas.microsoft.com/office/drawing/2014/main" id="{8D803CC9-8BF8-44F5-B16D-10573D98271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5" name="Retângulo 133">
              <a:extLst>
                <a:ext uri="{FF2B5EF4-FFF2-40B4-BE49-F238E27FC236}">
                  <a16:creationId xmlns:a16="http://schemas.microsoft.com/office/drawing/2014/main" id="{E221B3E8-86D4-47B9-8E93-6975CA45C842}"/>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6" name="Retângulo 134">
              <a:extLst>
                <a:ext uri="{FF2B5EF4-FFF2-40B4-BE49-F238E27FC236}">
                  <a16:creationId xmlns:a16="http://schemas.microsoft.com/office/drawing/2014/main" id="{434BAF3A-F855-459F-BDF9-6AA31B752BBF}"/>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57" name="Retângulo 135">
              <a:extLst>
                <a:ext uri="{FF2B5EF4-FFF2-40B4-BE49-F238E27FC236}">
                  <a16:creationId xmlns:a16="http://schemas.microsoft.com/office/drawing/2014/main" id="{B00150AB-BA71-4957-8962-75093F94211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8" name="Retângulo 136">
              <a:extLst>
                <a:ext uri="{FF2B5EF4-FFF2-40B4-BE49-F238E27FC236}">
                  <a16:creationId xmlns:a16="http://schemas.microsoft.com/office/drawing/2014/main" id="{5CE1C239-1206-4FD0-9294-F42E82764C44}"/>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9" name="Retângulo 137">
              <a:extLst>
                <a:ext uri="{FF2B5EF4-FFF2-40B4-BE49-F238E27FC236}">
                  <a16:creationId xmlns:a16="http://schemas.microsoft.com/office/drawing/2014/main" id="{0F56AEE9-243F-44B7-8948-4C8ECC05632F}"/>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0" name="Retângulo 138">
              <a:extLst>
                <a:ext uri="{FF2B5EF4-FFF2-40B4-BE49-F238E27FC236}">
                  <a16:creationId xmlns:a16="http://schemas.microsoft.com/office/drawing/2014/main" id="{9EB8922F-1FCA-47CA-A65C-74EE4726CFB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90" name="Agrupar 113">
            <a:extLst>
              <a:ext uri="{FF2B5EF4-FFF2-40B4-BE49-F238E27FC236}">
                <a16:creationId xmlns:a16="http://schemas.microsoft.com/office/drawing/2014/main" id="{A6AD66A5-2BA1-48B4-9216-7FED25EFEB05}"/>
              </a:ext>
            </a:extLst>
          </p:cNvPr>
          <p:cNvGrpSpPr/>
          <p:nvPr/>
        </p:nvGrpSpPr>
        <p:grpSpPr>
          <a:xfrm>
            <a:off x="5499444" y="3758316"/>
            <a:ext cx="1369846" cy="237693"/>
            <a:chOff x="5896608" y="2300134"/>
            <a:chExt cx="1369846" cy="237693"/>
          </a:xfrm>
        </p:grpSpPr>
        <p:sp>
          <p:nvSpPr>
            <p:cNvPr id="391" name="Retângulo 149">
              <a:extLst>
                <a:ext uri="{FF2B5EF4-FFF2-40B4-BE49-F238E27FC236}">
                  <a16:creationId xmlns:a16="http://schemas.microsoft.com/office/drawing/2014/main" id="{C0E316BB-D00F-4953-BBBA-2F9DD886535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2" name="Retângulo 150">
              <a:extLst>
                <a:ext uri="{FF2B5EF4-FFF2-40B4-BE49-F238E27FC236}">
                  <a16:creationId xmlns:a16="http://schemas.microsoft.com/office/drawing/2014/main" id="{D9D5BAFE-D3D8-4647-AB19-99A55A69217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3" name="Retângulo 151">
              <a:extLst>
                <a:ext uri="{FF2B5EF4-FFF2-40B4-BE49-F238E27FC236}">
                  <a16:creationId xmlns:a16="http://schemas.microsoft.com/office/drawing/2014/main" id="{4F52AC9A-38A6-43E1-AEFA-B1D597379B4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4" name="Retângulo 152">
              <a:extLst>
                <a:ext uri="{FF2B5EF4-FFF2-40B4-BE49-F238E27FC236}">
                  <a16:creationId xmlns:a16="http://schemas.microsoft.com/office/drawing/2014/main" id="{8FEA3739-9B43-4FEA-9C4F-2EACAEF6410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5" name="Retângulo 153">
              <a:extLst>
                <a:ext uri="{FF2B5EF4-FFF2-40B4-BE49-F238E27FC236}">
                  <a16:creationId xmlns:a16="http://schemas.microsoft.com/office/drawing/2014/main" id="{64607A8B-12D7-4FFA-BED1-B9C37220728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96" name="Retângulo 154">
              <a:extLst>
                <a:ext uri="{FF2B5EF4-FFF2-40B4-BE49-F238E27FC236}">
                  <a16:creationId xmlns:a16="http://schemas.microsoft.com/office/drawing/2014/main" id="{2C391320-075C-4810-8A9C-7A14975D7C6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7" name="Retângulo 155">
              <a:extLst>
                <a:ext uri="{FF2B5EF4-FFF2-40B4-BE49-F238E27FC236}">
                  <a16:creationId xmlns:a16="http://schemas.microsoft.com/office/drawing/2014/main" id="{F6F69CB1-DCB5-4361-ADEC-0AF9D6BBF771}"/>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8" name="Retângulo 156">
              <a:extLst>
                <a:ext uri="{FF2B5EF4-FFF2-40B4-BE49-F238E27FC236}">
                  <a16:creationId xmlns:a16="http://schemas.microsoft.com/office/drawing/2014/main" id="{ABDEFEC7-E7B2-4A7E-8196-8E1C1E3CCCF4}"/>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9" name="Retângulo 157">
              <a:extLst>
                <a:ext uri="{FF2B5EF4-FFF2-40B4-BE49-F238E27FC236}">
                  <a16:creationId xmlns:a16="http://schemas.microsoft.com/office/drawing/2014/main" id="{7C18B16C-7848-4947-BB7E-74343F83592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00" name="Agrupar 113">
            <a:extLst>
              <a:ext uri="{FF2B5EF4-FFF2-40B4-BE49-F238E27FC236}">
                <a16:creationId xmlns:a16="http://schemas.microsoft.com/office/drawing/2014/main" id="{FC5D76B9-C7D2-4C5A-AFBE-ECF06D3C626C}"/>
              </a:ext>
            </a:extLst>
          </p:cNvPr>
          <p:cNvGrpSpPr/>
          <p:nvPr/>
        </p:nvGrpSpPr>
        <p:grpSpPr>
          <a:xfrm>
            <a:off x="3125221" y="3722039"/>
            <a:ext cx="1369846" cy="237693"/>
            <a:chOff x="5896608" y="2300134"/>
            <a:chExt cx="1369846" cy="237693"/>
          </a:xfrm>
        </p:grpSpPr>
        <p:sp>
          <p:nvSpPr>
            <p:cNvPr id="401" name="Retângulo 149">
              <a:extLst>
                <a:ext uri="{FF2B5EF4-FFF2-40B4-BE49-F238E27FC236}">
                  <a16:creationId xmlns:a16="http://schemas.microsoft.com/office/drawing/2014/main" id="{D4C2C13F-E513-4D22-83BB-C0391901795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2" name="Retângulo 150">
              <a:extLst>
                <a:ext uri="{FF2B5EF4-FFF2-40B4-BE49-F238E27FC236}">
                  <a16:creationId xmlns:a16="http://schemas.microsoft.com/office/drawing/2014/main" id="{8858C6C5-53F6-435C-ACA3-A3CCA5B2F5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3" name="Retângulo 151">
              <a:extLst>
                <a:ext uri="{FF2B5EF4-FFF2-40B4-BE49-F238E27FC236}">
                  <a16:creationId xmlns:a16="http://schemas.microsoft.com/office/drawing/2014/main" id="{C0149A98-2870-4823-A539-5CD2F7D5354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4" name="Retângulo 152">
              <a:extLst>
                <a:ext uri="{FF2B5EF4-FFF2-40B4-BE49-F238E27FC236}">
                  <a16:creationId xmlns:a16="http://schemas.microsoft.com/office/drawing/2014/main" id="{49808789-6B66-4340-B7EC-BF87D2B1E414}"/>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5" name="Retângulo 153">
              <a:extLst>
                <a:ext uri="{FF2B5EF4-FFF2-40B4-BE49-F238E27FC236}">
                  <a16:creationId xmlns:a16="http://schemas.microsoft.com/office/drawing/2014/main" id="{0494D055-9190-4A8B-9490-A950ECCC69EB}"/>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406" name="Retângulo 154">
              <a:extLst>
                <a:ext uri="{FF2B5EF4-FFF2-40B4-BE49-F238E27FC236}">
                  <a16:creationId xmlns:a16="http://schemas.microsoft.com/office/drawing/2014/main" id="{8074FF69-F408-450F-A5FD-7CF04D53267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7" name="Retângulo 155">
              <a:extLst>
                <a:ext uri="{FF2B5EF4-FFF2-40B4-BE49-F238E27FC236}">
                  <a16:creationId xmlns:a16="http://schemas.microsoft.com/office/drawing/2014/main" id="{1E431116-E602-4D71-8014-372D86A8A23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8" name="Retângulo 156">
              <a:extLst>
                <a:ext uri="{FF2B5EF4-FFF2-40B4-BE49-F238E27FC236}">
                  <a16:creationId xmlns:a16="http://schemas.microsoft.com/office/drawing/2014/main" id="{9F581113-F339-4D1A-B106-B568D95781F2}"/>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9" name="Retângulo 157">
              <a:extLst>
                <a:ext uri="{FF2B5EF4-FFF2-40B4-BE49-F238E27FC236}">
                  <a16:creationId xmlns:a16="http://schemas.microsoft.com/office/drawing/2014/main" id="{17E1200C-B67A-4C0F-B51A-3A8E5600E7A1}"/>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0" name="Agrupar 115">
            <a:extLst>
              <a:ext uri="{FF2B5EF4-FFF2-40B4-BE49-F238E27FC236}">
                <a16:creationId xmlns:a16="http://schemas.microsoft.com/office/drawing/2014/main" id="{FDD25029-C4F1-4630-A0E5-9FD3B0C4DD0C}"/>
              </a:ext>
            </a:extLst>
          </p:cNvPr>
          <p:cNvGrpSpPr/>
          <p:nvPr/>
        </p:nvGrpSpPr>
        <p:grpSpPr>
          <a:xfrm>
            <a:off x="7930836" y="3757862"/>
            <a:ext cx="1369846" cy="237693"/>
            <a:chOff x="5896608" y="2741501"/>
            <a:chExt cx="1369846" cy="237693"/>
          </a:xfrm>
        </p:grpSpPr>
        <p:sp>
          <p:nvSpPr>
            <p:cNvPr id="411" name="Retângulo 131">
              <a:extLst>
                <a:ext uri="{FF2B5EF4-FFF2-40B4-BE49-F238E27FC236}">
                  <a16:creationId xmlns:a16="http://schemas.microsoft.com/office/drawing/2014/main" id="{15E89802-2FF5-404E-9AD7-24EC194A6031}"/>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2" name="Retângulo 132">
              <a:extLst>
                <a:ext uri="{FF2B5EF4-FFF2-40B4-BE49-F238E27FC236}">
                  <a16:creationId xmlns:a16="http://schemas.microsoft.com/office/drawing/2014/main" id="{1553838C-14C6-4025-943F-5BB335986CC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3" name="Retângulo 133">
              <a:extLst>
                <a:ext uri="{FF2B5EF4-FFF2-40B4-BE49-F238E27FC236}">
                  <a16:creationId xmlns:a16="http://schemas.microsoft.com/office/drawing/2014/main" id="{706018CD-9808-4199-8623-ACD80B953073}"/>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4" name="Retângulo 134">
              <a:extLst>
                <a:ext uri="{FF2B5EF4-FFF2-40B4-BE49-F238E27FC236}">
                  <a16:creationId xmlns:a16="http://schemas.microsoft.com/office/drawing/2014/main" id="{F20A604F-F5C2-45BB-A8A1-10183D4BD4A6}"/>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415" name="Retângulo 135">
              <a:extLst>
                <a:ext uri="{FF2B5EF4-FFF2-40B4-BE49-F238E27FC236}">
                  <a16:creationId xmlns:a16="http://schemas.microsoft.com/office/drawing/2014/main" id="{FED90C6F-7100-41D3-B91D-6444E32E6BBD}"/>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6" name="Retângulo 136">
              <a:extLst>
                <a:ext uri="{FF2B5EF4-FFF2-40B4-BE49-F238E27FC236}">
                  <a16:creationId xmlns:a16="http://schemas.microsoft.com/office/drawing/2014/main" id="{C60963D1-7D5C-4DB8-A881-CC618ACB3359}"/>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7" name="Retângulo 137">
              <a:extLst>
                <a:ext uri="{FF2B5EF4-FFF2-40B4-BE49-F238E27FC236}">
                  <a16:creationId xmlns:a16="http://schemas.microsoft.com/office/drawing/2014/main" id="{434A9CB7-D8B9-4942-A417-69DD969F37B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8" name="Retângulo 138">
              <a:extLst>
                <a:ext uri="{FF2B5EF4-FFF2-40B4-BE49-F238E27FC236}">
                  <a16:creationId xmlns:a16="http://schemas.microsoft.com/office/drawing/2014/main" id="{442EB747-66C8-409F-9C35-6792DA113F1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9" name="Agrupar 113">
            <a:extLst>
              <a:ext uri="{FF2B5EF4-FFF2-40B4-BE49-F238E27FC236}">
                <a16:creationId xmlns:a16="http://schemas.microsoft.com/office/drawing/2014/main" id="{0BF8C0CF-55EA-45D2-A731-317B1B29897C}"/>
              </a:ext>
            </a:extLst>
          </p:cNvPr>
          <p:cNvGrpSpPr/>
          <p:nvPr/>
        </p:nvGrpSpPr>
        <p:grpSpPr>
          <a:xfrm>
            <a:off x="7930836" y="1349442"/>
            <a:ext cx="1369846" cy="237693"/>
            <a:chOff x="5896608" y="2300134"/>
            <a:chExt cx="1369846" cy="237693"/>
          </a:xfrm>
        </p:grpSpPr>
        <p:sp>
          <p:nvSpPr>
            <p:cNvPr id="420" name="Retângulo 149">
              <a:extLst>
                <a:ext uri="{FF2B5EF4-FFF2-40B4-BE49-F238E27FC236}">
                  <a16:creationId xmlns:a16="http://schemas.microsoft.com/office/drawing/2014/main" id="{81BECCD2-C627-4598-9735-4DDA2CBDE0A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1" name="Retângulo 150">
              <a:extLst>
                <a:ext uri="{FF2B5EF4-FFF2-40B4-BE49-F238E27FC236}">
                  <a16:creationId xmlns:a16="http://schemas.microsoft.com/office/drawing/2014/main" id="{1AF867A7-43A0-4455-AAA4-A9B8106129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2" name="Retângulo 151">
              <a:extLst>
                <a:ext uri="{FF2B5EF4-FFF2-40B4-BE49-F238E27FC236}">
                  <a16:creationId xmlns:a16="http://schemas.microsoft.com/office/drawing/2014/main" id="{1435BBEB-8246-499A-A335-81EB459B783D}"/>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3" name="Retângulo 152">
              <a:extLst>
                <a:ext uri="{FF2B5EF4-FFF2-40B4-BE49-F238E27FC236}">
                  <a16:creationId xmlns:a16="http://schemas.microsoft.com/office/drawing/2014/main" id="{A228FEFB-5A00-4424-AAE2-27EDDF897C8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4" name="Retângulo 153">
              <a:extLst>
                <a:ext uri="{FF2B5EF4-FFF2-40B4-BE49-F238E27FC236}">
                  <a16:creationId xmlns:a16="http://schemas.microsoft.com/office/drawing/2014/main" id="{47017848-B0DD-4A47-A0A3-2F036AC2F35A}"/>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25" name="Retângulo 154">
              <a:extLst>
                <a:ext uri="{FF2B5EF4-FFF2-40B4-BE49-F238E27FC236}">
                  <a16:creationId xmlns:a16="http://schemas.microsoft.com/office/drawing/2014/main" id="{78275EBE-83E5-4E36-AD0E-096D9EDD074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6" name="Retângulo 155">
              <a:extLst>
                <a:ext uri="{FF2B5EF4-FFF2-40B4-BE49-F238E27FC236}">
                  <a16:creationId xmlns:a16="http://schemas.microsoft.com/office/drawing/2014/main" id="{E52F43CC-30CD-461A-BB05-F23A5DC57D5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7" name="Retângulo 156">
              <a:extLst>
                <a:ext uri="{FF2B5EF4-FFF2-40B4-BE49-F238E27FC236}">
                  <a16:creationId xmlns:a16="http://schemas.microsoft.com/office/drawing/2014/main" id="{B2276D0C-C76B-4999-B9CF-9723F4A4D7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8" name="Retângulo 157">
              <a:extLst>
                <a:ext uri="{FF2B5EF4-FFF2-40B4-BE49-F238E27FC236}">
                  <a16:creationId xmlns:a16="http://schemas.microsoft.com/office/drawing/2014/main" id="{E3C0DCF4-62AA-4587-ABA7-A560AF291C1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3" name="Agrupar 115">
            <a:extLst>
              <a:ext uri="{FF2B5EF4-FFF2-40B4-BE49-F238E27FC236}">
                <a16:creationId xmlns:a16="http://schemas.microsoft.com/office/drawing/2014/main" id="{AEFE6F37-1A22-433F-9FAF-5C772D8FED1D}"/>
              </a:ext>
            </a:extLst>
          </p:cNvPr>
          <p:cNvGrpSpPr/>
          <p:nvPr/>
        </p:nvGrpSpPr>
        <p:grpSpPr>
          <a:xfrm>
            <a:off x="3138513" y="6067064"/>
            <a:ext cx="1369846" cy="237693"/>
            <a:chOff x="5896608" y="2741501"/>
            <a:chExt cx="1369846" cy="237693"/>
          </a:xfrm>
        </p:grpSpPr>
        <p:sp>
          <p:nvSpPr>
            <p:cNvPr id="364" name="Retângulo 131">
              <a:extLst>
                <a:ext uri="{FF2B5EF4-FFF2-40B4-BE49-F238E27FC236}">
                  <a16:creationId xmlns:a16="http://schemas.microsoft.com/office/drawing/2014/main" id="{CCF07512-0B98-4678-9F51-FA1EB511F454}"/>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5" name="Retângulo 132">
              <a:extLst>
                <a:ext uri="{FF2B5EF4-FFF2-40B4-BE49-F238E27FC236}">
                  <a16:creationId xmlns:a16="http://schemas.microsoft.com/office/drawing/2014/main" id="{9DE6300F-2566-40BB-9D78-EB9BCCA50C92}"/>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6" name="Retângulo 133">
              <a:extLst>
                <a:ext uri="{FF2B5EF4-FFF2-40B4-BE49-F238E27FC236}">
                  <a16:creationId xmlns:a16="http://schemas.microsoft.com/office/drawing/2014/main" id="{C939B523-0760-4403-8CF8-4756B99FD900}"/>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7" name="Retângulo 134">
              <a:extLst>
                <a:ext uri="{FF2B5EF4-FFF2-40B4-BE49-F238E27FC236}">
                  <a16:creationId xmlns:a16="http://schemas.microsoft.com/office/drawing/2014/main" id="{0C1657BB-2E83-4FBC-8538-97DAD335223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68" name="Retângulo 135">
              <a:extLst>
                <a:ext uri="{FF2B5EF4-FFF2-40B4-BE49-F238E27FC236}">
                  <a16:creationId xmlns:a16="http://schemas.microsoft.com/office/drawing/2014/main" id="{2FD39877-E5FA-446B-9061-746FB74CE5BD}"/>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9" name="Retângulo 136">
              <a:extLst>
                <a:ext uri="{FF2B5EF4-FFF2-40B4-BE49-F238E27FC236}">
                  <a16:creationId xmlns:a16="http://schemas.microsoft.com/office/drawing/2014/main" id="{DB4B9533-C188-4981-88AF-349630AB1970}"/>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0" name="Retângulo 137">
              <a:extLst>
                <a:ext uri="{FF2B5EF4-FFF2-40B4-BE49-F238E27FC236}">
                  <a16:creationId xmlns:a16="http://schemas.microsoft.com/office/drawing/2014/main" id="{60B53B14-EBC0-42D5-9CFC-58FE94A829E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1" name="Retângulo 138">
              <a:extLst>
                <a:ext uri="{FF2B5EF4-FFF2-40B4-BE49-F238E27FC236}">
                  <a16:creationId xmlns:a16="http://schemas.microsoft.com/office/drawing/2014/main" id="{0A333D22-D5D1-43CC-BE36-8E2397C08A3B}"/>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72" name="Agrupar 115">
            <a:extLst>
              <a:ext uri="{FF2B5EF4-FFF2-40B4-BE49-F238E27FC236}">
                <a16:creationId xmlns:a16="http://schemas.microsoft.com/office/drawing/2014/main" id="{8A7B187A-5F93-42E1-8ACF-892C0C11F43D}"/>
              </a:ext>
            </a:extLst>
          </p:cNvPr>
          <p:cNvGrpSpPr/>
          <p:nvPr/>
        </p:nvGrpSpPr>
        <p:grpSpPr>
          <a:xfrm>
            <a:off x="5499444" y="6065296"/>
            <a:ext cx="1369846" cy="237693"/>
            <a:chOff x="5896608" y="2741501"/>
            <a:chExt cx="1369846" cy="237693"/>
          </a:xfrm>
        </p:grpSpPr>
        <p:sp>
          <p:nvSpPr>
            <p:cNvPr id="373" name="Retângulo 131">
              <a:extLst>
                <a:ext uri="{FF2B5EF4-FFF2-40B4-BE49-F238E27FC236}">
                  <a16:creationId xmlns:a16="http://schemas.microsoft.com/office/drawing/2014/main" id="{0C889E9D-139F-41E5-8E9E-1F5E2670D51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4" name="Retângulo 132">
              <a:extLst>
                <a:ext uri="{FF2B5EF4-FFF2-40B4-BE49-F238E27FC236}">
                  <a16:creationId xmlns:a16="http://schemas.microsoft.com/office/drawing/2014/main" id="{2E1F6C57-BDCD-4961-9DD0-9AAE6B312533}"/>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5" name="Retângulo 133">
              <a:extLst>
                <a:ext uri="{FF2B5EF4-FFF2-40B4-BE49-F238E27FC236}">
                  <a16:creationId xmlns:a16="http://schemas.microsoft.com/office/drawing/2014/main" id="{DAE6C7A1-DED2-480D-9CE6-4A6377630748}"/>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6" name="Retângulo 134">
              <a:extLst>
                <a:ext uri="{FF2B5EF4-FFF2-40B4-BE49-F238E27FC236}">
                  <a16:creationId xmlns:a16="http://schemas.microsoft.com/office/drawing/2014/main" id="{23EE3114-A75A-4F79-AB40-84CB01C78E5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77" name="Retângulo 135">
              <a:extLst>
                <a:ext uri="{FF2B5EF4-FFF2-40B4-BE49-F238E27FC236}">
                  <a16:creationId xmlns:a16="http://schemas.microsoft.com/office/drawing/2014/main" id="{07427C2B-D608-4E16-89C6-2B17DB70438C}"/>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8" name="Retângulo 136">
              <a:extLst>
                <a:ext uri="{FF2B5EF4-FFF2-40B4-BE49-F238E27FC236}">
                  <a16:creationId xmlns:a16="http://schemas.microsoft.com/office/drawing/2014/main" id="{BE986C8D-511F-4A0E-8422-808FD26E306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9" name="Retângulo 137">
              <a:extLst>
                <a:ext uri="{FF2B5EF4-FFF2-40B4-BE49-F238E27FC236}">
                  <a16:creationId xmlns:a16="http://schemas.microsoft.com/office/drawing/2014/main" id="{BB6DEF77-C487-4194-B807-F98FA63A9C0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0" name="Retângulo 138">
              <a:extLst>
                <a:ext uri="{FF2B5EF4-FFF2-40B4-BE49-F238E27FC236}">
                  <a16:creationId xmlns:a16="http://schemas.microsoft.com/office/drawing/2014/main" id="{295C16A8-EF10-4006-B09F-03349BC8C59E}"/>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1" name="Agrupar 113">
            <a:extLst>
              <a:ext uri="{FF2B5EF4-FFF2-40B4-BE49-F238E27FC236}">
                <a16:creationId xmlns:a16="http://schemas.microsoft.com/office/drawing/2014/main" id="{98144C80-E763-475D-93DD-2C63B5E2D0D5}"/>
              </a:ext>
            </a:extLst>
          </p:cNvPr>
          <p:cNvGrpSpPr/>
          <p:nvPr/>
        </p:nvGrpSpPr>
        <p:grpSpPr>
          <a:xfrm>
            <a:off x="7930836" y="6093867"/>
            <a:ext cx="1369846" cy="237693"/>
            <a:chOff x="5896608" y="2300134"/>
            <a:chExt cx="1369846" cy="237693"/>
          </a:xfrm>
        </p:grpSpPr>
        <p:sp>
          <p:nvSpPr>
            <p:cNvPr id="382" name="Retângulo 149">
              <a:extLst>
                <a:ext uri="{FF2B5EF4-FFF2-40B4-BE49-F238E27FC236}">
                  <a16:creationId xmlns:a16="http://schemas.microsoft.com/office/drawing/2014/main" id="{43C83B71-DA1C-4611-8B5A-A9CE620F7320}"/>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3" name="Retângulo 150">
              <a:extLst>
                <a:ext uri="{FF2B5EF4-FFF2-40B4-BE49-F238E27FC236}">
                  <a16:creationId xmlns:a16="http://schemas.microsoft.com/office/drawing/2014/main" id="{2347E9EC-E74F-47C0-96C3-6DB698A4FB2B}"/>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4" name="Retângulo 151">
              <a:extLst>
                <a:ext uri="{FF2B5EF4-FFF2-40B4-BE49-F238E27FC236}">
                  <a16:creationId xmlns:a16="http://schemas.microsoft.com/office/drawing/2014/main" id="{FF0228E2-D365-4905-B6F0-BB21938800A0}"/>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5" name="Retângulo 152">
              <a:extLst>
                <a:ext uri="{FF2B5EF4-FFF2-40B4-BE49-F238E27FC236}">
                  <a16:creationId xmlns:a16="http://schemas.microsoft.com/office/drawing/2014/main" id="{7569A72D-2527-4231-BCCA-03C4B55047DB}"/>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6" name="Retângulo 153">
              <a:extLst>
                <a:ext uri="{FF2B5EF4-FFF2-40B4-BE49-F238E27FC236}">
                  <a16:creationId xmlns:a16="http://schemas.microsoft.com/office/drawing/2014/main" id="{62E7DC80-B318-4F6F-927E-5A65FD0FBBF1}"/>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87" name="Retângulo 154">
              <a:extLst>
                <a:ext uri="{FF2B5EF4-FFF2-40B4-BE49-F238E27FC236}">
                  <a16:creationId xmlns:a16="http://schemas.microsoft.com/office/drawing/2014/main" id="{247FFFAD-1216-4F47-93A3-9C3DD4537C5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8" name="Retângulo 155">
              <a:extLst>
                <a:ext uri="{FF2B5EF4-FFF2-40B4-BE49-F238E27FC236}">
                  <a16:creationId xmlns:a16="http://schemas.microsoft.com/office/drawing/2014/main" id="{47142F22-1817-46E8-A8E7-E0FB4A31DA0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9" name="Retângulo 156">
              <a:extLst>
                <a:ext uri="{FF2B5EF4-FFF2-40B4-BE49-F238E27FC236}">
                  <a16:creationId xmlns:a16="http://schemas.microsoft.com/office/drawing/2014/main" id="{76374FEF-C170-4B8D-B8A3-3B537AFBA717}"/>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9" name="Retângulo 157">
              <a:extLst>
                <a:ext uri="{FF2B5EF4-FFF2-40B4-BE49-F238E27FC236}">
                  <a16:creationId xmlns:a16="http://schemas.microsoft.com/office/drawing/2014/main" id="{61F0C25A-7C2A-4575-B700-4CF685250CF7}"/>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61" name="Imagem 360" descr="Uma imagem contendo Padrão do plano de fundo&#10;&#10;Descrição gerada automaticamente">
            <a:extLst>
              <a:ext uri="{FF2B5EF4-FFF2-40B4-BE49-F238E27FC236}">
                <a16:creationId xmlns:a16="http://schemas.microsoft.com/office/drawing/2014/main" id="{58A342F7-D68B-4AFE-9A1D-A304C77C03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0128597" y="326566"/>
            <a:ext cx="2542034" cy="2538860"/>
          </a:xfrm>
          <a:prstGeom prst="rect">
            <a:avLst/>
          </a:prstGeom>
        </p:spPr>
      </p:pic>
    </p:spTree>
    <p:extLst>
      <p:ext uri="{BB962C8B-B14F-4D97-AF65-F5344CB8AC3E}">
        <p14:creationId xmlns:p14="http://schemas.microsoft.com/office/powerpoint/2010/main" val="73746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74423C-F2BF-4866-867B-CCB125F27A76}"/>
              </a:ext>
            </a:extLst>
          </p:cNvPr>
          <p:cNvSpPr>
            <a:spLocks noGrp="1"/>
          </p:cNvSpPr>
          <p:nvPr>
            <p:ph type="title"/>
          </p:nvPr>
        </p:nvSpPr>
        <p:spPr/>
        <p:txBody>
          <a:bodyPr/>
          <a:lstStyle/>
          <a:p>
            <a:r>
              <a:rPr lang="pt-BR" dirty="0"/>
              <a:t>Aspectos Estratégicos </a:t>
            </a:r>
          </a:p>
        </p:txBody>
      </p:sp>
      <p:sp>
        <p:nvSpPr>
          <p:cNvPr id="3" name="CaixaDeTexto 2">
            <a:extLst>
              <a:ext uri="{FF2B5EF4-FFF2-40B4-BE49-F238E27FC236}">
                <a16:creationId xmlns:a16="http://schemas.microsoft.com/office/drawing/2014/main" id="{C2826A08-163B-4CDD-9401-26320563AA13}"/>
              </a:ext>
            </a:extLst>
          </p:cNvPr>
          <p:cNvSpPr txBox="1"/>
          <p:nvPr/>
        </p:nvSpPr>
        <p:spPr>
          <a:xfrm>
            <a:off x="4572000" y="2828835"/>
            <a:ext cx="3290047" cy="1200329"/>
          </a:xfrm>
          <a:prstGeom prst="rect">
            <a:avLst/>
          </a:prstGeom>
          <a:noFill/>
        </p:spPr>
        <p:txBody>
          <a:bodyPr wrap="square" rtlCol="0">
            <a:spAutoFit/>
          </a:bodyPr>
          <a:lstStyle/>
          <a:p>
            <a:pPr algn="l"/>
            <a:r>
              <a:rPr lang="pt-BR" dirty="0">
                <a:latin typeface="Quicksand Light" pitchFamily="2" charset="0"/>
              </a:rPr>
              <a:t>Legado</a:t>
            </a:r>
          </a:p>
          <a:p>
            <a:pPr algn="l"/>
            <a:r>
              <a:rPr lang="pt-BR" dirty="0">
                <a:latin typeface="Quicksand Light" pitchFamily="2" charset="0"/>
              </a:rPr>
              <a:t>Tendência tecnológica da VR</a:t>
            </a:r>
          </a:p>
          <a:p>
            <a:pPr algn="l"/>
            <a:r>
              <a:rPr lang="pt-BR" dirty="0">
                <a:latin typeface="Quicksand Light" pitchFamily="2" charset="0"/>
              </a:rPr>
              <a:t>Capacitação de time</a:t>
            </a:r>
          </a:p>
          <a:p>
            <a:pPr algn="l"/>
            <a:r>
              <a:rPr lang="pt-BR" dirty="0">
                <a:latin typeface="Quicksand Light" pitchFamily="2" charset="0"/>
              </a:rPr>
              <a:t>Ecossistema</a:t>
            </a:r>
          </a:p>
        </p:txBody>
      </p:sp>
    </p:spTree>
    <p:extLst>
      <p:ext uri="{BB962C8B-B14F-4D97-AF65-F5344CB8AC3E}">
        <p14:creationId xmlns:p14="http://schemas.microsoft.com/office/powerpoint/2010/main" val="1557801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3B5FD9-11CA-4728-BB01-BDE0601E2F20}"/>
              </a:ext>
            </a:extLst>
          </p:cNvPr>
          <p:cNvSpPr>
            <a:spLocks noGrp="1"/>
          </p:cNvSpPr>
          <p:nvPr>
            <p:ph type="title"/>
          </p:nvPr>
        </p:nvSpPr>
        <p:spPr/>
        <p:txBody>
          <a:bodyPr/>
          <a:lstStyle/>
          <a:p>
            <a:r>
              <a:rPr lang="pt-BR" dirty="0"/>
              <a:t>Estratégia da empresa</a:t>
            </a:r>
          </a:p>
        </p:txBody>
      </p:sp>
      <p:sp>
        <p:nvSpPr>
          <p:cNvPr id="3" name="Subtítulo 2">
            <a:extLst>
              <a:ext uri="{FF2B5EF4-FFF2-40B4-BE49-F238E27FC236}">
                <a16:creationId xmlns:a16="http://schemas.microsoft.com/office/drawing/2014/main" id="{9ACA335B-85ED-4301-8683-EFAA9A99C1F1}"/>
              </a:ext>
            </a:extLst>
          </p:cNvPr>
          <p:cNvSpPr>
            <a:spLocks noGrp="1"/>
          </p:cNvSpPr>
          <p:nvPr>
            <p:ph type="subTitle" idx="1"/>
          </p:nvPr>
        </p:nvSpPr>
        <p:spPr/>
        <p:txBody>
          <a:bodyPr>
            <a:normAutofit fontScale="92500" lnSpcReduction="20000"/>
          </a:bodyPr>
          <a:lstStyle/>
          <a:p>
            <a:endParaRPr lang="pt-BR"/>
          </a:p>
        </p:txBody>
      </p:sp>
      <p:sp>
        <p:nvSpPr>
          <p:cNvPr id="5" name="TextBox 33">
            <a:extLst>
              <a:ext uri="{FF2B5EF4-FFF2-40B4-BE49-F238E27FC236}">
                <a16:creationId xmlns:a16="http://schemas.microsoft.com/office/drawing/2014/main" id="{E19DB20F-CC96-4F40-9B4C-66AB80CD750A}"/>
              </a:ext>
            </a:extLst>
          </p:cNvPr>
          <p:cNvSpPr txBox="1"/>
          <p:nvPr/>
        </p:nvSpPr>
        <p:spPr>
          <a:xfrm>
            <a:off x="8030594" y="4576914"/>
            <a:ext cx="3513706" cy="461665"/>
          </a:xfrm>
          <a:prstGeom prst="rect">
            <a:avLst/>
          </a:prstGeom>
          <a:noFill/>
        </p:spPr>
        <p:txBody>
          <a:bodyPr wrap="square" lIns="0" rIns="0" rtlCol="0" anchor="b">
            <a:spAutoFit/>
          </a:bodyPr>
          <a:lstStyle/>
          <a:p>
            <a:r>
              <a:rPr lang="en-US" sz="2400" b="1" noProof="1">
                <a:solidFill>
                  <a:schemeClr val="accent2">
                    <a:lumMod val="75000"/>
                  </a:schemeClr>
                </a:solidFill>
                <a:latin typeface="Quicksand" pitchFamily="2" charset="0"/>
              </a:rPr>
              <a:t>Mobilidade - XAMARIN</a:t>
            </a:r>
          </a:p>
        </p:txBody>
      </p:sp>
      <p:sp>
        <p:nvSpPr>
          <p:cNvPr id="8" name="TextBox 36">
            <a:extLst>
              <a:ext uri="{FF2B5EF4-FFF2-40B4-BE49-F238E27FC236}">
                <a16:creationId xmlns:a16="http://schemas.microsoft.com/office/drawing/2014/main" id="{8A88B5D2-8D79-4E11-ADBF-56C604CD08FB}"/>
              </a:ext>
            </a:extLst>
          </p:cNvPr>
          <p:cNvSpPr txBox="1"/>
          <p:nvPr/>
        </p:nvSpPr>
        <p:spPr>
          <a:xfrm>
            <a:off x="5082550" y="5279984"/>
            <a:ext cx="1999230" cy="830997"/>
          </a:xfrm>
          <a:prstGeom prst="rect">
            <a:avLst/>
          </a:prstGeom>
          <a:noFill/>
        </p:spPr>
        <p:txBody>
          <a:bodyPr wrap="square" lIns="0" rIns="0" rtlCol="0" anchor="b">
            <a:spAutoFit/>
          </a:bodyPr>
          <a:lstStyle/>
          <a:p>
            <a:r>
              <a:rPr lang="en-US" sz="2400" b="1" noProof="1">
                <a:solidFill>
                  <a:schemeClr val="accent4">
                    <a:lumMod val="75000"/>
                  </a:schemeClr>
                </a:solidFill>
                <a:latin typeface="Quicksand" pitchFamily="2" charset="0"/>
              </a:rPr>
              <a:t>Marketplace</a:t>
            </a:r>
            <a:r>
              <a:rPr lang="en-US" sz="2400" b="1" noProof="1">
                <a:solidFill>
                  <a:schemeClr val="accent3">
                    <a:lumMod val="75000"/>
                  </a:schemeClr>
                </a:solidFill>
                <a:latin typeface="Quicksand" pitchFamily="2" charset="0"/>
              </a:rPr>
              <a:t> - REACT</a:t>
            </a:r>
            <a:endParaRPr lang="en-US" sz="2400" b="1" noProof="1">
              <a:solidFill>
                <a:schemeClr val="accent4">
                  <a:lumMod val="75000"/>
                </a:schemeClr>
              </a:solidFill>
              <a:latin typeface="Quicksand" pitchFamily="2" charset="0"/>
            </a:endParaRPr>
          </a:p>
        </p:txBody>
      </p:sp>
      <p:sp>
        <p:nvSpPr>
          <p:cNvPr id="11" name="TextBox 39">
            <a:extLst>
              <a:ext uri="{FF2B5EF4-FFF2-40B4-BE49-F238E27FC236}">
                <a16:creationId xmlns:a16="http://schemas.microsoft.com/office/drawing/2014/main" id="{191F06EE-117C-4F93-B354-FAF3F7B10322}"/>
              </a:ext>
            </a:extLst>
          </p:cNvPr>
          <p:cNvSpPr txBox="1"/>
          <p:nvPr/>
        </p:nvSpPr>
        <p:spPr>
          <a:xfrm>
            <a:off x="1076325" y="2842670"/>
            <a:ext cx="3085082" cy="830997"/>
          </a:xfrm>
          <a:prstGeom prst="rect">
            <a:avLst/>
          </a:prstGeom>
          <a:noFill/>
        </p:spPr>
        <p:txBody>
          <a:bodyPr wrap="square" lIns="0" rIns="0" rtlCol="0" anchor="b">
            <a:spAutoFit/>
          </a:bodyPr>
          <a:lstStyle/>
          <a:p>
            <a:pPr algn="r"/>
            <a:r>
              <a:rPr lang="en-US" sz="2400" b="1" noProof="1">
                <a:solidFill>
                  <a:schemeClr val="accent3">
                    <a:lumMod val="75000"/>
                  </a:schemeClr>
                </a:solidFill>
                <a:latin typeface="Quicksand" pitchFamily="2" charset="0"/>
              </a:rPr>
              <a:t>App VR Atual - REACT</a:t>
            </a:r>
          </a:p>
        </p:txBody>
      </p:sp>
      <p:sp>
        <p:nvSpPr>
          <p:cNvPr id="14" name="TextBox 42">
            <a:extLst>
              <a:ext uri="{FF2B5EF4-FFF2-40B4-BE49-F238E27FC236}">
                <a16:creationId xmlns:a16="http://schemas.microsoft.com/office/drawing/2014/main" id="{5BC58F21-D982-4C8A-804B-48F5F3CC69A5}"/>
              </a:ext>
            </a:extLst>
          </p:cNvPr>
          <p:cNvSpPr txBox="1"/>
          <p:nvPr/>
        </p:nvSpPr>
        <p:spPr>
          <a:xfrm>
            <a:off x="1076325" y="4207584"/>
            <a:ext cx="3085082" cy="830997"/>
          </a:xfrm>
          <a:prstGeom prst="rect">
            <a:avLst/>
          </a:prstGeom>
          <a:noFill/>
        </p:spPr>
        <p:txBody>
          <a:bodyPr wrap="square" lIns="0" rIns="0" rtlCol="0" anchor="b">
            <a:spAutoFit/>
          </a:bodyPr>
          <a:lstStyle/>
          <a:p>
            <a:pPr algn="r"/>
            <a:r>
              <a:rPr lang="en-US" sz="2400" b="1" noProof="1">
                <a:solidFill>
                  <a:schemeClr val="accent6">
                    <a:lumMod val="75000"/>
                  </a:schemeClr>
                </a:solidFill>
                <a:latin typeface="Quicksand" pitchFamily="2" charset="0"/>
              </a:rPr>
              <a:t>Conta Digital</a:t>
            </a:r>
            <a:r>
              <a:rPr lang="en-US" sz="2400" b="1" noProof="1">
                <a:solidFill>
                  <a:schemeClr val="accent3">
                    <a:lumMod val="75000"/>
                  </a:schemeClr>
                </a:solidFill>
                <a:latin typeface="Quicksand" pitchFamily="2" charset="0"/>
              </a:rPr>
              <a:t> - REACT</a:t>
            </a:r>
            <a:endParaRPr lang="en-US" sz="2400" b="1" noProof="1">
              <a:solidFill>
                <a:schemeClr val="accent6">
                  <a:lumMod val="75000"/>
                </a:schemeClr>
              </a:solidFill>
              <a:latin typeface="Quicksand" pitchFamily="2" charset="0"/>
            </a:endParaRPr>
          </a:p>
        </p:txBody>
      </p:sp>
      <p:sp>
        <p:nvSpPr>
          <p:cNvPr id="17" name="TextBox 45">
            <a:extLst>
              <a:ext uri="{FF2B5EF4-FFF2-40B4-BE49-F238E27FC236}">
                <a16:creationId xmlns:a16="http://schemas.microsoft.com/office/drawing/2014/main" id="{620724D4-F663-4641-A059-B37A6AAA8478}"/>
              </a:ext>
            </a:extLst>
          </p:cNvPr>
          <p:cNvSpPr txBox="1"/>
          <p:nvPr/>
        </p:nvSpPr>
        <p:spPr>
          <a:xfrm>
            <a:off x="8030594" y="3212002"/>
            <a:ext cx="3513706" cy="461665"/>
          </a:xfrm>
          <a:prstGeom prst="rect">
            <a:avLst/>
          </a:prstGeom>
          <a:noFill/>
        </p:spPr>
        <p:txBody>
          <a:bodyPr wrap="square" lIns="0" rIns="0" rtlCol="0" anchor="b">
            <a:spAutoFit/>
          </a:bodyPr>
          <a:lstStyle/>
          <a:p>
            <a:r>
              <a:rPr lang="en-US" sz="2400" b="1" noProof="1">
                <a:solidFill>
                  <a:schemeClr val="accent5"/>
                </a:solidFill>
                <a:latin typeface="Quicksand" pitchFamily="2" charset="0"/>
              </a:rPr>
              <a:t>Ponto</a:t>
            </a:r>
            <a:r>
              <a:rPr lang="en-US" sz="2400" b="1" noProof="1">
                <a:solidFill>
                  <a:schemeClr val="accent3">
                    <a:lumMod val="75000"/>
                  </a:schemeClr>
                </a:solidFill>
                <a:latin typeface="Quicksand" pitchFamily="2" charset="0"/>
              </a:rPr>
              <a:t> - REACT</a:t>
            </a:r>
            <a:endParaRPr lang="en-US" sz="2400" b="1" noProof="1">
              <a:solidFill>
                <a:schemeClr val="accent5"/>
              </a:solidFill>
              <a:latin typeface="Quicksand" pitchFamily="2" charset="0"/>
            </a:endParaRPr>
          </a:p>
        </p:txBody>
      </p:sp>
    </p:spTree>
    <p:extLst>
      <p:ext uri="{BB962C8B-B14F-4D97-AF65-F5344CB8AC3E}">
        <p14:creationId xmlns:p14="http://schemas.microsoft.com/office/powerpoint/2010/main" val="233738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16559-2A4D-4913-9E4C-4309CEE1CE44}"/>
              </a:ext>
            </a:extLst>
          </p:cNvPr>
          <p:cNvSpPr>
            <a:spLocks noGrp="1"/>
          </p:cNvSpPr>
          <p:nvPr>
            <p:ph type="title"/>
          </p:nvPr>
        </p:nvSpPr>
        <p:spPr/>
        <p:txBody>
          <a:bodyPr/>
          <a:lstStyle/>
          <a:p>
            <a:r>
              <a:rPr lang="pt-BR" dirty="0"/>
              <a:t>Detalhamento da arquitetura</a:t>
            </a:r>
          </a:p>
        </p:txBody>
      </p:sp>
      <p:sp>
        <p:nvSpPr>
          <p:cNvPr id="3" name="Espaço Reservado para Texto 2">
            <a:extLst>
              <a:ext uri="{FF2B5EF4-FFF2-40B4-BE49-F238E27FC236}">
                <a16:creationId xmlns:a16="http://schemas.microsoft.com/office/drawing/2014/main" id="{3D832669-E6FA-4F47-A894-E3A2E3DC46EA}"/>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059266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tângulo 72">
            <a:extLst>
              <a:ext uri="{FF2B5EF4-FFF2-40B4-BE49-F238E27FC236}">
                <a16:creationId xmlns:a16="http://schemas.microsoft.com/office/drawing/2014/main" id="{3AC1860C-FAC7-49A7-86CF-9E58C1C3121D}"/>
              </a:ext>
            </a:extLst>
          </p:cNvPr>
          <p:cNvSpPr/>
          <p:nvPr/>
        </p:nvSpPr>
        <p:spPr>
          <a:xfrm>
            <a:off x="1372666" y="1419835"/>
            <a:ext cx="2592000" cy="117299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26" name="Retângulo 25">
            <a:extLst>
              <a:ext uri="{FF2B5EF4-FFF2-40B4-BE49-F238E27FC236}">
                <a16:creationId xmlns:a16="http://schemas.microsoft.com/office/drawing/2014/main" id="{97721548-0F95-4D5B-B8DF-D3FE1757DD37}"/>
              </a:ext>
            </a:extLst>
          </p:cNvPr>
          <p:cNvSpPr/>
          <p:nvPr/>
        </p:nvSpPr>
        <p:spPr>
          <a:xfrm>
            <a:off x="126610" y="4190279"/>
            <a:ext cx="1044000" cy="48071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CaixaDeTexto 26">
            <a:extLst>
              <a:ext uri="{FF2B5EF4-FFF2-40B4-BE49-F238E27FC236}">
                <a16:creationId xmlns:a16="http://schemas.microsoft.com/office/drawing/2014/main" id="{2412A026-F7E2-44DF-9C92-864106696F17}"/>
              </a:ext>
            </a:extLst>
          </p:cNvPr>
          <p:cNvSpPr txBox="1"/>
          <p:nvPr/>
        </p:nvSpPr>
        <p:spPr>
          <a:xfrm>
            <a:off x="43482" y="4143878"/>
            <a:ext cx="982463" cy="553998"/>
          </a:xfrm>
          <a:prstGeom prst="rect">
            <a:avLst/>
          </a:prstGeom>
          <a:noFill/>
        </p:spPr>
        <p:txBody>
          <a:bodyPr wrap="square" rtlCol="0">
            <a:spAutoFit/>
          </a:bodyPr>
          <a:lstStyle/>
          <a:p>
            <a:pPr algn="l"/>
            <a:r>
              <a:rPr lang="pt-BR" sz="1000" dirty="0">
                <a:latin typeface="Quicksand Light" pitchFamily="2" charset="0"/>
              </a:rPr>
              <a:t>SDK </a:t>
            </a:r>
            <a:r>
              <a:rPr lang="pt-BR" sz="1000" dirty="0" err="1">
                <a:latin typeface="Quicksand Light" pitchFamily="2" charset="0"/>
              </a:rPr>
              <a:t>Firebase</a:t>
            </a:r>
            <a:r>
              <a:rPr lang="pt-BR" sz="1000" dirty="0">
                <a:latin typeface="Quicksand Light" pitchFamily="2" charset="0"/>
              </a:rPr>
              <a:t>, </a:t>
            </a:r>
            <a:r>
              <a:rPr lang="pt-BR" sz="1000" dirty="0" err="1">
                <a:latin typeface="Quicksand Light" pitchFamily="2" charset="0"/>
              </a:rPr>
              <a:t>Dynatrace</a:t>
            </a:r>
            <a:endParaRPr lang="pt-BR" sz="1000" dirty="0">
              <a:latin typeface="Quicksand Light" pitchFamily="2" charset="0"/>
            </a:endParaRPr>
          </a:p>
          <a:p>
            <a:pPr algn="l"/>
            <a:r>
              <a:rPr lang="pt-BR" sz="1000" dirty="0" err="1">
                <a:latin typeface="Quicksand Light" pitchFamily="2" charset="0"/>
              </a:rPr>
              <a:t>idWall</a:t>
            </a:r>
            <a:endParaRPr lang="pt-BR" sz="1000" dirty="0">
              <a:latin typeface="Quicksand Light" pitchFamily="2" charset="0"/>
            </a:endParaRPr>
          </a:p>
        </p:txBody>
      </p:sp>
      <p:sp>
        <p:nvSpPr>
          <p:cNvPr id="33" name="Retângulo 32">
            <a:extLst>
              <a:ext uri="{FF2B5EF4-FFF2-40B4-BE49-F238E27FC236}">
                <a16:creationId xmlns:a16="http://schemas.microsoft.com/office/drawing/2014/main" id="{D0E62606-E7B3-4C6F-87A9-0B3A5570E81A}"/>
              </a:ext>
            </a:extLst>
          </p:cNvPr>
          <p:cNvSpPr/>
          <p:nvPr/>
        </p:nvSpPr>
        <p:spPr>
          <a:xfrm>
            <a:off x="142962" y="3641613"/>
            <a:ext cx="1029031" cy="48126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4" name="CaixaDeTexto 33">
            <a:extLst>
              <a:ext uri="{FF2B5EF4-FFF2-40B4-BE49-F238E27FC236}">
                <a16:creationId xmlns:a16="http://schemas.microsoft.com/office/drawing/2014/main" id="{B40DC43E-06EC-406C-98F3-74429C035D74}"/>
              </a:ext>
            </a:extLst>
          </p:cNvPr>
          <p:cNvSpPr txBox="1"/>
          <p:nvPr/>
        </p:nvSpPr>
        <p:spPr>
          <a:xfrm>
            <a:off x="59935" y="3599065"/>
            <a:ext cx="1045383" cy="553998"/>
          </a:xfrm>
          <a:prstGeom prst="rect">
            <a:avLst/>
          </a:prstGeom>
          <a:noFill/>
        </p:spPr>
        <p:txBody>
          <a:bodyPr wrap="square" rtlCol="0">
            <a:spAutoFit/>
          </a:bodyPr>
          <a:lstStyle/>
          <a:p>
            <a:pPr algn="l"/>
            <a:r>
              <a:rPr lang="pt-BR" sz="1000" dirty="0">
                <a:latin typeface="Quicksand Light" pitchFamily="2" charset="0"/>
              </a:rPr>
              <a:t>Mini App de Parceiros </a:t>
            </a:r>
            <a:br>
              <a:rPr lang="pt-BR" sz="1000" dirty="0">
                <a:latin typeface="Quicksand Light" pitchFamily="2" charset="0"/>
              </a:rPr>
            </a:br>
            <a:r>
              <a:rPr lang="pt-BR" sz="1000" dirty="0">
                <a:latin typeface="Quicksand Light" pitchFamily="2" charset="0"/>
              </a:rPr>
              <a:t>(web)</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20000"/>
          </a:bodyPr>
          <a:lstStyle/>
          <a:p>
            <a:r>
              <a:rPr lang="pt-BR" dirty="0"/>
              <a:t>Detalhamento de componentes</a:t>
            </a:r>
          </a:p>
        </p:txBody>
      </p:sp>
      <p:sp>
        <p:nvSpPr>
          <p:cNvPr id="30" name="Retângulo 29">
            <a:extLst>
              <a:ext uri="{FF2B5EF4-FFF2-40B4-BE49-F238E27FC236}">
                <a16:creationId xmlns:a16="http://schemas.microsoft.com/office/drawing/2014/main" id="{374FB604-B9DA-417C-988D-A702FB9350DE}"/>
              </a:ext>
            </a:extLst>
          </p:cNvPr>
          <p:cNvSpPr/>
          <p:nvPr/>
        </p:nvSpPr>
        <p:spPr>
          <a:xfrm>
            <a:off x="70338" y="5484014"/>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439262"/>
            <a:ext cx="2005450" cy="276999"/>
          </a:xfrm>
          <a:prstGeom prst="rect">
            <a:avLst/>
          </a:prstGeom>
          <a:noFill/>
        </p:spPr>
        <p:txBody>
          <a:bodyPr wrap="square" rtlCol="0">
            <a:spAutoFit/>
          </a:bodyPr>
          <a:lstStyle/>
          <a:p>
            <a:pPr algn="l"/>
            <a:r>
              <a:rPr lang="pt-BR" sz="1200" b="1" dirty="0" err="1">
                <a:latin typeface="Quicksand" pitchFamily="2" charset="0"/>
              </a:rPr>
              <a:t>DevSecOps</a:t>
            </a:r>
            <a:endParaRPr lang="pt-BR" sz="12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687597"/>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585893"/>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Integração</a:t>
            </a:r>
            <a:r>
              <a:rPr lang="pt-BR" sz="1600" dirty="0">
                <a:solidFill>
                  <a:schemeClr val="tx1"/>
                </a:solidFill>
                <a:latin typeface="Quicksand Light" pitchFamily="2" charset="0"/>
              </a:rPr>
              <a:t> </a:t>
            </a:r>
            <a:r>
              <a:rPr lang="pt-BR" sz="1400" dirty="0">
                <a:solidFill>
                  <a:schemeClr val="tx1"/>
                </a:solidFill>
                <a:latin typeface="Quicksand Light" pitchFamily="2" charset="0"/>
              </a:rPr>
              <a:t>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585893"/>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585893"/>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Quality</a:t>
            </a:r>
            <a:r>
              <a:rPr lang="pt-BR" sz="1400" dirty="0">
                <a:solidFill>
                  <a:schemeClr val="tx1"/>
                </a:solidFill>
                <a:latin typeface="Quicksand Light" pitchFamily="2" charset="0"/>
              </a:rPr>
              <a:t> Gates</a:t>
            </a:r>
          </a:p>
        </p:txBody>
      </p:sp>
      <p:sp>
        <p:nvSpPr>
          <p:cNvPr id="49" name="Retângulo 48">
            <a:extLst>
              <a:ext uri="{FF2B5EF4-FFF2-40B4-BE49-F238E27FC236}">
                <a16:creationId xmlns:a16="http://schemas.microsoft.com/office/drawing/2014/main" id="{BE1BEFDA-C96C-46B1-B112-BCF7B107BB69}"/>
              </a:ext>
            </a:extLst>
          </p:cNvPr>
          <p:cNvSpPr/>
          <p:nvPr/>
        </p:nvSpPr>
        <p:spPr>
          <a:xfrm>
            <a:off x="70337" y="1209979"/>
            <a:ext cx="6703056" cy="411242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a:extLst>
              <a:ext uri="{FF2B5EF4-FFF2-40B4-BE49-F238E27FC236}">
                <a16:creationId xmlns:a16="http://schemas.microsoft.com/office/drawing/2014/main" id="{0A1C9587-5A70-4AD5-8980-9391F37B3F87}"/>
              </a:ext>
            </a:extLst>
          </p:cNvPr>
          <p:cNvSpPr txBox="1"/>
          <p:nvPr/>
        </p:nvSpPr>
        <p:spPr>
          <a:xfrm>
            <a:off x="-7571" y="936461"/>
            <a:ext cx="2829621" cy="307777"/>
          </a:xfrm>
          <a:prstGeom prst="rect">
            <a:avLst/>
          </a:prstGeom>
          <a:noFill/>
        </p:spPr>
        <p:txBody>
          <a:bodyPr wrap="none" rtlCol="0">
            <a:spAutoFit/>
          </a:bodyPr>
          <a:lstStyle/>
          <a:p>
            <a:pPr algn="l"/>
            <a:r>
              <a:rPr lang="pt-BR" sz="1400" b="1" dirty="0">
                <a:latin typeface="Quicksand" pitchFamily="2" charset="0"/>
              </a:rPr>
              <a:t>Estrutura básica do Super App</a:t>
            </a:r>
          </a:p>
        </p:txBody>
      </p:sp>
      <p:grpSp>
        <p:nvGrpSpPr>
          <p:cNvPr id="64" name="Agrupar 63">
            <a:extLst>
              <a:ext uri="{FF2B5EF4-FFF2-40B4-BE49-F238E27FC236}">
                <a16:creationId xmlns:a16="http://schemas.microsoft.com/office/drawing/2014/main" id="{AFB4BE23-70BF-42A9-86A2-EC19DA2088EB}"/>
              </a:ext>
            </a:extLst>
          </p:cNvPr>
          <p:cNvGrpSpPr/>
          <p:nvPr/>
        </p:nvGrpSpPr>
        <p:grpSpPr>
          <a:xfrm>
            <a:off x="9496005" y="1080670"/>
            <a:ext cx="2612901" cy="4236309"/>
            <a:chOff x="8997290" y="1038466"/>
            <a:chExt cx="2612901" cy="4236309"/>
          </a:xfrm>
        </p:grpSpPr>
        <p:sp>
          <p:nvSpPr>
            <p:cNvPr id="51" name="Retângulo 50">
              <a:extLst>
                <a:ext uri="{FF2B5EF4-FFF2-40B4-BE49-F238E27FC236}">
                  <a16:creationId xmlns:a16="http://schemas.microsoft.com/office/drawing/2014/main" id="{86EC5906-3B9C-4F42-8D6F-7D3C969CC5F3}"/>
                </a:ext>
              </a:extLst>
            </p:cNvPr>
            <p:cNvSpPr/>
            <p:nvPr/>
          </p:nvSpPr>
          <p:spPr>
            <a:xfrm>
              <a:off x="9018191" y="1575612"/>
              <a:ext cx="2592000" cy="3699163"/>
            </a:xfrm>
            <a:prstGeom prst="rect">
              <a:avLst/>
            </a:prstGeom>
            <a:solidFill>
              <a:srgbClr val="B0D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D6F77FCF-A56C-4947-909A-D64C9FD63739}"/>
                </a:ext>
              </a:extLst>
            </p:cNvPr>
            <p:cNvSpPr txBox="1"/>
            <p:nvPr/>
          </p:nvSpPr>
          <p:spPr>
            <a:xfrm>
              <a:off x="8997290" y="1038466"/>
              <a:ext cx="1980029" cy="553998"/>
            </a:xfrm>
            <a:prstGeom prst="rect">
              <a:avLst/>
            </a:prstGeom>
            <a:noFill/>
          </p:spPr>
          <p:txBody>
            <a:bodyPr wrap="none" rtlCol="0">
              <a:spAutoFit/>
            </a:bodyPr>
            <a:lstStyle/>
            <a:p>
              <a:pPr algn="l"/>
              <a:r>
                <a:rPr lang="pt-BR" sz="1400" b="1" dirty="0">
                  <a:latin typeface="Quicksand" pitchFamily="2" charset="0"/>
                </a:rPr>
                <a:t>Arquitetura Back-</a:t>
              </a:r>
              <a:r>
                <a:rPr lang="pt-BR" sz="1400" b="1" dirty="0" err="1">
                  <a:latin typeface="Quicksand" pitchFamily="2" charset="0"/>
                </a:rPr>
                <a:t>end</a:t>
              </a:r>
              <a:r>
                <a:rPr lang="pt-BR" sz="1400" b="1" dirty="0">
                  <a:latin typeface="Quicksand" pitchFamily="2" charset="0"/>
                </a:rPr>
                <a:t> </a:t>
              </a:r>
              <a:br>
                <a:rPr lang="pt-BR" sz="1400" b="1" dirty="0">
                  <a:latin typeface="Quicksand" pitchFamily="2" charset="0"/>
                </a:rPr>
              </a:br>
              <a:r>
                <a:rPr lang="pt-BR" sz="1600" dirty="0">
                  <a:latin typeface="Quicksand" pitchFamily="2" charset="0"/>
                </a:rPr>
                <a:t>(</a:t>
              </a:r>
              <a:r>
                <a:rPr lang="pt-BR" sz="1400" dirty="0" err="1">
                  <a:latin typeface="Quicksand" pitchFamily="2" charset="0"/>
                </a:rPr>
                <a:t>springboot</a:t>
              </a:r>
              <a:r>
                <a:rPr lang="pt-BR" sz="1600" dirty="0">
                  <a:latin typeface="Quicksand" pitchFamily="2" charset="0"/>
                </a:rPr>
                <a:t>)</a:t>
              </a:r>
              <a:endParaRPr lang="pt-BR" dirty="0">
                <a:solidFill>
                  <a:schemeClr val="bg1"/>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135715" y="2116381"/>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App </a:t>
              </a:r>
              <a:r>
                <a:rPr lang="pt-BR" sz="1400" dirty="0" err="1">
                  <a:solidFill>
                    <a:schemeClr val="tx1"/>
                  </a:solidFill>
                  <a:latin typeface="Quicksand Light" pitchFamily="2" charset="0"/>
                </a:rPr>
                <a:t>Springboot</a:t>
              </a:r>
              <a:r>
                <a:rPr lang="pt-BR" sz="14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135715" y="2774205"/>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Conexões com </a:t>
              </a:r>
              <a:r>
                <a:rPr lang="pt-BR" sz="1400" dirty="0" err="1">
                  <a:solidFill>
                    <a:schemeClr val="tx1"/>
                  </a:solidFill>
                  <a:latin typeface="Quicksand Light" pitchFamily="2" charset="0"/>
                </a:rPr>
                <a:t>Database</a:t>
              </a:r>
              <a:r>
                <a:rPr lang="pt-BR" sz="1400" dirty="0">
                  <a:solidFill>
                    <a:schemeClr val="tx1"/>
                  </a:solidFill>
                  <a:latin typeface="Quicksand Light" pitchFamily="2" charset="0"/>
                </a:rPr>
                <a:t> (Relacional)</a:t>
              </a:r>
            </a:p>
          </p:txBody>
        </p:sp>
        <p:sp>
          <p:nvSpPr>
            <p:cNvPr id="55" name="Retângulo 54">
              <a:extLst>
                <a:ext uri="{FF2B5EF4-FFF2-40B4-BE49-F238E27FC236}">
                  <a16:creationId xmlns:a16="http://schemas.microsoft.com/office/drawing/2014/main" id="{CB69F923-181C-4818-AD55-42354DF7C517}"/>
                </a:ext>
              </a:extLst>
            </p:cNvPr>
            <p:cNvSpPr/>
            <p:nvPr/>
          </p:nvSpPr>
          <p:spPr>
            <a:xfrm>
              <a:off x="9112512" y="3402761"/>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Conexões com </a:t>
              </a:r>
              <a:r>
                <a:rPr lang="pt-BR" sz="1400" dirty="0" err="1">
                  <a:solidFill>
                    <a:schemeClr val="tx1"/>
                  </a:solidFill>
                  <a:latin typeface="Quicksand Light" pitchFamily="2" charset="0"/>
                </a:rPr>
                <a:t>Database</a:t>
              </a:r>
              <a:r>
                <a:rPr lang="pt-BR" sz="1400" dirty="0">
                  <a:solidFill>
                    <a:schemeClr val="tx1"/>
                  </a:solidFill>
                  <a:latin typeface="Quicksand Light" pitchFamily="2" charset="0"/>
                </a:rPr>
                <a:t> (Não Relacional)</a:t>
              </a:r>
            </a:p>
          </p:txBody>
        </p:sp>
        <p:sp>
          <p:nvSpPr>
            <p:cNvPr id="56" name="Retângulo 55">
              <a:extLst>
                <a:ext uri="{FF2B5EF4-FFF2-40B4-BE49-F238E27FC236}">
                  <a16:creationId xmlns:a16="http://schemas.microsoft.com/office/drawing/2014/main" id="{3FC33004-0025-42EA-8E43-3CB39D28597C}"/>
                </a:ext>
              </a:extLst>
            </p:cNvPr>
            <p:cNvSpPr/>
            <p:nvPr/>
          </p:nvSpPr>
          <p:spPr>
            <a:xfrm>
              <a:off x="9112512" y="4051994"/>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112512" y="4658985"/>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Logging</a:t>
              </a:r>
              <a:endParaRPr lang="pt-BR" sz="1400" dirty="0">
                <a:solidFill>
                  <a:schemeClr val="tx1"/>
                </a:solidFill>
                <a:latin typeface="Quicksand Light" pitchFamily="2" charset="0"/>
              </a:endParaRPr>
            </a:p>
          </p:txBody>
        </p:sp>
      </p:grpSp>
      <p:sp>
        <p:nvSpPr>
          <p:cNvPr id="58" name="Retângulo 57">
            <a:extLst>
              <a:ext uri="{FF2B5EF4-FFF2-40B4-BE49-F238E27FC236}">
                <a16:creationId xmlns:a16="http://schemas.microsoft.com/office/drawing/2014/main" id="{F3768321-6778-4483-A7F7-A46E79E925D3}"/>
              </a:ext>
            </a:extLst>
          </p:cNvPr>
          <p:cNvSpPr/>
          <p:nvPr/>
        </p:nvSpPr>
        <p:spPr>
          <a:xfrm>
            <a:off x="70337" y="624019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197023"/>
            <a:ext cx="2005450" cy="276999"/>
          </a:xfrm>
          <a:prstGeom prst="rect">
            <a:avLst/>
          </a:prstGeom>
          <a:noFill/>
        </p:spPr>
        <p:txBody>
          <a:bodyPr wrap="square" rtlCol="0">
            <a:spAutoFit/>
          </a:bodyPr>
          <a:lstStyle/>
          <a:p>
            <a:pPr algn="l"/>
            <a:r>
              <a:rPr lang="pt-BR" sz="12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38870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28908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28426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Containers</a:t>
            </a:r>
          </a:p>
        </p:txBody>
      </p:sp>
      <p:grpSp>
        <p:nvGrpSpPr>
          <p:cNvPr id="63" name="Agrupar 62">
            <a:extLst>
              <a:ext uri="{FF2B5EF4-FFF2-40B4-BE49-F238E27FC236}">
                <a16:creationId xmlns:a16="http://schemas.microsoft.com/office/drawing/2014/main" id="{04D31983-120C-451A-B13F-97193FA287BC}"/>
              </a:ext>
            </a:extLst>
          </p:cNvPr>
          <p:cNvGrpSpPr/>
          <p:nvPr/>
        </p:nvGrpSpPr>
        <p:grpSpPr>
          <a:xfrm>
            <a:off x="73002" y="1238280"/>
            <a:ext cx="6570869" cy="4047321"/>
            <a:chOff x="832670" y="1196076"/>
            <a:chExt cx="6570869" cy="4047321"/>
          </a:xfrm>
        </p:grpSpPr>
        <p:sp>
          <p:nvSpPr>
            <p:cNvPr id="38" name="Retângulo 37">
              <a:extLst>
                <a:ext uri="{FF2B5EF4-FFF2-40B4-BE49-F238E27FC236}">
                  <a16:creationId xmlns:a16="http://schemas.microsoft.com/office/drawing/2014/main" id="{E763CD21-ACB9-464E-AC78-54500D11F2D3}"/>
                </a:ext>
              </a:extLst>
            </p:cNvPr>
            <p:cNvSpPr/>
            <p:nvPr/>
          </p:nvSpPr>
          <p:spPr>
            <a:xfrm>
              <a:off x="4811539" y="1592464"/>
              <a:ext cx="2592000" cy="36509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68C5722E-0D8E-4C08-AB55-67FB29236CBF}"/>
                </a:ext>
              </a:extLst>
            </p:cNvPr>
            <p:cNvSpPr/>
            <p:nvPr/>
          </p:nvSpPr>
          <p:spPr>
            <a:xfrm>
              <a:off x="2107141" y="2600473"/>
              <a:ext cx="2592000" cy="264292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4861783" y="1559249"/>
              <a:ext cx="676788" cy="246221"/>
            </a:xfrm>
            <a:prstGeom prst="rect">
              <a:avLst/>
            </a:prstGeom>
            <a:noFill/>
          </p:spPr>
          <p:txBody>
            <a:bodyPr wrap="none" rtlCol="0">
              <a:spAutoFit/>
            </a:bodyPr>
            <a:lstStyle/>
            <a:p>
              <a:pPr algn="l"/>
              <a:r>
                <a:rPr lang="pt-BR" sz="1000" b="1" dirty="0">
                  <a:solidFill>
                    <a:schemeClr val="bg1"/>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5010826" y="2072918"/>
              <a:ext cx="2264709"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Conta Digital</a:t>
              </a:r>
            </a:p>
          </p:txBody>
        </p:sp>
        <p:sp>
          <p:nvSpPr>
            <p:cNvPr id="19" name="Retângulo 18">
              <a:extLst>
                <a:ext uri="{FF2B5EF4-FFF2-40B4-BE49-F238E27FC236}">
                  <a16:creationId xmlns:a16="http://schemas.microsoft.com/office/drawing/2014/main" id="{DAE52C5D-1F1B-4641-BB6A-64BC5B4A1C80}"/>
                </a:ext>
              </a:extLst>
            </p:cNvPr>
            <p:cNvSpPr/>
            <p:nvPr/>
          </p:nvSpPr>
          <p:spPr>
            <a:xfrm>
              <a:off x="5010826" y="2780247"/>
              <a:ext cx="2250641" cy="479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Market </a:t>
              </a:r>
              <a:r>
                <a:rPr lang="pt-BR" sz="1400" dirty="0" err="1">
                  <a:solidFill>
                    <a:schemeClr val="tx1"/>
                  </a:solidFill>
                  <a:latin typeface="Quicksand Light" pitchFamily="2" charset="0"/>
                </a:rPr>
                <a:t>Place</a:t>
              </a:r>
              <a:endParaRPr lang="pt-BR" sz="1400" dirty="0">
                <a:solidFill>
                  <a:schemeClr val="tx1"/>
                </a:solidFill>
                <a:latin typeface="Quicksand Light" pitchFamily="2" charset="0"/>
              </a:endParaRPr>
            </a:p>
          </p:txBody>
        </p:sp>
        <p:sp>
          <p:nvSpPr>
            <p:cNvPr id="22" name="Retângulo 21">
              <a:extLst>
                <a:ext uri="{FF2B5EF4-FFF2-40B4-BE49-F238E27FC236}">
                  <a16:creationId xmlns:a16="http://schemas.microsoft.com/office/drawing/2014/main" id="{3929601B-FC05-4F92-A781-A04EAB045E06}"/>
                </a:ext>
              </a:extLst>
            </p:cNvPr>
            <p:cNvSpPr/>
            <p:nvPr/>
          </p:nvSpPr>
          <p:spPr>
            <a:xfrm>
              <a:off x="5010826" y="3412648"/>
              <a:ext cx="2236573"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Ponto Mais</a:t>
              </a:r>
            </a:p>
          </p:txBody>
        </p:sp>
        <p:grpSp>
          <p:nvGrpSpPr>
            <p:cNvPr id="29" name="Agrupar 28">
              <a:extLst>
                <a:ext uri="{FF2B5EF4-FFF2-40B4-BE49-F238E27FC236}">
                  <a16:creationId xmlns:a16="http://schemas.microsoft.com/office/drawing/2014/main" id="{5C5F1FAE-E40A-4632-AA88-8D5AACB9F490}"/>
                </a:ext>
              </a:extLst>
            </p:cNvPr>
            <p:cNvGrpSpPr/>
            <p:nvPr/>
          </p:nvGrpSpPr>
          <p:grpSpPr>
            <a:xfrm>
              <a:off x="2221839" y="1620357"/>
              <a:ext cx="2397019" cy="3551159"/>
              <a:chOff x="4273552" y="1637294"/>
              <a:chExt cx="2397019" cy="3551159"/>
            </a:xfrm>
          </p:grpSpPr>
          <p:sp>
            <p:nvSpPr>
              <p:cNvPr id="6" name="Retângulo 5">
                <a:extLst>
                  <a:ext uri="{FF2B5EF4-FFF2-40B4-BE49-F238E27FC236}">
                    <a16:creationId xmlns:a16="http://schemas.microsoft.com/office/drawing/2014/main" id="{50FAA724-284E-4C25-93EC-AFF88D985667}"/>
                  </a:ext>
                </a:extLst>
              </p:cNvPr>
              <p:cNvSpPr/>
              <p:nvPr/>
            </p:nvSpPr>
            <p:spPr>
              <a:xfrm>
                <a:off x="4317871" y="1637294"/>
                <a:ext cx="2340000" cy="424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UI/UX 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4330571" y="2082308"/>
                <a:ext cx="2340000" cy="441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Mobile Referência</a:t>
                </a:r>
              </a:p>
            </p:txBody>
          </p:sp>
          <p:sp>
            <p:nvSpPr>
              <p:cNvPr id="8" name="Retângulo 7">
                <a:extLst>
                  <a:ext uri="{FF2B5EF4-FFF2-40B4-BE49-F238E27FC236}">
                    <a16:creationId xmlns:a16="http://schemas.microsoft.com/office/drawing/2014/main" id="{2660E033-C5B0-4898-BFCA-B008C5977B8A}"/>
                  </a:ext>
                </a:extLst>
              </p:cNvPr>
              <p:cNvSpPr/>
              <p:nvPr/>
            </p:nvSpPr>
            <p:spPr>
              <a:xfrm>
                <a:off x="4283141" y="4167244"/>
                <a:ext cx="234000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4289850" y="3617843"/>
                <a:ext cx="107268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4289850" y="2834488"/>
                <a:ext cx="2340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6" name="Retângulo 35">
                <a:extLst>
                  <a:ext uri="{FF2B5EF4-FFF2-40B4-BE49-F238E27FC236}">
                    <a16:creationId xmlns:a16="http://schemas.microsoft.com/office/drawing/2014/main" id="{E88A6CDA-DCF3-4CCB-B40E-292C17F5F4C6}"/>
                  </a:ext>
                </a:extLst>
              </p:cNvPr>
              <p:cNvSpPr/>
              <p:nvPr/>
            </p:nvSpPr>
            <p:spPr>
              <a:xfrm>
                <a:off x="4273552" y="4707190"/>
                <a:ext cx="234000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grpSp>
        <p:sp>
          <p:nvSpPr>
            <p:cNvPr id="39" name="Retângulo 38">
              <a:extLst>
                <a:ext uri="{FF2B5EF4-FFF2-40B4-BE49-F238E27FC236}">
                  <a16:creationId xmlns:a16="http://schemas.microsoft.com/office/drawing/2014/main" id="{0F30DC5F-D88A-4751-82AF-8A0A8CA16F5D}"/>
                </a:ext>
              </a:extLst>
            </p:cNvPr>
            <p:cNvSpPr/>
            <p:nvPr/>
          </p:nvSpPr>
          <p:spPr>
            <a:xfrm>
              <a:off x="5008562" y="4073770"/>
              <a:ext cx="2238837"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     + produtos e serviços da VR e parceiros</a:t>
              </a:r>
            </a:p>
          </p:txBody>
        </p:sp>
        <p:sp>
          <p:nvSpPr>
            <p:cNvPr id="40" name="CaixaDeTexto 39">
              <a:extLst>
                <a:ext uri="{FF2B5EF4-FFF2-40B4-BE49-F238E27FC236}">
                  <a16:creationId xmlns:a16="http://schemas.microsoft.com/office/drawing/2014/main" id="{4348C6E7-9AE0-4BFB-BDCA-A8CF6297E1E7}"/>
                </a:ext>
              </a:extLst>
            </p:cNvPr>
            <p:cNvSpPr txBox="1"/>
            <p:nvPr/>
          </p:nvSpPr>
          <p:spPr>
            <a:xfrm>
              <a:off x="832670" y="1196076"/>
              <a:ext cx="1552028" cy="276999"/>
            </a:xfrm>
            <a:prstGeom prst="rect">
              <a:avLst/>
            </a:prstGeom>
            <a:noFill/>
          </p:spPr>
          <p:txBody>
            <a:bodyPr wrap="none" rtlCol="0">
              <a:spAutoFit/>
            </a:bodyPr>
            <a:lstStyle/>
            <a:p>
              <a:pPr algn="l"/>
              <a:r>
                <a:rPr lang="pt-BR" sz="1200" b="1" dirty="0">
                  <a:latin typeface="Quicksand" pitchFamily="2" charset="0"/>
                </a:rPr>
                <a:t>Arquitetura Mobile  </a:t>
              </a:r>
            </a:p>
          </p:txBody>
        </p:sp>
        <p:cxnSp>
          <p:nvCxnSpPr>
            <p:cNvPr id="13" name="Conector de Seta Reta 12">
              <a:extLst>
                <a:ext uri="{FF2B5EF4-FFF2-40B4-BE49-F238E27FC236}">
                  <a16:creationId xmlns:a16="http://schemas.microsoft.com/office/drawing/2014/main" id="{5F42D9D5-740D-4C4E-B23E-F4F8213E0A77}"/>
                </a:ext>
              </a:extLst>
            </p:cNvPr>
            <p:cNvCxnSpPr>
              <a:cxnSpLocks/>
            </p:cNvCxnSpPr>
            <p:nvPr/>
          </p:nvCxnSpPr>
          <p:spPr>
            <a:xfrm flipV="1">
              <a:off x="4575687" y="3816740"/>
              <a:ext cx="2520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5" name="Agrupar 64">
            <a:extLst>
              <a:ext uri="{FF2B5EF4-FFF2-40B4-BE49-F238E27FC236}">
                <a16:creationId xmlns:a16="http://schemas.microsoft.com/office/drawing/2014/main" id="{47108EAE-A35F-4A86-B317-590170C87406}"/>
              </a:ext>
            </a:extLst>
          </p:cNvPr>
          <p:cNvGrpSpPr/>
          <p:nvPr/>
        </p:nvGrpSpPr>
        <p:grpSpPr>
          <a:xfrm>
            <a:off x="6798601" y="1102321"/>
            <a:ext cx="2644702" cy="4211708"/>
            <a:chOff x="8965489" y="885043"/>
            <a:chExt cx="2644702" cy="4389732"/>
          </a:xfrm>
        </p:grpSpPr>
        <p:sp>
          <p:nvSpPr>
            <p:cNvPr id="66" name="Retângulo 65">
              <a:extLst>
                <a:ext uri="{FF2B5EF4-FFF2-40B4-BE49-F238E27FC236}">
                  <a16:creationId xmlns:a16="http://schemas.microsoft.com/office/drawing/2014/main" id="{EDD9F3FB-0745-4A80-82EE-1E50A4DC0DAC}"/>
                </a:ext>
              </a:extLst>
            </p:cNvPr>
            <p:cNvSpPr/>
            <p:nvPr/>
          </p:nvSpPr>
          <p:spPr>
            <a:xfrm>
              <a:off x="9018191" y="1422328"/>
              <a:ext cx="2592000" cy="385244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8965489" y="885043"/>
              <a:ext cx="2644702" cy="801964"/>
            </a:xfrm>
            <a:prstGeom prst="rect">
              <a:avLst/>
            </a:prstGeom>
            <a:noFill/>
          </p:spPr>
          <p:txBody>
            <a:bodyPr wrap="square" rtlCol="0">
              <a:spAutoFit/>
            </a:bodyPr>
            <a:lstStyle/>
            <a:p>
              <a:pPr algn="l"/>
              <a:r>
                <a:rPr lang="pt-BR" sz="1400" b="1" dirty="0">
                  <a:latin typeface="Quicksand" pitchFamily="2" charset="0"/>
                </a:rPr>
                <a:t>Arquitetura BFF e API </a:t>
              </a:r>
              <a:r>
                <a:rPr lang="pt-BR" sz="1400" b="1" dirty="0" err="1">
                  <a:latin typeface="Quicksand" pitchFamily="2" charset="0"/>
                </a:rPr>
                <a:t>Specification</a:t>
              </a:r>
              <a:endParaRPr lang="pt-BR" sz="1400" b="1" dirty="0">
                <a:latin typeface="Quicksand" pitchFamily="2" charset="0"/>
              </a:endParaRPr>
            </a:p>
            <a:p>
              <a:pPr algn="l"/>
              <a:endParaRPr lang="pt-BR" sz="1600" dirty="0">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9135715" y="2060482"/>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9135715" y="2730312"/>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9135715" y="3389747"/>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9155685" y="4054945"/>
              <a:ext cx="2340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Logging</a:t>
              </a:r>
              <a:endParaRPr lang="pt-BR" sz="1400" dirty="0">
                <a:solidFill>
                  <a:schemeClr val="tx1"/>
                </a:solidFill>
                <a:latin typeface="Quicksand Light" pitchFamily="2" charset="0"/>
              </a:endParaRPr>
            </a:p>
          </p:txBody>
        </p:sp>
      </p:grpSp>
      <p:sp>
        <p:nvSpPr>
          <p:cNvPr id="74" name="CaixaDeTexto 73">
            <a:extLst>
              <a:ext uri="{FF2B5EF4-FFF2-40B4-BE49-F238E27FC236}">
                <a16:creationId xmlns:a16="http://schemas.microsoft.com/office/drawing/2014/main" id="{54694372-E035-41A8-AC8A-C5808B642FE5}"/>
              </a:ext>
            </a:extLst>
          </p:cNvPr>
          <p:cNvSpPr txBox="1"/>
          <p:nvPr/>
        </p:nvSpPr>
        <p:spPr>
          <a:xfrm>
            <a:off x="2170547" y="2634768"/>
            <a:ext cx="1087157" cy="246221"/>
          </a:xfrm>
          <a:prstGeom prst="rect">
            <a:avLst/>
          </a:prstGeom>
          <a:noFill/>
        </p:spPr>
        <p:txBody>
          <a:bodyPr wrap="none" rtlCol="0">
            <a:spAutoFit/>
          </a:bodyPr>
          <a:lstStyle/>
          <a:p>
            <a:pPr algn="l"/>
            <a:r>
              <a:rPr lang="pt-BR" sz="1000" b="1" dirty="0">
                <a:solidFill>
                  <a:schemeClr val="bg1"/>
                </a:solidFill>
                <a:latin typeface="Quicksand" pitchFamily="2" charset="0"/>
              </a:rPr>
              <a:t>Aplicação host</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2118101" y="1437381"/>
            <a:ext cx="1170513" cy="246221"/>
          </a:xfrm>
          <a:prstGeom prst="rect">
            <a:avLst/>
          </a:prstGeom>
          <a:noFill/>
        </p:spPr>
        <p:txBody>
          <a:bodyPr wrap="none" rtlCol="0">
            <a:spAutoFit/>
          </a:bodyPr>
          <a:lstStyle/>
          <a:p>
            <a:pPr algn="l"/>
            <a:r>
              <a:rPr lang="pt-BR" sz="1000" b="1" dirty="0">
                <a:solidFill>
                  <a:schemeClr val="bg1"/>
                </a:solidFill>
                <a:latin typeface="Quicksand" pitchFamily="2" charset="0"/>
              </a:rPr>
              <a:t>Reuso e Padrões</a:t>
            </a:r>
          </a:p>
        </p:txBody>
      </p:sp>
      <p:sp>
        <p:nvSpPr>
          <p:cNvPr id="76" name="Retângulo 75">
            <a:extLst>
              <a:ext uri="{FF2B5EF4-FFF2-40B4-BE49-F238E27FC236}">
                <a16:creationId xmlns:a16="http://schemas.microsoft.com/office/drawing/2014/main" id="{9A84C483-114B-40FE-882A-20B9D3351AAA}"/>
              </a:ext>
            </a:extLst>
          </p:cNvPr>
          <p:cNvSpPr/>
          <p:nvPr/>
        </p:nvSpPr>
        <p:spPr>
          <a:xfrm>
            <a:off x="890605" y="3639200"/>
            <a:ext cx="276443" cy="4767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latin typeface="Quicksand" pitchFamily="2" charset="0"/>
              </a:rPr>
              <a:t>SDK</a:t>
            </a:r>
          </a:p>
        </p:txBody>
      </p:sp>
      <p:sp>
        <p:nvSpPr>
          <p:cNvPr id="77" name="Retângulo 76">
            <a:extLst>
              <a:ext uri="{FF2B5EF4-FFF2-40B4-BE49-F238E27FC236}">
                <a16:creationId xmlns:a16="http://schemas.microsoft.com/office/drawing/2014/main" id="{CEF4AD8F-8A86-4FD3-94C8-91604B3D68B1}"/>
              </a:ext>
            </a:extLst>
          </p:cNvPr>
          <p:cNvSpPr/>
          <p:nvPr/>
        </p:nvSpPr>
        <p:spPr>
          <a:xfrm>
            <a:off x="899769" y="4190407"/>
            <a:ext cx="276443" cy="48126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latin typeface="Quicksand" pitchFamily="2" charset="0"/>
              </a:rPr>
              <a:t>SDK</a:t>
            </a:r>
          </a:p>
        </p:txBody>
      </p:sp>
      <p:cxnSp>
        <p:nvCxnSpPr>
          <p:cNvPr id="41" name="Conector de Seta Reta 40">
            <a:extLst>
              <a:ext uri="{FF2B5EF4-FFF2-40B4-BE49-F238E27FC236}">
                <a16:creationId xmlns:a16="http://schemas.microsoft.com/office/drawing/2014/main" id="{3BF408BB-A1BF-4112-B7AD-0845EF164045}"/>
              </a:ext>
            </a:extLst>
          </p:cNvPr>
          <p:cNvCxnSpPr>
            <a:cxnSpLocks/>
          </p:cNvCxnSpPr>
          <p:nvPr/>
        </p:nvCxnSpPr>
        <p:spPr>
          <a:xfrm>
            <a:off x="1193960" y="4452419"/>
            <a:ext cx="26128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9F961B74-59F6-4D68-8734-D43D6C0319F0}"/>
              </a:ext>
            </a:extLst>
          </p:cNvPr>
          <p:cNvCxnSpPr>
            <a:cxnSpLocks/>
          </p:cNvCxnSpPr>
          <p:nvPr/>
        </p:nvCxnSpPr>
        <p:spPr>
          <a:xfrm>
            <a:off x="1193960" y="3923223"/>
            <a:ext cx="24073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tângulo 78">
            <a:extLst>
              <a:ext uri="{FF2B5EF4-FFF2-40B4-BE49-F238E27FC236}">
                <a16:creationId xmlns:a16="http://schemas.microsoft.com/office/drawing/2014/main" id="{7E08F31E-D587-4D30-A4C3-AEBDB32E6C58}"/>
              </a:ext>
            </a:extLst>
          </p:cNvPr>
          <p:cNvSpPr/>
          <p:nvPr/>
        </p:nvSpPr>
        <p:spPr>
          <a:xfrm>
            <a:off x="4236654" y="2099695"/>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3" name="Retângulo 82">
            <a:extLst>
              <a:ext uri="{FF2B5EF4-FFF2-40B4-BE49-F238E27FC236}">
                <a16:creationId xmlns:a16="http://schemas.microsoft.com/office/drawing/2014/main" id="{DA7AF05E-61B0-4956-B621-AD22B4986630}"/>
              </a:ext>
            </a:extLst>
          </p:cNvPr>
          <p:cNvSpPr/>
          <p:nvPr/>
        </p:nvSpPr>
        <p:spPr>
          <a:xfrm>
            <a:off x="4242134" y="2808186"/>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4" name="Retângulo 83">
            <a:extLst>
              <a:ext uri="{FF2B5EF4-FFF2-40B4-BE49-F238E27FC236}">
                <a16:creationId xmlns:a16="http://schemas.microsoft.com/office/drawing/2014/main" id="{1B1BABC9-D21D-481F-9794-D5E0DC05F735}"/>
              </a:ext>
            </a:extLst>
          </p:cNvPr>
          <p:cNvSpPr/>
          <p:nvPr/>
        </p:nvSpPr>
        <p:spPr>
          <a:xfrm>
            <a:off x="4243339" y="3434232"/>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5" name="Retângulo 84">
            <a:extLst>
              <a:ext uri="{FF2B5EF4-FFF2-40B4-BE49-F238E27FC236}">
                <a16:creationId xmlns:a16="http://schemas.microsoft.com/office/drawing/2014/main" id="{DAB4EF9D-42CC-47DD-8E60-DE8C4AD95F02}"/>
              </a:ext>
            </a:extLst>
          </p:cNvPr>
          <p:cNvSpPr/>
          <p:nvPr/>
        </p:nvSpPr>
        <p:spPr>
          <a:xfrm>
            <a:off x="4243339" y="4104580"/>
            <a:ext cx="276443" cy="504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641613"/>
            <a:ext cx="1159210"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cxnSp>
        <p:nvCxnSpPr>
          <p:cNvPr id="87" name="Conector de Seta Reta 86">
            <a:extLst>
              <a:ext uri="{FF2B5EF4-FFF2-40B4-BE49-F238E27FC236}">
                <a16:creationId xmlns:a16="http://schemas.microsoft.com/office/drawing/2014/main" id="{C41E5FEC-CCC7-41E4-ABDC-16FDFBD0BBD8}"/>
              </a:ext>
            </a:extLst>
          </p:cNvPr>
          <p:cNvCxnSpPr>
            <a:cxnSpLocks/>
          </p:cNvCxnSpPr>
          <p:nvPr/>
        </p:nvCxnSpPr>
        <p:spPr>
          <a:xfrm flipV="1">
            <a:off x="6613216" y="3266190"/>
            <a:ext cx="2520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B9652DD8-D343-43F3-8C23-DCCFE2FFFF50}"/>
              </a:ext>
            </a:extLst>
          </p:cNvPr>
          <p:cNvCxnSpPr>
            <a:cxnSpLocks/>
          </p:cNvCxnSpPr>
          <p:nvPr/>
        </p:nvCxnSpPr>
        <p:spPr>
          <a:xfrm flipV="1">
            <a:off x="9338204" y="3266189"/>
            <a:ext cx="252000"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582D9367-0996-46E5-94DF-01DEE594AE33}"/>
              </a:ext>
            </a:extLst>
          </p:cNvPr>
          <p:cNvSpPr/>
          <p:nvPr/>
        </p:nvSpPr>
        <p:spPr>
          <a:xfrm>
            <a:off x="1434696" y="3599065"/>
            <a:ext cx="2459496" cy="56663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367964"/>
            <a:ext cx="1598515" cy="246221"/>
          </a:xfrm>
          <a:prstGeom prst="rect">
            <a:avLst/>
          </a:prstGeom>
          <a:noFill/>
        </p:spPr>
        <p:txBody>
          <a:bodyPr wrap="none" rtlCol="0">
            <a:spAutoFit/>
          </a:bodyPr>
          <a:lstStyle/>
          <a:p>
            <a:pPr algn="l"/>
            <a:r>
              <a:rPr lang="pt-BR" sz="1000" b="1" dirty="0" err="1">
                <a:solidFill>
                  <a:schemeClr val="bg1"/>
                </a:solidFill>
                <a:latin typeface="Quicksand" pitchFamily="2" charset="0"/>
              </a:rPr>
              <a:t>Comnunication</a:t>
            </a:r>
            <a:r>
              <a:rPr lang="pt-BR" sz="1000" b="1" dirty="0">
                <a:solidFill>
                  <a:schemeClr val="bg1"/>
                </a:solidFill>
                <a:latin typeface="Quicksand" pitchFamily="2" charset="0"/>
              </a:rPr>
              <a:t>  Chanel</a:t>
            </a:r>
          </a:p>
        </p:txBody>
      </p:sp>
    </p:spTree>
    <p:extLst>
      <p:ext uri="{BB962C8B-B14F-4D97-AF65-F5344CB8AC3E}">
        <p14:creationId xmlns:p14="http://schemas.microsoft.com/office/powerpoint/2010/main" val="1138569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6" name="Subtítulo 45">
            <a:extLst>
              <a:ext uri="{FF2B5EF4-FFF2-40B4-BE49-F238E27FC236}">
                <a16:creationId xmlns:a16="http://schemas.microsoft.com/office/drawing/2014/main" id="{68AC7A27-AE07-48AC-BAAB-AFD7AA0C2195}"/>
              </a:ext>
            </a:extLst>
          </p:cNvPr>
          <p:cNvSpPr>
            <a:spLocks noGrp="1"/>
          </p:cNvSpPr>
          <p:nvPr>
            <p:ph type="subTitle" idx="1"/>
          </p:nvPr>
        </p:nvSpPr>
        <p:spPr/>
        <p:txBody>
          <a:bodyPr>
            <a:normAutofit fontScale="92500" lnSpcReduction="20000"/>
          </a:bodyPr>
          <a:lstStyle/>
          <a:p>
            <a:r>
              <a:rPr lang="pt-BR" dirty="0"/>
              <a:t>Estrutura central do Super App</a:t>
            </a:r>
          </a:p>
        </p:txBody>
      </p:sp>
      <p:sp>
        <p:nvSpPr>
          <p:cNvPr id="68" name="Retângulo 67">
            <a:extLst>
              <a:ext uri="{FF2B5EF4-FFF2-40B4-BE49-F238E27FC236}">
                <a16:creationId xmlns:a16="http://schemas.microsoft.com/office/drawing/2014/main" id="{C60C9844-39A8-4BE7-9EB9-4E027549C741}"/>
              </a:ext>
            </a:extLst>
          </p:cNvPr>
          <p:cNvSpPr/>
          <p:nvPr/>
        </p:nvSpPr>
        <p:spPr>
          <a:xfrm>
            <a:off x="10121366" y="1563607"/>
            <a:ext cx="1796715" cy="964897"/>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10121368" y="2780283"/>
            <a:ext cx="1796715" cy="96480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10121366" y="4025907"/>
            <a:ext cx="1796715" cy="964800"/>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CaixaDeTexto 73">
            <a:extLst>
              <a:ext uri="{FF2B5EF4-FFF2-40B4-BE49-F238E27FC236}">
                <a16:creationId xmlns:a16="http://schemas.microsoft.com/office/drawing/2014/main" id="{689F2C5B-9083-43B5-8742-CE321A8E1A90}"/>
              </a:ext>
            </a:extLst>
          </p:cNvPr>
          <p:cNvSpPr txBox="1"/>
          <p:nvPr/>
        </p:nvSpPr>
        <p:spPr>
          <a:xfrm>
            <a:off x="10119697" y="1537885"/>
            <a:ext cx="1027845" cy="369332"/>
          </a:xfrm>
          <a:prstGeom prst="rect">
            <a:avLst/>
          </a:prstGeom>
          <a:noFill/>
        </p:spPr>
        <p:txBody>
          <a:bodyPr wrap="square" rtlCol="0">
            <a:spAutoFit/>
          </a:bodyPr>
          <a:lstStyle/>
          <a:p>
            <a:pPr algn="l"/>
            <a:r>
              <a:rPr lang="pt-BR" sz="1600" dirty="0">
                <a:solidFill>
                  <a:schemeClr val="bg1"/>
                </a:solidFill>
                <a:latin typeface="Quicksand" pitchFamily="2" charset="0"/>
              </a:rPr>
              <a:t>Módulo</a:t>
            </a:r>
            <a:r>
              <a:rPr lang="pt-BR" dirty="0">
                <a:solidFill>
                  <a:schemeClr val="bg1"/>
                </a:solidFill>
                <a:latin typeface="Quicksand" pitchFamily="2" charset="0"/>
              </a:rPr>
              <a:t> </a:t>
            </a:r>
          </a:p>
        </p:txBody>
      </p:sp>
      <p:sp>
        <p:nvSpPr>
          <p:cNvPr id="75" name="Retângulo 74">
            <a:extLst>
              <a:ext uri="{FF2B5EF4-FFF2-40B4-BE49-F238E27FC236}">
                <a16:creationId xmlns:a16="http://schemas.microsoft.com/office/drawing/2014/main" id="{49AAE335-87B1-4C4E-BA65-235B7DCDE4F1}"/>
              </a:ext>
            </a:extLst>
          </p:cNvPr>
          <p:cNvSpPr/>
          <p:nvPr/>
        </p:nvSpPr>
        <p:spPr>
          <a:xfrm>
            <a:off x="10209596" y="1917143"/>
            <a:ext cx="1652339" cy="352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pitchFamily="2" charset="0"/>
              </a:rPr>
              <a:t>Conta Digital</a:t>
            </a:r>
          </a:p>
        </p:txBody>
      </p:sp>
      <p:sp>
        <p:nvSpPr>
          <p:cNvPr id="76" name="Retângulo 75">
            <a:extLst>
              <a:ext uri="{FF2B5EF4-FFF2-40B4-BE49-F238E27FC236}">
                <a16:creationId xmlns:a16="http://schemas.microsoft.com/office/drawing/2014/main" id="{183AEE00-E1E6-43E1-8598-D4DA6684154E}"/>
              </a:ext>
            </a:extLst>
          </p:cNvPr>
          <p:cNvSpPr/>
          <p:nvPr/>
        </p:nvSpPr>
        <p:spPr>
          <a:xfrm>
            <a:off x="10193555" y="3065031"/>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pitchFamily="2" charset="0"/>
              </a:rPr>
              <a:t>Market </a:t>
            </a:r>
            <a:r>
              <a:rPr lang="pt-BR" sz="1400" dirty="0" err="1">
                <a:solidFill>
                  <a:schemeClr val="tx1"/>
                </a:solidFill>
                <a:latin typeface="Quicksand" pitchFamily="2" charset="0"/>
              </a:rPr>
              <a:t>Place</a:t>
            </a:r>
            <a:endParaRPr lang="pt-BR" sz="1400" dirty="0">
              <a:solidFill>
                <a:schemeClr val="tx1"/>
              </a:solidFill>
              <a:latin typeface="Quicksand" pitchFamily="2" charset="0"/>
            </a:endParaRPr>
          </a:p>
        </p:txBody>
      </p:sp>
      <p:sp>
        <p:nvSpPr>
          <p:cNvPr id="77" name="CaixaDeTexto 76">
            <a:extLst>
              <a:ext uri="{FF2B5EF4-FFF2-40B4-BE49-F238E27FC236}">
                <a16:creationId xmlns:a16="http://schemas.microsoft.com/office/drawing/2014/main" id="{C25440FC-7A3C-4106-A275-DAF55BA6DB87}"/>
              </a:ext>
            </a:extLst>
          </p:cNvPr>
          <p:cNvSpPr txBox="1"/>
          <p:nvPr/>
        </p:nvSpPr>
        <p:spPr>
          <a:xfrm>
            <a:off x="10121367" y="2721768"/>
            <a:ext cx="1027845" cy="369332"/>
          </a:xfrm>
          <a:prstGeom prst="rect">
            <a:avLst/>
          </a:prstGeom>
          <a:noFill/>
        </p:spPr>
        <p:txBody>
          <a:bodyPr wrap="square" rtlCol="0">
            <a:spAutoFit/>
          </a:bodyPr>
          <a:lstStyle/>
          <a:p>
            <a:pPr algn="l"/>
            <a:r>
              <a:rPr lang="pt-BR" sz="1600" dirty="0">
                <a:solidFill>
                  <a:schemeClr val="bg1"/>
                </a:solidFill>
                <a:latin typeface="Quicksand" pitchFamily="2" charset="0"/>
              </a:rPr>
              <a:t>Módulo</a:t>
            </a:r>
            <a:r>
              <a:rPr lang="pt-BR" dirty="0">
                <a:solidFill>
                  <a:schemeClr val="bg1"/>
                </a:solidFill>
                <a:latin typeface="Quicksand" pitchFamily="2" charset="0"/>
              </a:rPr>
              <a:t> </a:t>
            </a:r>
          </a:p>
        </p:txBody>
      </p:sp>
      <p:sp>
        <p:nvSpPr>
          <p:cNvPr id="78" name="CaixaDeTexto 77">
            <a:extLst>
              <a:ext uri="{FF2B5EF4-FFF2-40B4-BE49-F238E27FC236}">
                <a16:creationId xmlns:a16="http://schemas.microsoft.com/office/drawing/2014/main" id="{FB0B041E-C8B8-4674-B114-C5977D186F28}"/>
              </a:ext>
            </a:extLst>
          </p:cNvPr>
          <p:cNvSpPr txBox="1"/>
          <p:nvPr/>
        </p:nvSpPr>
        <p:spPr>
          <a:xfrm>
            <a:off x="10121364" y="3979059"/>
            <a:ext cx="1027845" cy="338554"/>
          </a:xfrm>
          <a:prstGeom prst="rect">
            <a:avLst/>
          </a:prstGeom>
          <a:noFill/>
        </p:spPr>
        <p:txBody>
          <a:bodyPr wrap="square" rtlCol="0">
            <a:spAutoFit/>
          </a:bodyPr>
          <a:lstStyle/>
          <a:p>
            <a:pPr algn="l"/>
            <a:r>
              <a:rPr lang="pt-BR" sz="1600" dirty="0">
                <a:solidFill>
                  <a:schemeClr val="bg1"/>
                </a:solidFill>
                <a:latin typeface="Quicksand" pitchFamily="2" charset="0"/>
              </a:rPr>
              <a:t>Módulo </a:t>
            </a:r>
          </a:p>
        </p:txBody>
      </p:sp>
      <p:sp>
        <p:nvSpPr>
          <p:cNvPr id="79" name="Retângulo 78">
            <a:extLst>
              <a:ext uri="{FF2B5EF4-FFF2-40B4-BE49-F238E27FC236}">
                <a16:creationId xmlns:a16="http://schemas.microsoft.com/office/drawing/2014/main" id="{B7D41A8B-2E32-4A90-AF2E-F87A4A839CEB}"/>
              </a:ext>
            </a:extLst>
          </p:cNvPr>
          <p:cNvSpPr/>
          <p:nvPr/>
        </p:nvSpPr>
        <p:spPr>
          <a:xfrm>
            <a:off x="10193553" y="4360786"/>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pitchFamily="2" charset="0"/>
              </a:rPr>
              <a:t>Ponto Mais</a:t>
            </a:r>
          </a:p>
        </p:txBody>
      </p:sp>
      <p:sp>
        <p:nvSpPr>
          <p:cNvPr id="86" name="Retângulo 85">
            <a:extLst>
              <a:ext uri="{FF2B5EF4-FFF2-40B4-BE49-F238E27FC236}">
                <a16:creationId xmlns:a16="http://schemas.microsoft.com/office/drawing/2014/main" id="{FCE8EBCC-6C4A-4DD2-A394-0E62DCEBF2B7}"/>
              </a:ext>
            </a:extLst>
          </p:cNvPr>
          <p:cNvSpPr/>
          <p:nvPr/>
        </p:nvSpPr>
        <p:spPr>
          <a:xfrm>
            <a:off x="300197" y="2786049"/>
            <a:ext cx="1796715" cy="11111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0" name="CaixaDeTexto 99">
            <a:extLst>
              <a:ext uri="{FF2B5EF4-FFF2-40B4-BE49-F238E27FC236}">
                <a16:creationId xmlns:a16="http://schemas.microsoft.com/office/drawing/2014/main" id="{A948B74B-1EAE-4043-96B0-8099AB2352AC}"/>
              </a:ext>
            </a:extLst>
          </p:cNvPr>
          <p:cNvSpPr txBox="1"/>
          <p:nvPr/>
        </p:nvSpPr>
        <p:spPr>
          <a:xfrm>
            <a:off x="300197" y="2739934"/>
            <a:ext cx="1781980" cy="461665"/>
          </a:xfrm>
          <a:prstGeom prst="rect">
            <a:avLst/>
          </a:prstGeom>
          <a:noFill/>
        </p:spPr>
        <p:txBody>
          <a:bodyPr wrap="square" rtlCol="0">
            <a:spAutoFit/>
          </a:bodyPr>
          <a:lstStyle/>
          <a:p>
            <a:pPr algn="ctr"/>
            <a:r>
              <a:rPr lang="pt-BR" sz="1200" dirty="0">
                <a:latin typeface="Quicksand Light" pitchFamily="2" charset="0"/>
              </a:rPr>
              <a:t>Mini App Parceiro </a:t>
            </a:r>
            <a:br>
              <a:rPr lang="pt-BR" sz="1200" dirty="0">
                <a:latin typeface="Quicksand Light" pitchFamily="2" charset="0"/>
              </a:rPr>
            </a:br>
            <a:r>
              <a:rPr lang="pt-BR" sz="1200" dirty="0">
                <a:latin typeface="Quicksand Light" pitchFamily="2" charset="0"/>
              </a:rPr>
              <a:t>(HTML / </a:t>
            </a:r>
            <a:r>
              <a:rPr lang="pt-BR" sz="1200" dirty="0" err="1">
                <a:latin typeface="Quicksand Light" pitchFamily="2" charset="0"/>
              </a:rPr>
              <a:t>Javascript</a:t>
            </a:r>
            <a:r>
              <a:rPr lang="pt-BR" sz="1200" dirty="0">
                <a:latin typeface="Quicksand Light" pitchFamily="2" charset="0"/>
              </a:rPr>
              <a:t>)</a:t>
            </a:r>
          </a:p>
        </p:txBody>
      </p:sp>
      <p:pic>
        <p:nvPicPr>
          <p:cNvPr id="103" name="Imagem 102" descr="Placa vermelha com letras brancas em fundo preto&#10;&#10;Descrição gerada automaticamente com confiança média">
            <a:extLst>
              <a:ext uri="{FF2B5EF4-FFF2-40B4-BE49-F238E27FC236}">
                <a16:creationId xmlns:a16="http://schemas.microsoft.com/office/drawing/2014/main" id="{B92B5458-8298-41A6-9DF7-7DB091E02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673" y="3223606"/>
            <a:ext cx="738001" cy="442800"/>
          </a:xfrm>
          <a:prstGeom prst="rect">
            <a:avLst/>
          </a:prstGeom>
        </p:spPr>
      </p:pic>
      <p:pic>
        <p:nvPicPr>
          <p:cNvPr id="105" name="Imagem 104" descr="Placa vermelha com letras brancas em fundo preto&#10;&#10;Descrição gerada automaticamente com confiança baixa">
            <a:extLst>
              <a:ext uri="{FF2B5EF4-FFF2-40B4-BE49-F238E27FC236}">
                <a16:creationId xmlns:a16="http://schemas.microsoft.com/office/drawing/2014/main" id="{6F07385A-A26F-484B-8A49-12B88A49B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683" y="3236708"/>
            <a:ext cx="442800" cy="442800"/>
          </a:xfrm>
          <a:prstGeom prst="rect">
            <a:avLst/>
          </a:prstGeom>
        </p:spPr>
      </p:pic>
      <p:pic>
        <p:nvPicPr>
          <p:cNvPr id="111" name="Imagem 110" descr="Uma imagem contendo Forma&#10;&#10;Descrição gerada automaticamente">
            <a:extLst>
              <a:ext uri="{FF2B5EF4-FFF2-40B4-BE49-F238E27FC236}">
                <a16:creationId xmlns:a16="http://schemas.microsoft.com/office/drawing/2014/main" id="{96111B3D-8D56-42DA-8A8C-078528B8A0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808" y="3280612"/>
            <a:ext cx="371787" cy="443013"/>
          </a:xfrm>
          <a:prstGeom prst="rect">
            <a:avLst/>
          </a:prstGeom>
        </p:spPr>
      </p:pic>
      <p:grpSp>
        <p:nvGrpSpPr>
          <p:cNvPr id="3" name="Agrupar 2">
            <a:extLst>
              <a:ext uri="{FF2B5EF4-FFF2-40B4-BE49-F238E27FC236}">
                <a16:creationId xmlns:a16="http://schemas.microsoft.com/office/drawing/2014/main" id="{24F0682F-B0FD-4B15-8E7D-3CD928414F53}"/>
              </a:ext>
            </a:extLst>
          </p:cNvPr>
          <p:cNvGrpSpPr/>
          <p:nvPr/>
        </p:nvGrpSpPr>
        <p:grpSpPr>
          <a:xfrm>
            <a:off x="2519664" y="1033339"/>
            <a:ext cx="6660706" cy="5793503"/>
            <a:chOff x="2519664" y="1106776"/>
            <a:chExt cx="6660706" cy="5651037"/>
          </a:xfrm>
        </p:grpSpPr>
        <p:sp>
          <p:nvSpPr>
            <p:cNvPr id="2" name="Retângulo 1">
              <a:extLst>
                <a:ext uri="{FF2B5EF4-FFF2-40B4-BE49-F238E27FC236}">
                  <a16:creationId xmlns:a16="http://schemas.microsoft.com/office/drawing/2014/main" id="{68C5722E-0D8E-4C08-AB55-67FB29236CBF}"/>
                </a:ext>
              </a:extLst>
            </p:cNvPr>
            <p:cNvSpPr/>
            <p:nvPr/>
          </p:nvSpPr>
          <p:spPr>
            <a:xfrm>
              <a:off x="2598682" y="1466042"/>
              <a:ext cx="6509884" cy="52604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C4B06F19-9904-4820-8BE9-04C8A6CF3142}"/>
                </a:ext>
              </a:extLst>
            </p:cNvPr>
            <p:cNvSpPr txBox="1"/>
            <p:nvPr/>
          </p:nvSpPr>
          <p:spPr>
            <a:xfrm>
              <a:off x="2652852" y="5759911"/>
              <a:ext cx="3167855" cy="307777"/>
            </a:xfrm>
            <a:prstGeom prst="rect">
              <a:avLst/>
            </a:prstGeom>
            <a:noFill/>
          </p:spPr>
          <p:txBody>
            <a:bodyPr wrap="none" rtlCol="0">
              <a:spAutoFit/>
            </a:bodyPr>
            <a:lstStyle/>
            <a:p>
              <a:r>
                <a:rPr lang="pt-BR" sz="1400" b="1" dirty="0">
                  <a:solidFill>
                    <a:schemeClr val="bg1"/>
                  </a:solidFill>
                  <a:latin typeface="Quicksand" pitchFamily="2" charset="0"/>
                </a:rPr>
                <a:t>Plataforma da funcionalidade nativa</a:t>
              </a:r>
            </a:p>
          </p:txBody>
        </p:sp>
        <p:sp>
          <p:nvSpPr>
            <p:cNvPr id="12" name="Retângulo 11">
              <a:extLst>
                <a:ext uri="{FF2B5EF4-FFF2-40B4-BE49-F238E27FC236}">
                  <a16:creationId xmlns:a16="http://schemas.microsoft.com/office/drawing/2014/main" id="{20E30023-7B9F-43D4-8007-54970D2F0FC9}"/>
                </a:ext>
              </a:extLst>
            </p:cNvPr>
            <p:cNvSpPr/>
            <p:nvPr/>
          </p:nvSpPr>
          <p:spPr>
            <a:xfrm>
              <a:off x="2705831" y="6036784"/>
              <a:ext cx="6282210" cy="646331"/>
            </a:xfrm>
            <a:prstGeom prst="rect">
              <a:avLst/>
            </a:prstGeom>
            <a:solidFill>
              <a:srgbClr val="5482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9E208BDA-D921-44C6-B618-A3786EFE85B3}"/>
                </a:ext>
              </a:extLst>
            </p:cNvPr>
            <p:cNvSpPr/>
            <p:nvPr/>
          </p:nvSpPr>
          <p:spPr>
            <a:xfrm>
              <a:off x="4349306" y="6170600"/>
              <a:ext cx="1080000"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Storage</a:t>
              </a:r>
              <a:endParaRPr lang="pt-BR" sz="14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406B5D0B-E2A0-410D-8594-951D877B41B5}"/>
                </a:ext>
              </a:extLst>
            </p:cNvPr>
            <p:cNvSpPr/>
            <p:nvPr/>
          </p:nvSpPr>
          <p:spPr>
            <a:xfrm>
              <a:off x="2815384" y="6172220"/>
              <a:ext cx="1080000" cy="304377"/>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Câmera</a:t>
              </a:r>
            </a:p>
          </p:txBody>
        </p:sp>
        <p:sp>
          <p:nvSpPr>
            <p:cNvPr id="38" name="Retângulo 37">
              <a:extLst>
                <a:ext uri="{FF2B5EF4-FFF2-40B4-BE49-F238E27FC236}">
                  <a16:creationId xmlns:a16="http://schemas.microsoft.com/office/drawing/2014/main" id="{61DADB4C-44F8-47C4-8243-0FB3E9E85E57}"/>
                </a:ext>
              </a:extLst>
            </p:cNvPr>
            <p:cNvSpPr/>
            <p:nvPr/>
          </p:nvSpPr>
          <p:spPr>
            <a:xfrm>
              <a:off x="2709052" y="3872073"/>
              <a:ext cx="2950705" cy="1159200"/>
            </a:xfrm>
            <a:prstGeom prst="rect">
              <a:avLst/>
            </a:prstGeom>
            <a:solidFill>
              <a:srgbClr val="5482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CaixaDeTexto 38">
              <a:extLst>
                <a:ext uri="{FF2B5EF4-FFF2-40B4-BE49-F238E27FC236}">
                  <a16:creationId xmlns:a16="http://schemas.microsoft.com/office/drawing/2014/main" id="{9D34444F-1A3E-4E53-B447-3F35993EA1E9}"/>
                </a:ext>
              </a:extLst>
            </p:cNvPr>
            <p:cNvSpPr txBox="1"/>
            <p:nvPr/>
          </p:nvSpPr>
          <p:spPr>
            <a:xfrm>
              <a:off x="2667124" y="3557822"/>
              <a:ext cx="535724" cy="307777"/>
            </a:xfrm>
            <a:prstGeom prst="rect">
              <a:avLst/>
            </a:prstGeom>
            <a:noFill/>
          </p:spPr>
          <p:txBody>
            <a:bodyPr wrap="none" rtlCol="0">
              <a:spAutoFit/>
            </a:bodyPr>
            <a:lstStyle/>
            <a:p>
              <a:r>
                <a:rPr lang="pt-BR" sz="1400" b="1" dirty="0">
                  <a:solidFill>
                    <a:schemeClr val="bg1"/>
                  </a:solidFill>
                  <a:latin typeface="Quicksand" pitchFamily="2" charset="0"/>
                </a:rPr>
                <a:t>SDK</a:t>
              </a:r>
            </a:p>
          </p:txBody>
        </p:sp>
        <p:sp>
          <p:nvSpPr>
            <p:cNvPr id="40" name="Retângulo 39">
              <a:extLst>
                <a:ext uri="{FF2B5EF4-FFF2-40B4-BE49-F238E27FC236}">
                  <a16:creationId xmlns:a16="http://schemas.microsoft.com/office/drawing/2014/main" id="{55FB6FA6-508C-42DE-8781-E9191B2264A3}"/>
                </a:ext>
              </a:extLst>
            </p:cNvPr>
            <p:cNvSpPr/>
            <p:nvPr/>
          </p:nvSpPr>
          <p:spPr>
            <a:xfrm>
              <a:off x="6097328" y="6171491"/>
              <a:ext cx="1312539"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Biometria</a:t>
              </a:r>
            </a:p>
          </p:txBody>
        </p:sp>
        <p:sp>
          <p:nvSpPr>
            <p:cNvPr id="41" name="Retângulo 40">
              <a:extLst>
                <a:ext uri="{FF2B5EF4-FFF2-40B4-BE49-F238E27FC236}">
                  <a16:creationId xmlns:a16="http://schemas.microsoft.com/office/drawing/2014/main" id="{B0DD08BB-ACBC-4DE7-AD03-5EDB93B1F6A6}"/>
                </a:ext>
              </a:extLst>
            </p:cNvPr>
            <p:cNvSpPr/>
            <p:nvPr/>
          </p:nvSpPr>
          <p:spPr>
            <a:xfrm>
              <a:off x="7742811" y="6172220"/>
              <a:ext cx="1080000"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GPS</a:t>
              </a:r>
            </a:p>
          </p:txBody>
        </p:sp>
        <p:sp>
          <p:nvSpPr>
            <p:cNvPr id="42" name="Retângulo 41">
              <a:extLst>
                <a:ext uri="{FF2B5EF4-FFF2-40B4-BE49-F238E27FC236}">
                  <a16:creationId xmlns:a16="http://schemas.microsoft.com/office/drawing/2014/main" id="{1AEC46F6-629E-438D-9421-FA770A1E5E34}"/>
                </a:ext>
              </a:extLst>
            </p:cNvPr>
            <p:cNvSpPr/>
            <p:nvPr/>
          </p:nvSpPr>
          <p:spPr>
            <a:xfrm>
              <a:off x="2774975" y="4572046"/>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IdWall</a:t>
              </a:r>
              <a:endParaRPr lang="pt-BR" sz="1400" dirty="0">
                <a:solidFill>
                  <a:schemeClr val="tx1"/>
                </a:solidFill>
                <a:latin typeface="Quicksand Light" pitchFamily="2" charset="0"/>
              </a:endParaRPr>
            </a:p>
          </p:txBody>
        </p:sp>
        <p:sp>
          <p:nvSpPr>
            <p:cNvPr id="44" name="Retângulo 43">
              <a:extLst>
                <a:ext uri="{FF2B5EF4-FFF2-40B4-BE49-F238E27FC236}">
                  <a16:creationId xmlns:a16="http://schemas.microsoft.com/office/drawing/2014/main" id="{015F7A35-41CF-4987-8DA5-980BCCDE1A78}"/>
                </a:ext>
              </a:extLst>
            </p:cNvPr>
            <p:cNvSpPr/>
            <p:nvPr/>
          </p:nvSpPr>
          <p:spPr>
            <a:xfrm>
              <a:off x="3479253" y="3977794"/>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Firebase</a:t>
              </a:r>
              <a:endParaRPr lang="pt-BR" sz="1400" dirty="0">
                <a:solidFill>
                  <a:schemeClr val="tx1"/>
                </a:solidFill>
                <a:latin typeface="Quicksand Light" pitchFamily="2" charset="0"/>
              </a:endParaRPr>
            </a:p>
          </p:txBody>
        </p:sp>
        <p:sp>
          <p:nvSpPr>
            <p:cNvPr id="43" name="Retângulo 42">
              <a:extLst>
                <a:ext uri="{FF2B5EF4-FFF2-40B4-BE49-F238E27FC236}">
                  <a16:creationId xmlns:a16="http://schemas.microsoft.com/office/drawing/2014/main" id="{72D59267-2585-475F-AE2B-6E16527A59F9}"/>
                </a:ext>
              </a:extLst>
            </p:cNvPr>
            <p:cNvSpPr/>
            <p:nvPr/>
          </p:nvSpPr>
          <p:spPr>
            <a:xfrm>
              <a:off x="4240817" y="4556840"/>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Dynatrace</a:t>
              </a:r>
              <a:endParaRPr lang="pt-BR" sz="1400" dirty="0">
                <a:solidFill>
                  <a:schemeClr val="tx1"/>
                </a:solidFill>
                <a:latin typeface="Quicksand Light" pitchFamily="2" charset="0"/>
              </a:endParaRPr>
            </a:p>
          </p:txBody>
        </p:sp>
        <p:sp>
          <p:nvSpPr>
            <p:cNvPr id="48" name="Retângulo 47">
              <a:extLst>
                <a:ext uri="{FF2B5EF4-FFF2-40B4-BE49-F238E27FC236}">
                  <a16:creationId xmlns:a16="http://schemas.microsoft.com/office/drawing/2014/main" id="{5DE0FBBE-C525-4845-BB44-564FD15CEB9E}"/>
                </a:ext>
              </a:extLst>
            </p:cNvPr>
            <p:cNvSpPr/>
            <p:nvPr/>
          </p:nvSpPr>
          <p:spPr>
            <a:xfrm>
              <a:off x="2667124" y="2894557"/>
              <a:ext cx="6307166" cy="654320"/>
            </a:xfrm>
            <a:prstGeom prst="rect">
              <a:avLst/>
            </a:prstGeom>
            <a:solidFill>
              <a:srgbClr val="5482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541944D5-F7FD-472F-ABA9-F07C5C49105D}"/>
                </a:ext>
              </a:extLst>
            </p:cNvPr>
            <p:cNvSpPr txBox="1"/>
            <p:nvPr/>
          </p:nvSpPr>
          <p:spPr>
            <a:xfrm>
              <a:off x="2665462" y="2587900"/>
              <a:ext cx="2506500" cy="307777"/>
            </a:xfrm>
            <a:prstGeom prst="rect">
              <a:avLst/>
            </a:prstGeom>
            <a:noFill/>
          </p:spPr>
          <p:txBody>
            <a:bodyPr wrap="square" lIns="91440" tIns="45720" rIns="91440" bIns="45720" rtlCol="0" anchor="t">
              <a:spAutoFit/>
            </a:bodyPr>
            <a:lstStyle/>
            <a:p>
              <a:r>
                <a:rPr lang="pt-BR" sz="1400" b="1" dirty="0">
                  <a:solidFill>
                    <a:schemeClr val="bg1"/>
                  </a:solidFill>
                  <a:latin typeface="Quicksand"/>
                </a:rPr>
                <a:t>Communication </a:t>
              </a:r>
              <a:r>
                <a:rPr lang="pt-BR" sz="1400" b="1" dirty="0" err="1">
                  <a:solidFill>
                    <a:schemeClr val="bg1"/>
                  </a:solidFill>
                  <a:latin typeface="Quicksand"/>
                </a:rPr>
                <a:t>Channel</a:t>
              </a:r>
              <a:endParaRPr lang="pt-BR" sz="1400" b="1" dirty="0">
                <a:solidFill>
                  <a:schemeClr val="bg1"/>
                </a:solidFill>
                <a:latin typeface="Quicksand"/>
              </a:endParaRPr>
            </a:p>
          </p:txBody>
        </p:sp>
        <p:sp>
          <p:nvSpPr>
            <p:cNvPr id="50" name="Retângulo 49">
              <a:extLst>
                <a:ext uri="{FF2B5EF4-FFF2-40B4-BE49-F238E27FC236}">
                  <a16:creationId xmlns:a16="http://schemas.microsoft.com/office/drawing/2014/main" id="{2C0FD279-A3AD-48B9-9A27-DCA395BA06AE}"/>
                </a:ext>
              </a:extLst>
            </p:cNvPr>
            <p:cNvSpPr/>
            <p:nvPr/>
          </p:nvSpPr>
          <p:spPr>
            <a:xfrm>
              <a:off x="2986808" y="2992601"/>
              <a:ext cx="2160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51" name="Retângulo 50">
              <a:extLst>
                <a:ext uri="{FF2B5EF4-FFF2-40B4-BE49-F238E27FC236}">
                  <a16:creationId xmlns:a16="http://schemas.microsoft.com/office/drawing/2014/main" id="{CB3117F4-9A3D-4E84-9B21-539B4E99CC29}"/>
                </a:ext>
              </a:extLst>
            </p:cNvPr>
            <p:cNvSpPr/>
            <p:nvPr/>
          </p:nvSpPr>
          <p:spPr>
            <a:xfrm>
              <a:off x="6599708" y="2957459"/>
              <a:ext cx="2160000" cy="414214"/>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Wrappers</a:t>
              </a:r>
              <a:endParaRPr lang="pt-BR" sz="1400" dirty="0">
                <a:solidFill>
                  <a:schemeClr val="tx1"/>
                </a:solidFill>
                <a:latin typeface="Quicksand Light" pitchFamily="2" charset="0"/>
              </a:endParaRPr>
            </a:p>
          </p:txBody>
        </p:sp>
        <p:sp>
          <p:nvSpPr>
            <p:cNvPr id="53" name="CaixaDeTexto 52">
              <a:extLst>
                <a:ext uri="{FF2B5EF4-FFF2-40B4-BE49-F238E27FC236}">
                  <a16:creationId xmlns:a16="http://schemas.microsoft.com/office/drawing/2014/main" id="{F3D2CEBC-646D-441F-A09D-DB866075F05D}"/>
                </a:ext>
              </a:extLst>
            </p:cNvPr>
            <p:cNvSpPr txBox="1"/>
            <p:nvPr/>
          </p:nvSpPr>
          <p:spPr>
            <a:xfrm>
              <a:off x="6003103" y="3564298"/>
              <a:ext cx="2574600" cy="307777"/>
            </a:xfrm>
            <a:prstGeom prst="rect">
              <a:avLst/>
            </a:prstGeom>
            <a:noFill/>
          </p:spPr>
          <p:txBody>
            <a:bodyPr wrap="square" lIns="91440" tIns="45720" rIns="91440" bIns="45720" rtlCol="0" anchor="t">
              <a:spAutoFit/>
            </a:bodyPr>
            <a:lstStyle/>
            <a:p>
              <a:r>
                <a:rPr lang="pt-BR" sz="1400" b="1" dirty="0">
                  <a:solidFill>
                    <a:schemeClr val="bg1"/>
                  </a:solidFill>
                  <a:latin typeface="Quicksand"/>
                </a:rPr>
                <a:t>Core Business Domain</a:t>
              </a:r>
            </a:p>
          </p:txBody>
        </p:sp>
        <p:sp>
          <p:nvSpPr>
            <p:cNvPr id="55" name="Retângulo 54">
              <a:extLst>
                <a:ext uri="{FF2B5EF4-FFF2-40B4-BE49-F238E27FC236}">
                  <a16:creationId xmlns:a16="http://schemas.microsoft.com/office/drawing/2014/main" id="{7C37D288-B6E0-42E6-9123-2A3D432987DF}"/>
                </a:ext>
              </a:extLst>
            </p:cNvPr>
            <p:cNvSpPr/>
            <p:nvPr/>
          </p:nvSpPr>
          <p:spPr>
            <a:xfrm>
              <a:off x="6066861" y="3864116"/>
              <a:ext cx="2950705" cy="1157947"/>
            </a:xfrm>
            <a:prstGeom prst="rect">
              <a:avLst/>
            </a:prstGeom>
            <a:solidFill>
              <a:srgbClr val="5482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55">
              <a:extLst>
                <a:ext uri="{FF2B5EF4-FFF2-40B4-BE49-F238E27FC236}">
                  <a16:creationId xmlns:a16="http://schemas.microsoft.com/office/drawing/2014/main" id="{AB7D09CB-0DD7-4609-8F98-B4CDDF665331}"/>
                </a:ext>
              </a:extLst>
            </p:cNvPr>
            <p:cNvSpPr/>
            <p:nvPr/>
          </p:nvSpPr>
          <p:spPr>
            <a:xfrm>
              <a:off x="6148580" y="4537972"/>
              <a:ext cx="1328874"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Extrato</a:t>
              </a:r>
            </a:p>
          </p:txBody>
        </p:sp>
        <p:sp>
          <p:nvSpPr>
            <p:cNvPr id="57" name="Retângulo 56">
              <a:extLst>
                <a:ext uri="{FF2B5EF4-FFF2-40B4-BE49-F238E27FC236}">
                  <a16:creationId xmlns:a16="http://schemas.microsoft.com/office/drawing/2014/main" id="{B21667DE-9E26-479C-B3DB-15A275160082}"/>
                </a:ext>
              </a:extLst>
            </p:cNvPr>
            <p:cNvSpPr/>
            <p:nvPr/>
          </p:nvSpPr>
          <p:spPr>
            <a:xfrm>
              <a:off x="6973747" y="3963686"/>
              <a:ext cx="1328874"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Saldo</a:t>
              </a:r>
            </a:p>
          </p:txBody>
        </p:sp>
        <p:sp>
          <p:nvSpPr>
            <p:cNvPr id="58" name="Retângulo 57">
              <a:extLst>
                <a:ext uri="{FF2B5EF4-FFF2-40B4-BE49-F238E27FC236}">
                  <a16:creationId xmlns:a16="http://schemas.microsoft.com/office/drawing/2014/main" id="{864CB11E-2273-45AE-9C9F-7A2826F615A8}"/>
                </a:ext>
              </a:extLst>
            </p:cNvPr>
            <p:cNvSpPr/>
            <p:nvPr/>
          </p:nvSpPr>
          <p:spPr>
            <a:xfrm>
              <a:off x="7559173" y="4540135"/>
              <a:ext cx="1381958"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Rede credenciada</a:t>
              </a:r>
            </a:p>
          </p:txBody>
        </p:sp>
        <p:sp>
          <p:nvSpPr>
            <p:cNvPr id="59" name="Retângulo 58">
              <a:extLst>
                <a:ext uri="{FF2B5EF4-FFF2-40B4-BE49-F238E27FC236}">
                  <a16:creationId xmlns:a16="http://schemas.microsoft.com/office/drawing/2014/main" id="{319A83E4-D6B2-441C-9DAF-0710C0F3652E}"/>
                </a:ext>
              </a:extLst>
            </p:cNvPr>
            <p:cNvSpPr/>
            <p:nvPr/>
          </p:nvSpPr>
          <p:spPr>
            <a:xfrm>
              <a:off x="2607943" y="1431407"/>
              <a:ext cx="6509883" cy="4092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CaixaDeTexto 59">
              <a:extLst>
                <a:ext uri="{FF2B5EF4-FFF2-40B4-BE49-F238E27FC236}">
                  <a16:creationId xmlns:a16="http://schemas.microsoft.com/office/drawing/2014/main" id="{3857DA00-0DD4-4982-8452-620D86572B7D}"/>
                </a:ext>
              </a:extLst>
            </p:cNvPr>
            <p:cNvSpPr txBox="1"/>
            <p:nvPr/>
          </p:nvSpPr>
          <p:spPr>
            <a:xfrm>
              <a:off x="2533609" y="1436306"/>
              <a:ext cx="6543379" cy="369332"/>
            </a:xfrm>
            <a:prstGeom prst="rect">
              <a:avLst/>
            </a:prstGeom>
            <a:noFill/>
          </p:spPr>
          <p:txBody>
            <a:bodyPr wrap="square" lIns="91440" tIns="45720" rIns="91440" bIns="45720" rtlCol="0" anchor="t">
              <a:spAutoFit/>
            </a:bodyPr>
            <a:lstStyle/>
            <a:p>
              <a:pPr algn="ctr"/>
              <a:r>
                <a:rPr lang="pt-BR" dirty="0">
                  <a:solidFill>
                    <a:schemeClr val="bg1"/>
                  </a:solidFill>
                  <a:latin typeface="Quicksand"/>
                </a:rPr>
                <a:t> </a:t>
              </a:r>
              <a:r>
                <a:rPr lang="pt-BR" sz="1400" dirty="0">
                  <a:solidFill>
                    <a:schemeClr val="bg1"/>
                  </a:solidFill>
                  <a:latin typeface="Quicksand"/>
                </a:rPr>
                <a:t>White-</a:t>
              </a:r>
              <a:r>
                <a:rPr lang="pt-BR" sz="1400" dirty="0" err="1">
                  <a:solidFill>
                    <a:schemeClr val="bg1"/>
                  </a:solidFill>
                  <a:latin typeface="Quicksand"/>
                </a:rPr>
                <a:t>label</a:t>
              </a:r>
              <a:r>
                <a:rPr lang="pt-BR" sz="1400" dirty="0">
                  <a:solidFill>
                    <a:schemeClr val="bg1"/>
                  </a:solidFill>
                  <a:latin typeface="Quicksand"/>
                </a:rPr>
                <a:t> (</a:t>
              </a:r>
              <a:r>
                <a:rPr lang="pt-BR" sz="1400" dirty="0" err="1">
                  <a:solidFill>
                    <a:schemeClr val="bg1"/>
                  </a:solidFill>
                  <a:latin typeface="Quicksand"/>
                </a:rPr>
                <a:t>Flavour</a:t>
              </a:r>
              <a:r>
                <a:rPr lang="pt-BR" sz="1400" dirty="0">
                  <a:solidFill>
                    <a:schemeClr val="bg1"/>
                  </a:solidFill>
                  <a:latin typeface="Quicksand"/>
                </a:rPr>
                <a:t> e </a:t>
              </a:r>
              <a:r>
                <a:rPr lang="pt-BR" sz="1400" dirty="0" err="1">
                  <a:solidFill>
                    <a:schemeClr val="bg1"/>
                  </a:solidFill>
                  <a:latin typeface="Quicksand"/>
                </a:rPr>
                <a:t>Scheme</a:t>
              </a:r>
              <a:r>
                <a:rPr lang="pt-BR" sz="1400" dirty="0">
                  <a:solidFill>
                    <a:schemeClr val="bg1"/>
                  </a:solidFill>
                  <a:latin typeface="Quicksand"/>
                </a:rPr>
                <a:t>) </a:t>
              </a:r>
              <a:endParaRPr lang="pt-BR" sz="1400" dirty="0">
                <a:solidFill>
                  <a:schemeClr val="bg1"/>
                </a:solidFill>
                <a:latin typeface="Quicksand" pitchFamily="2" charset="0"/>
              </a:endParaRPr>
            </a:p>
          </p:txBody>
        </p:sp>
        <p:sp>
          <p:nvSpPr>
            <p:cNvPr id="62" name="CaixaDeTexto 61">
              <a:extLst>
                <a:ext uri="{FF2B5EF4-FFF2-40B4-BE49-F238E27FC236}">
                  <a16:creationId xmlns:a16="http://schemas.microsoft.com/office/drawing/2014/main" id="{124E29A1-8E1F-4567-B96E-2BFC2B3B6FCD}"/>
                </a:ext>
              </a:extLst>
            </p:cNvPr>
            <p:cNvSpPr txBox="1"/>
            <p:nvPr/>
          </p:nvSpPr>
          <p:spPr>
            <a:xfrm>
              <a:off x="2705831" y="1720599"/>
              <a:ext cx="572593" cy="307777"/>
            </a:xfrm>
            <a:prstGeom prst="rect">
              <a:avLst/>
            </a:prstGeom>
            <a:noFill/>
          </p:spPr>
          <p:txBody>
            <a:bodyPr wrap="none" rtlCol="0">
              <a:spAutoFit/>
            </a:bodyPr>
            <a:lstStyle/>
            <a:p>
              <a:r>
                <a:rPr lang="pt-BR" sz="1400" b="1" dirty="0" err="1">
                  <a:solidFill>
                    <a:schemeClr val="bg1"/>
                  </a:solidFill>
                  <a:latin typeface="Quicksand" pitchFamily="2" charset="0"/>
                </a:rPr>
                <a:t>View</a:t>
              </a:r>
              <a:endParaRPr lang="pt-BR" sz="1400" b="1" dirty="0">
                <a:solidFill>
                  <a:schemeClr val="bg1"/>
                </a:solidFill>
                <a:latin typeface="Quicksand" pitchFamily="2" charset="0"/>
              </a:endParaRPr>
            </a:p>
          </p:txBody>
        </p:sp>
        <p:sp>
          <p:nvSpPr>
            <p:cNvPr id="64" name="Retângulo 63">
              <a:extLst>
                <a:ext uri="{FF2B5EF4-FFF2-40B4-BE49-F238E27FC236}">
                  <a16:creationId xmlns:a16="http://schemas.microsoft.com/office/drawing/2014/main" id="{578FEEB8-9A02-4102-9789-15819F8A53E1}"/>
                </a:ext>
              </a:extLst>
            </p:cNvPr>
            <p:cNvSpPr/>
            <p:nvPr/>
          </p:nvSpPr>
          <p:spPr>
            <a:xfrm>
              <a:off x="2724840" y="2023875"/>
              <a:ext cx="6220735" cy="550205"/>
            </a:xfrm>
            <a:prstGeom prst="rect">
              <a:avLst/>
            </a:prstGeom>
            <a:solidFill>
              <a:srgbClr val="5482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C9BB4B38-2739-4B2F-80A9-6E5F08B88F3E}"/>
                </a:ext>
              </a:extLst>
            </p:cNvPr>
            <p:cNvSpPr/>
            <p:nvPr/>
          </p:nvSpPr>
          <p:spPr>
            <a:xfrm>
              <a:off x="2883641" y="2078459"/>
              <a:ext cx="1674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Quicksand Light" pitchFamily="2" charset="0"/>
                </a:rPr>
                <a:t>Splash</a:t>
              </a:r>
              <a:endParaRPr lang="pt-BR" sz="1400" dirty="0">
                <a:solidFill>
                  <a:schemeClr val="tx1"/>
                </a:solidFill>
                <a:latin typeface="Quicksand Light" pitchFamily="2" charset="0"/>
              </a:endParaRPr>
            </a:p>
          </p:txBody>
        </p:sp>
        <p:sp>
          <p:nvSpPr>
            <p:cNvPr id="66" name="Retângulo 65">
              <a:extLst>
                <a:ext uri="{FF2B5EF4-FFF2-40B4-BE49-F238E27FC236}">
                  <a16:creationId xmlns:a16="http://schemas.microsoft.com/office/drawing/2014/main" id="{9D41B0EC-0A9F-4BDC-9639-4BF353AB4957}"/>
                </a:ext>
              </a:extLst>
            </p:cNvPr>
            <p:cNvSpPr/>
            <p:nvPr/>
          </p:nvSpPr>
          <p:spPr>
            <a:xfrm>
              <a:off x="4998207" y="2098326"/>
              <a:ext cx="1674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Home</a:t>
              </a:r>
            </a:p>
          </p:txBody>
        </p:sp>
        <p:sp>
          <p:nvSpPr>
            <p:cNvPr id="67" name="Retângulo 66">
              <a:extLst>
                <a:ext uri="{FF2B5EF4-FFF2-40B4-BE49-F238E27FC236}">
                  <a16:creationId xmlns:a16="http://schemas.microsoft.com/office/drawing/2014/main" id="{2C89C771-E870-4A4B-86D0-EA62441EDC30}"/>
                </a:ext>
              </a:extLst>
            </p:cNvPr>
            <p:cNvSpPr/>
            <p:nvPr/>
          </p:nvSpPr>
          <p:spPr>
            <a:xfrm>
              <a:off x="7212488" y="2096985"/>
              <a:ext cx="1673705"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Menu</a:t>
              </a:r>
            </a:p>
          </p:txBody>
        </p:sp>
        <p:sp>
          <p:nvSpPr>
            <p:cNvPr id="52" name="Retângulo 51">
              <a:extLst>
                <a:ext uri="{FF2B5EF4-FFF2-40B4-BE49-F238E27FC236}">
                  <a16:creationId xmlns:a16="http://schemas.microsoft.com/office/drawing/2014/main" id="{69099046-9381-4146-9013-CF8B1AFAD6D4}"/>
                </a:ext>
              </a:extLst>
            </p:cNvPr>
            <p:cNvSpPr/>
            <p:nvPr/>
          </p:nvSpPr>
          <p:spPr>
            <a:xfrm>
              <a:off x="2519664" y="1106776"/>
              <a:ext cx="6660706" cy="56510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71" name="Conector de Seta Reta 70">
            <a:extLst>
              <a:ext uri="{FF2B5EF4-FFF2-40B4-BE49-F238E27FC236}">
                <a16:creationId xmlns:a16="http://schemas.microsoft.com/office/drawing/2014/main" id="{14AF6AC1-A6D8-47AA-BE6C-6B8F3D8DD7EE}"/>
              </a:ext>
            </a:extLst>
          </p:cNvPr>
          <p:cNvCxnSpPr>
            <a:cxnSpLocks/>
          </p:cNvCxnSpPr>
          <p:nvPr/>
        </p:nvCxnSpPr>
        <p:spPr>
          <a:xfrm flipV="1">
            <a:off x="8792244" y="1949804"/>
            <a:ext cx="1329122" cy="12151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p:cNvCxnSpPr>
          <p:nvPr/>
        </p:nvCxnSpPr>
        <p:spPr>
          <a:xfrm>
            <a:off x="8792244" y="3164934"/>
            <a:ext cx="1329124" cy="14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p:cNvCxnSpPr>
          <p:nvPr/>
        </p:nvCxnSpPr>
        <p:spPr>
          <a:xfrm>
            <a:off x="8792244" y="3164934"/>
            <a:ext cx="1329122" cy="12471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516D3768-2B4E-4089-B8E0-BAB4D47C70B8}"/>
              </a:ext>
            </a:extLst>
          </p:cNvPr>
          <p:cNvSpPr txBox="1"/>
          <p:nvPr/>
        </p:nvSpPr>
        <p:spPr>
          <a:xfrm>
            <a:off x="5118577" y="1036406"/>
            <a:ext cx="1630575" cy="338554"/>
          </a:xfrm>
          <a:prstGeom prst="rect">
            <a:avLst/>
          </a:prstGeom>
          <a:noFill/>
        </p:spPr>
        <p:txBody>
          <a:bodyPr wrap="none" rtlCol="0">
            <a:spAutoFit/>
          </a:bodyPr>
          <a:lstStyle/>
          <a:p>
            <a:pPr algn="l"/>
            <a:r>
              <a:rPr lang="pt-BR" sz="1600" b="1" dirty="0">
                <a:latin typeface="Quicksand" pitchFamily="2" charset="0"/>
              </a:rPr>
              <a:t>Aplicação host</a:t>
            </a:r>
          </a:p>
        </p:txBody>
      </p:sp>
      <p:sp>
        <p:nvSpPr>
          <p:cNvPr id="54" name="Retângulo 53">
            <a:extLst>
              <a:ext uri="{FF2B5EF4-FFF2-40B4-BE49-F238E27FC236}">
                <a16:creationId xmlns:a16="http://schemas.microsoft.com/office/drawing/2014/main" id="{427B0E7C-EFFE-43AA-9C25-52E861AC6DC7}"/>
              </a:ext>
            </a:extLst>
          </p:cNvPr>
          <p:cNvSpPr/>
          <p:nvPr/>
        </p:nvSpPr>
        <p:spPr>
          <a:xfrm>
            <a:off x="2701910" y="5231970"/>
            <a:ext cx="6282210" cy="567596"/>
          </a:xfrm>
          <a:prstGeom prst="rect">
            <a:avLst/>
          </a:prstGeom>
          <a:solidFill>
            <a:srgbClr val="5482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F897E421-BA32-4A53-B40C-A6E10DF508B8}"/>
              </a:ext>
            </a:extLst>
          </p:cNvPr>
          <p:cNvSpPr/>
          <p:nvPr/>
        </p:nvSpPr>
        <p:spPr>
          <a:xfrm>
            <a:off x="4717542" y="5314970"/>
            <a:ext cx="1944056" cy="424492"/>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cxnSp>
        <p:nvCxnSpPr>
          <p:cNvPr id="87" name="Conector de Seta Reta 86">
            <a:extLst>
              <a:ext uri="{FF2B5EF4-FFF2-40B4-BE49-F238E27FC236}">
                <a16:creationId xmlns:a16="http://schemas.microsoft.com/office/drawing/2014/main" id="{A04614A3-1905-4646-8061-F293F6486630}"/>
              </a:ext>
            </a:extLst>
          </p:cNvPr>
          <p:cNvCxnSpPr>
            <a:cxnSpLocks/>
          </p:cNvCxnSpPr>
          <p:nvPr/>
        </p:nvCxnSpPr>
        <p:spPr>
          <a:xfrm>
            <a:off x="2145711" y="3218506"/>
            <a:ext cx="737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2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721EC-82A4-43D7-A5F0-812320C44224}"/>
              </a:ext>
            </a:extLst>
          </p:cNvPr>
          <p:cNvSpPr>
            <a:spLocks noGrp="1"/>
          </p:cNvSpPr>
          <p:nvPr>
            <p:ph type="title"/>
          </p:nvPr>
        </p:nvSpPr>
        <p:spPr/>
        <p:txBody>
          <a:bodyPr/>
          <a:lstStyle/>
          <a:p>
            <a:r>
              <a:rPr lang="pt-BR" dirty="0"/>
              <a:t>Método de trabalho</a:t>
            </a:r>
          </a:p>
        </p:txBody>
      </p:sp>
      <p:sp>
        <p:nvSpPr>
          <p:cNvPr id="5" name="Espaço Reservado para Texto 4">
            <a:extLst>
              <a:ext uri="{FF2B5EF4-FFF2-40B4-BE49-F238E27FC236}">
                <a16:creationId xmlns:a16="http://schemas.microsoft.com/office/drawing/2014/main" id="{3CFCF4EF-92FB-4853-A5F9-9035CCD8182C}"/>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391435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6229F31-C427-4F6A-A42A-31ACF0E5AF14}"/>
              </a:ext>
            </a:extLst>
          </p:cNvPr>
          <p:cNvSpPr txBox="1"/>
          <p:nvPr/>
        </p:nvSpPr>
        <p:spPr>
          <a:xfrm>
            <a:off x="620255" y="4996273"/>
            <a:ext cx="1978427" cy="369332"/>
          </a:xfrm>
          <a:prstGeom prst="rect">
            <a:avLst/>
          </a:prstGeom>
          <a:noFill/>
        </p:spPr>
        <p:txBody>
          <a:bodyPr wrap="none" rtlCol="0">
            <a:spAutoFit/>
          </a:bodyPr>
          <a:lstStyle/>
          <a:p>
            <a:pPr algn="l"/>
            <a:r>
              <a:rPr lang="pt-BR" dirty="0">
                <a:solidFill>
                  <a:schemeClr val="bg1"/>
                </a:solidFill>
                <a:latin typeface="Quicksand" pitchFamily="2" charset="0"/>
              </a:rPr>
              <a:t>Container mobile</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 name="Subtítulo 3">
            <a:extLst>
              <a:ext uri="{FF2B5EF4-FFF2-40B4-BE49-F238E27FC236}">
                <a16:creationId xmlns:a16="http://schemas.microsoft.com/office/drawing/2014/main" id="{97C491F1-DA73-4734-97CD-C7973199F9AF}"/>
              </a:ext>
            </a:extLst>
          </p:cNvPr>
          <p:cNvSpPr>
            <a:spLocks noGrp="1"/>
          </p:cNvSpPr>
          <p:nvPr>
            <p:ph type="subTitle" idx="1"/>
          </p:nvPr>
        </p:nvSpPr>
        <p:spPr/>
        <p:txBody>
          <a:bodyPr>
            <a:normAutofit fontScale="92500" lnSpcReduction="20000"/>
          </a:bodyPr>
          <a:lstStyle/>
          <a:p>
            <a:r>
              <a:rPr lang="pt-BR" dirty="0"/>
              <a:t>Detalhamento do </a:t>
            </a:r>
            <a:r>
              <a:rPr lang="pt-BR" dirty="0" err="1"/>
              <a:t>WebView</a:t>
            </a:r>
            <a:endParaRPr lang="pt-BR" dirty="0"/>
          </a:p>
        </p:txBody>
      </p:sp>
      <p:sp>
        <p:nvSpPr>
          <p:cNvPr id="38" name="Retângulo 37">
            <a:extLst>
              <a:ext uri="{FF2B5EF4-FFF2-40B4-BE49-F238E27FC236}">
                <a16:creationId xmlns:a16="http://schemas.microsoft.com/office/drawing/2014/main" id="{61DADB4C-44F8-47C4-8243-0FB3E9E85E57}"/>
              </a:ext>
            </a:extLst>
          </p:cNvPr>
          <p:cNvSpPr/>
          <p:nvPr/>
        </p:nvSpPr>
        <p:spPr>
          <a:xfrm>
            <a:off x="2772698" y="4206405"/>
            <a:ext cx="2950705" cy="115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tângulo 50">
            <a:extLst>
              <a:ext uri="{FF2B5EF4-FFF2-40B4-BE49-F238E27FC236}">
                <a16:creationId xmlns:a16="http://schemas.microsoft.com/office/drawing/2014/main" id="{CB3117F4-9A3D-4E84-9B21-539B4E99CC29}"/>
              </a:ext>
            </a:extLst>
          </p:cNvPr>
          <p:cNvSpPr/>
          <p:nvPr/>
        </p:nvSpPr>
        <p:spPr>
          <a:xfrm>
            <a:off x="4256285" y="4126958"/>
            <a:ext cx="2091590" cy="4142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Bridge JS</a:t>
            </a:r>
          </a:p>
        </p:txBody>
      </p:sp>
      <p:sp>
        <p:nvSpPr>
          <p:cNvPr id="68" name="Retângulo 67">
            <a:extLst>
              <a:ext uri="{FF2B5EF4-FFF2-40B4-BE49-F238E27FC236}">
                <a16:creationId xmlns:a16="http://schemas.microsoft.com/office/drawing/2014/main" id="{C60C9844-39A8-4BE7-9EB9-4E027549C741}"/>
              </a:ext>
            </a:extLst>
          </p:cNvPr>
          <p:cNvSpPr/>
          <p:nvPr/>
        </p:nvSpPr>
        <p:spPr>
          <a:xfrm>
            <a:off x="339988" y="2101872"/>
            <a:ext cx="1796715" cy="96489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372997" y="3754276"/>
            <a:ext cx="1796715" cy="9648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388691" y="5476208"/>
            <a:ext cx="1796715" cy="9648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Conector de Seta Reta 70">
            <a:extLst>
              <a:ext uri="{FF2B5EF4-FFF2-40B4-BE49-F238E27FC236}">
                <a16:creationId xmlns:a16="http://schemas.microsoft.com/office/drawing/2014/main" id="{14AF6AC1-A6D8-47AA-BE6C-6B8F3D8DD7EE}"/>
              </a:ext>
            </a:extLst>
          </p:cNvPr>
          <p:cNvCxnSpPr>
            <a:cxnSpLocks/>
            <a:stCxn id="51" idx="1"/>
            <a:endCxn id="8" idx="3"/>
          </p:cNvCxnSpPr>
          <p:nvPr/>
        </p:nvCxnSpPr>
        <p:spPr>
          <a:xfrm flipH="1" flipV="1">
            <a:off x="2833406" y="2594552"/>
            <a:ext cx="1422879" cy="17395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a:stCxn id="51" idx="1"/>
          </p:cNvCxnSpPr>
          <p:nvPr/>
        </p:nvCxnSpPr>
        <p:spPr>
          <a:xfrm flipH="1">
            <a:off x="2772698" y="4334065"/>
            <a:ext cx="1483587" cy="6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a:stCxn id="51" idx="1"/>
            <a:endCxn id="82" idx="3"/>
          </p:cNvCxnSpPr>
          <p:nvPr/>
        </p:nvCxnSpPr>
        <p:spPr>
          <a:xfrm flipH="1">
            <a:off x="2828642" y="4334065"/>
            <a:ext cx="1427643" cy="167425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CaixaDeTexto 77">
            <a:extLst>
              <a:ext uri="{FF2B5EF4-FFF2-40B4-BE49-F238E27FC236}">
                <a16:creationId xmlns:a16="http://schemas.microsoft.com/office/drawing/2014/main" id="{FB0B041E-C8B8-4674-B114-C5977D186F28}"/>
              </a:ext>
            </a:extLst>
          </p:cNvPr>
          <p:cNvSpPr txBox="1"/>
          <p:nvPr/>
        </p:nvSpPr>
        <p:spPr>
          <a:xfrm>
            <a:off x="739279" y="5635442"/>
            <a:ext cx="1187479" cy="646331"/>
          </a:xfrm>
          <a:prstGeom prst="rect">
            <a:avLst/>
          </a:prstGeom>
          <a:solidFill>
            <a:srgbClr val="C5E0B4"/>
          </a:solidFill>
        </p:spPr>
        <p:txBody>
          <a:bodyPr wrap="square" rtlCol="0">
            <a:spAutoFit/>
          </a:bodyPr>
          <a:lstStyle/>
          <a:p>
            <a:pPr algn="l"/>
            <a:r>
              <a:rPr lang="pt-BR" dirty="0">
                <a:latin typeface="Quicksand" pitchFamily="2" charset="0"/>
              </a:rPr>
              <a:t>Mini App Parceiro</a:t>
            </a:r>
          </a:p>
        </p:txBody>
      </p:sp>
      <p:sp>
        <p:nvSpPr>
          <p:cNvPr id="61" name="Retângulo 60">
            <a:extLst>
              <a:ext uri="{FF2B5EF4-FFF2-40B4-BE49-F238E27FC236}">
                <a16:creationId xmlns:a16="http://schemas.microsoft.com/office/drawing/2014/main" id="{42A20E46-73F1-48D2-856A-7D045DA002EF}"/>
              </a:ext>
            </a:extLst>
          </p:cNvPr>
          <p:cNvSpPr/>
          <p:nvPr/>
        </p:nvSpPr>
        <p:spPr>
          <a:xfrm>
            <a:off x="2202265" y="3740248"/>
            <a:ext cx="428102" cy="9648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 name="Retângulo 7">
            <a:extLst>
              <a:ext uri="{FF2B5EF4-FFF2-40B4-BE49-F238E27FC236}">
                <a16:creationId xmlns:a16="http://schemas.microsoft.com/office/drawing/2014/main" id="{C8876867-FAE1-48C0-9A15-8CB1491861AA}"/>
              </a:ext>
            </a:extLst>
          </p:cNvPr>
          <p:cNvSpPr/>
          <p:nvPr/>
        </p:nvSpPr>
        <p:spPr>
          <a:xfrm>
            <a:off x="292592" y="1922962"/>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63" name="Retângulo 62">
            <a:extLst>
              <a:ext uri="{FF2B5EF4-FFF2-40B4-BE49-F238E27FC236}">
                <a16:creationId xmlns:a16="http://schemas.microsoft.com/office/drawing/2014/main" id="{97A6A75F-FEC9-45BB-8ACE-3F4FC3CDE1F6}"/>
              </a:ext>
            </a:extLst>
          </p:cNvPr>
          <p:cNvSpPr/>
          <p:nvPr/>
        </p:nvSpPr>
        <p:spPr>
          <a:xfrm>
            <a:off x="2216178" y="5458951"/>
            <a:ext cx="428102" cy="9648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0" name="Retângulo 79">
            <a:extLst>
              <a:ext uri="{FF2B5EF4-FFF2-40B4-BE49-F238E27FC236}">
                <a16:creationId xmlns:a16="http://schemas.microsoft.com/office/drawing/2014/main" id="{56587705-7D44-4EAB-9449-D16C33D2322C}"/>
              </a:ext>
            </a:extLst>
          </p:cNvPr>
          <p:cNvSpPr/>
          <p:nvPr/>
        </p:nvSpPr>
        <p:spPr>
          <a:xfrm>
            <a:off x="2157811" y="2083229"/>
            <a:ext cx="428102" cy="9648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1" name="Retângulo 80">
            <a:extLst>
              <a:ext uri="{FF2B5EF4-FFF2-40B4-BE49-F238E27FC236}">
                <a16:creationId xmlns:a16="http://schemas.microsoft.com/office/drawing/2014/main" id="{E4013F32-AF34-4F20-91A2-5B2F2EB0D7DD}"/>
              </a:ext>
            </a:extLst>
          </p:cNvPr>
          <p:cNvSpPr/>
          <p:nvPr/>
        </p:nvSpPr>
        <p:spPr>
          <a:xfrm>
            <a:off x="293542" y="3585876"/>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5F0A9FB8-C6D4-421B-BFB4-A362E3F3D51D}"/>
              </a:ext>
            </a:extLst>
          </p:cNvPr>
          <p:cNvSpPr/>
          <p:nvPr/>
        </p:nvSpPr>
        <p:spPr>
          <a:xfrm>
            <a:off x="287828" y="5348494"/>
            <a:ext cx="2540814" cy="131964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7577175" y="916104"/>
            <a:ext cx="4618133" cy="2523768"/>
          </a:xfrm>
          <a:prstGeom prst="rect">
            <a:avLst/>
          </a:prstGeom>
          <a:solidFill>
            <a:srgbClr val="525252"/>
          </a:solidFill>
        </p:spPr>
        <p:txBody>
          <a:bodyPr wrap="square" rtlCol="0">
            <a:spAutoFit/>
          </a:bodyPr>
          <a:lstStyle/>
          <a:p>
            <a:pPr>
              <a:spcAft>
                <a:spcPts val="1200"/>
              </a:spcAft>
            </a:pPr>
            <a:r>
              <a:rPr lang="pt-BR" sz="1600" dirty="0">
                <a:solidFill>
                  <a:schemeClr val="bg1"/>
                </a:solidFill>
                <a:latin typeface="Quicksand Light" pitchFamily="2" charset="0"/>
              </a:rPr>
              <a:t>Para estabelecer a comunicação com os Mini App e o </a:t>
            </a:r>
            <a:r>
              <a:rPr lang="pt-BR" sz="1600" dirty="0" err="1">
                <a:solidFill>
                  <a:schemeClr val="bg1"/>
                </a:solidFill>
                <a:latin typeface="Quicksand Light" pitchFamily="2" charset="0"/>
              </a:rPr>
              <a:t>SuperApp</a:t>
            </a:r>
            <a:r>
              <a:rPr lang="pt-BR" sz="1600" dirty="0">
                <a:solidFill>
                  <a:schemeClr val="bg1"/>
                </a:solidFill>
                <a:latin typeface="Quicksand Light" pitchFamily="2" charset="0"/>
              </a:rPr>
              <a:t> VR, o parceiro deverá comunicar-se com – Bridge JS – através de um SDK disponibilizado pela VR.  SDK  é responsável: </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Ações pré-estabelecidas</a:t>
            </a:r>
          </a:p>
          <a:p>
            <a:pPr marL="285750" indent="-285750">
              <a:spcAft>
                <a:spcPts val="1200"/>
              </a:spcAft>
              <a:buFont typeface="Arial" panose="020B0604020202020204" pitchFamily="34" charset="0"/>
              <a:buChar char="•"/>
            </a:pPr>
            <a:r>
              <a:rPr lang="pt-BR" sz="1600" dirty="0" err="1">
                <a:solidFill>
                  <a:schemeClr val="bg1"/>
                </a:solidFill>
                <a:latin typeface="Quicksand Light" pitchFamily="2" charset="0"/>
              </a:rPr>
              <a:t>Callbalck</a:t>
            </a:r>
            <a:r>
              <a:rPr lang="pt-BR" sz="1600" dirty="0">
                <a:solidFill>
                  <a:schemeClr val="bg1"/>
                </a:solidFill>
                <a:latin typeface="Quicksand Light" pitchFamily="2" charset="0"/>
              </a:rPr>
              <a:t> pré-determinados </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Controles de segurança</a:t>
            </a:r>
          </a:p>
        </p:txBody>
      </p:sp>
      <p:sp>
        <p:nvSpPr>
          <p:cNvPr id="84" name="Retângulo 83">
            <a:extLst>
              <a:ext uri="{FF2B5EF4-FFF2-40B4-BE49-F238E27FC236}">
                <a16:creationId xmlns:a16="http://schemas.microsoft.com/office/drawing/2014/main" id="{893B04EE-6809-4A94-9FAD-4722BC2F85D2}"/>
              </a:ext>
            </a:extLst>
          </p:cNvPr>
          <p:cNvSpPr/>
          <p:nvPr/>
        </p:nvSpPr>
        <p:spPr>
          <a:xfrm>
            <a:off x="3944285" y="3588724"/>
            <a:ext cx="2836828" cy="134318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aixaDeTexto 84">
            <a:extLst>
              <a:ext uri="{FF2B5EF4-FFF2-40B4-BE49-F238E27FC236}">
                <a16:creationId xmlns:a16="http://schemas.microsoft.com/office/drawing/2014/main" id="{6889B73C-8091-4509-8564-6DE4CEE2BFEC}"/>
              </a:ext>
            </a:extLst>
          </p:cNvPr>
          <p:cNvSpPr txBox="1"/>
          <p:nvPr/>
        </p:nvSpPr>
        <p:spPr>
          <a:xfrm>
            <a:off x="3891116" y="3280947"/>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36" name="CaixaDeTexto 35">
            <a:extLst>
              <a:ext uri="{FF2B5EF4-FFF2-40B4-BE49-F238E27FC236}">
                <a16:creationId xmlns:a16="http://schemas.microsoft.com/office/drawing/2014/main" id="{FF724CEE-B0A7-40F6-8EDF-66351A12FF5D}"/>
              </a:ext>
            </a:extLst>
          </p:cNvPr>
          <p:cNvSpPr txBox="1"/>
          <p:nvPr/>
        </p:nvSpPr>
        <p:spPr>
          <a:xfrm>
            <a:off x="699715" y="3878252"/>
            <a:ext cx="1187479" cy="646331"/>
          </a:xfrm>
          <a:prstGeom prst="rect">
            <a:avLst/>
          </a:prstGeom>
          <a:noFill/>
        </p:spPr>
        <p:txBody>
          <a:bodyPr wrap="square" rtlCol="0">
            <a:spAutoFit/>
          </a:bodyPr>
          <a:lstStyle/>
          <a:p>
            <a:pPr algn="l"/>
            <a:r>
              <a:rPr lang="pt-BR" dirty="0">
                <a:latin typeface="Quicksand" pitchFamily="2" charset="0"/>
              </a:rPr>
              <a:t>Mini App Parceiro</a:t>
            </a:r>
          </a:p>
        </p:txBody>
      </p:sp>
      <p:sp>
        <p:nvSpPr>
          <p:cNvPr id="40" name="CaixaDeTexto 39">
            <a:extLst>
              <a:ext uri="{FF2B5EF4-FFF2-40B4-BE49-F238E27FC236}">
                <a16:creationId xmlns:a16="http://schemas.microsoft.com/office/drawing/2014/main" id="{39061CAF-78B1-4CE1-943C-57DB379074C5}"/>
              </a:ext>
            </a:extLst>
          </p:cNvPr>
          <p:cNvSpPr txBox="1"/>
          <p:nvPr/>
        </p:nvSpPr>
        <p:spPr>
          <a:xfrm>
            <a:off x="676664" y="2238026"/>
            <a:ext cx="1187479" cy="646331"/>
          </a:xfrm>
          <a:prstGeom prst="rect">
            <a:avLst/>
          </a:prstGeom>
          <a:noFill/>
        </p:spPr>
        <p:txBody>
          <a:bodyPr wrap="square" rtlCol="0">
            <a:spAutoFit/>
          </a:bodyPr>
          <a:lstStyle/>
          <a:p>
            <a:pPr algn="l"/>
            <a:r>
              <a:rPr lang="pt-BR" dirty="0">
                <a:latin typeface="Quicksand" pitchFamily="2" charset="0"/>
              </a:rPr>
              <a:t>Mini App Parceiro</a:t>
            </a:r>
          </a:p>
        </p:txBody>
      </p:sp>
      <p:sp>
        <p:nvSpPr>
          <p:cNvPr id="2" name="Seta: da Esquerda para a Direita 1">
            <a:extLst>
              <a:ext uri="{FF2B5EF4-FFF2-40B4-BE49-F238E27FC236}">
                <a16:creationId xmlns:a16="http://schemas.microsoft.com/office/drawing/2014/main" id="{95CF85D4-C09C-4627-91CE-216FE991A6D2}"/>
              </a:ext>
            </a:extLst>
          </p:cNvPr>
          <p:cNvSpPr/>
          <p:nvPr/>
        </p:nvSpPr>
        <p:spPr>
          <a:xfrm>
            <a:off x="1930179" y="4088295"/>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eta: da Esquerda para a Direita 40">
            <a:extLst>
              <a:ext uri="{FF2B5EF4-FFF2-40B4-BE49-F238E27FC236}">
                <a16:creationId xmlns:a16="http://schemas.microsoft.com/office/drawing/2014/main" id="{39A219CE-7842-4886-9F86-5BF3258ACB0F}"/>
              </a:ext>
            </a:extLst>
          </p:cNvPr>
          <p:cNvSpPr/>
          <p:nvPr/>
        </p:nvSpPr>
        <p:spPr>
          <a:xfrm>
            <a:off x="2016908" y="5809249"/>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Seta: da Esquerda para a Direita 41">
            <a:extLst>
              <a:ext uri="{FF2B5EF4-FFF2-40B4-BE49-F238E27FC236}">
                <a16:creationId xmlns:a16="http://schemas.microsoft.com/office/drawing/2014/main" id="{44C315B5-BC0A-4D88-91DC-F445DD33D16E}"/>
              </a:ext>
            </a:extLst>
          </p:cNvPr>
          <p:cNvSpPr/>
          <p:nvPr/>
        </p:nvSpPr>
        <p:spPr>
          <a:xfrm>
            <a:off x="1898899" y="2433729"/>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E752DFC-560B-4BEA-BD4D-860EAE75BBF2}"/>
              </a:ext>
            </a:extLst>
          </p:cNvPr>
          <p:cNvSpPr txBox="1"/>
          <p:nvPr/>
        </p:nvSpPr>
        <p:spPr>
          <a:xfrm>
            <a:off x="191001" y="1561688"/>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43" name="CaixaDeTexto 42">
            <a:extLst>
              <a:ext uri="{FF2B5EF4-FFF2-40B4-BE49-F238E27FC236}">
                <a16:creationId xmlns:a16="http://schemas.microsoft.com/office/drawing/2014/main" id="{2108E909-6507-4112-9977-7F9F1CADA443}"/>
              </a:ext>
            </a:extLst>
          </p:cNvPr>
          <p:cNvSpPr txBox="1"/>
          <p:nvPr/>
        </p:nvSpPr>
        <p:spPr>
          <a:xfrm>
            <a:off x="221314" y="3318633"/>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45" name="CaixaDeTexto 44">
            <a:extLst>
              <a:ext uri="{FF2B5EF4-FFF2-40B4-BE49-F238E27FC236}">
                <a16:creationId xmlns:a16="http://schemas.microsoft.com/office/drawing/2014/main" id="{184C4177-1975-4957-8903-081667651D13}"/>
              </a:ext>
            </a:extLst>
          </p:cNvPr>
          <p:cNvSpPr txBox="1"/>
          <p:nvPr/>
        </p:nvSpPr>
        <p:spPr>
          <a:xfrm>
            <a:off x="261723" y="5042464"/>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12" name="Retângulo 11">
            <a:extLst>
              <a:ext uri="{FF2B5EF4-FFF2-40B4-BE49-F238E27FC236}">
                <a16:creationId xmlns:a16="http://schemas.microsoft.com/office/drawing/2014/main" id="{E38DBD9C-2084-40B6-B06F-71EF7359B7CE}"/>
              </a:ext>
            </a:extLst>
          </p:cNvPr>
          <p:cNvSpPr/>
          <p:nvPr/>
        </p:nvSpPr>
        <p:spPr>
          <a:xfrm>
            <a:off x="172812" y="1148396"/>
            <a:ext cx="7067687" cy="56638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5" name="Conector: Angulado 54">
            <a:extLst>
              <a:ext uri="{FF2B5EF4-FFF2-40B4-BE49-F238E27FC236}">
                <a16:creationId xmlns:a16="http://schemas.microsoft.com/office/drawing/2014/main" id="{7DB8AB75-6602-4907-89D7-06C5742EC5A1}"/>
              </a:ext>
            </a:extLst>
          </p:cNvPr>
          <p:cNvCxnSpPr>
            <a:cxnSpLocks/>
            <a:stCxn id="84" idx="3"/>
          </p:cNvCxnSpPr>
          <p:nvPr/>
        </p:nvCxnSpPr>
        <p:spPr>
          <a:xfrm>
            <a:off x="6781113" y="4260314"/>
            <a:ext cx="1722604" cy="59297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Agrupar 5">
            <a:extLst>
              <a:ext uri="{FF2B5EF4-FFF2-40B4-BE49-F238E27FC236}">
                <a16:creationId xmlns:a16="http://schemas.microsoft.com/office/drawing/2014/main" id="{EB21795F-E257-4AD0-BCD8-EBFB6F88ED57}"/>
              </a:ext>
            </a:extLst>
          </p:cNvPr>
          <p:cNvGrpSpPr/>
          <p:nvPr/>
        </p:nvGrpSpPr>
        <p:grpSpPr>
          <a:xfrm>
            <a:off x="8484363" y="3703342"/>
            <a:ext cx="2592000" cy="3108945"/>
            <a:chOff x="1078883" y="3678596"/>
            <a:chExt cx="2592000" cy="3108945"/>
          </a:xfrm>
        </p:grpSpPr>
        <p:sp>
          <p:nvSpPr>
            <p:cNvPr id="39" name="CaixaDeTexto 38">
              <a:extLst>
                <a:ext uri="{FF2B5EF4-FFF2-40B4-BE49-F238E27FC236}">
                  <a16:creationId xmlns:a16="http://schemas.microsoft.com/office/drawing/2014/main" id="{9D34444F-1A3E-4E53-B447-3F35993EA1E9}"/>
                </a:ext>
              </a:extLst>
            </p:cNvPr>
            <p:cNvSpPr txBox="1"/>
            <p:nvPr/>
          </p:nvSpPr>
          <p:spPr>
            <a:xfrm>
              <a:off x="2596267" y="3894391"/>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47" name="CaixaDeTexto 46">
              <a:extLst>
                <a:ext uri="{FF2B5EF4-FFF2-40B4-BE49-F238E27FC236}">
                  <a16:creationId xmlns:a16="http://schemas.microsoft.com/office/drawing/2014/main" id="{F2F12673-40B6-48AC-B37E-0ECB2F62F519}"/>
                </a:ext>
              </a:extLst>
            </p:cNvPr>
            <p:cNvSpPr txBox="1"/>
            <p:nvPr/>
          </p:nvSpPr>
          <p:spPr>
            <a:xfrm>
              <a:off x="1735060" y="6479764"/>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48" name="Retângulo 47">
              <a:extLst>
                <a:ext uri="{FF2B5EF4-FFF2-40B4-BE49-F238E27FC236}">
                  <a16:creationId xmlns:a16="http://schemas.microsoft.com/office/drawing/2014/main" id="{7B8B93DB-3470-42BB-99D3-94652598120A}"/>
                </a:ext>
              </a:extLst>
            </p:cNvPr>
            <p:cNvSpPr/>
            <p:nvPr/>
          </p:nvSpPr>
          <p:spPr>
            <a:xfrm>
              <a:off x="1078883" y="3678596"/>
              <a:ext cx="2592000" cy="28060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E539A10-ECC0-40A6-B43A-AC69B01C0017}"/>
                </a:ext>
              </a:extLst>
            </p:cNvPr>
            <p:cNvSpPr/>
            <p:nvPr/>
          </p:nvSpPr>
          <p:spPr>
            <a:xfrm>
              <a:off x="1203170" y="5246651"/>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50" name="Retângulo 49">
              <a:extLst>
                <a:ext uri="{FF2B5EF4-FFF2-40B4-BE49-F238E27FC236}">
                  <a16:creationId xmlns:a16="http://schemas.microsoft.com/office/drawing/2014/main" id="{C95576A9-D596-4C78-A120-58D0CC972705}"/>
                </a:ext>
              </a:extLst>
            </p:cNvPr>
            <p:cNvSpPr/>
            <p:nvPr/>
          </p:nvSpPr>
          <p:spPr>
            <a:xfrm>
              <a:off x="1164673" y="4584678"/>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52" name="Retângulo 51">
              <a:extLst>
                <a:ext uri="{FF2B5EF4-FFF2-40B4-BE49-F238E27FC236}">
                  <a16:creationId xmlns:a16="http://schemas.microsoft.com/office/drawing/2014/main" id="{D3483966-811C-4F1A-96CC-FBB9BFEC088B}"/>
                </a:ext>
              </a:extLst>
            </p:cNvPr>
            <p:cNvSpPr/>
            <p:nvPr/>
          </p:nvSpPr>
          <p:spPr>
            <a:xfrm>
              <a:off x="1209879" y="3917135"/>
              <a:ext cx="23400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53" name="Retângulo 52">
              <a:extLst>
                <a:ext uri="{FF2B5EF4-FFF2-40B4-BE49-F238E27FC236}">
                  <a16:creationId xmlns:a16="http://schemas.microsoft.com/office/drawing/2014/main" id="{CAC3D4F9-3944-40A9-8138-72DB033B8630}"/>
                </a:ext>
              </a:extLst>
            </p:cNvPr>
            <p:cNvSpPr/>
            <p:nvPr/>
          </p:nvSpPr>
          <p:spPr>
            <a:xfrm>
              <a:off x="1193581" y="5886380"/>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54" name="Retângulo 53">
              <a:extLst>
                <a:ext uri="{FF2B5EF4-FFF2-40B4-BE49-F238E27FC236}">
                  <a16:creationId xmlns:a16="http://schemas.microsoft.com/office/drawing/2014/main" id="{4CA6CF60-1C51-4E10-B27F-0D96FAE56981}"/>
                </a:ext>
              </a:extLst>
            </p:cNvPr>
            <p:cNvSpPr/>
            <p:nvPr/>
          </p:nvSpPr>
          <p:spPr>
            <a:xfrm rot="16200000">
              <a:off x="1386002" y="4241408"/>
              <a:ext cx="598735" cy="117426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424D7990-03D0-4612-83A7-F9B7EE4DE3C1}"/>
                </a:ext>
              </a:extLst>
            </p:cNvPr>
            <p:cNvSpPr/>
            <p:nvPr/>
          </p:nvSpPr>
          <p:spPr>
            <a:xfrm>
              <a:off x="2427761" y="4567540"/>
              <a:ext cx="1159210"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grpSp>
    </p:spTree>
    <p:extLst>
      <p:ext uri="{BB962C8B-B14F-4D97-AF65-F5344CB8AC3E}">
        <p14:creationId xmlns:p14="http://schemas.microsoft.com/office/powerpoint/2010/main" val="1094543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16" name="Subtítulo 15">
            <a:extLst>
              <a:ext uri="{FF2B5EF4-FFF2-40B4-BE49-F238E27FC236}">
                <a16:creationId xmlns:a16="http://schemas.microsoft.com/office/drawing/2014/main" id="{9225F8B1-11D9-4DBC-8D38-124B02FC7A2D}"/>
              </a:ext>
            </a:extLst>
          </p:cNvPr>
          <p:cNvSpPr>
            <a:spLocks noGrp="1"/>
          </p:cNvSpPr>
          <p:nvPr>
            <p:ph type="subTitle" idx="1"/>
          </p:nvPr>
        </p:nvSpPr>
        <p:spPr/>
        <p:txBody>
          <a:bodyPr>
            <a:normAutofit fontScale="92500" lnSpcReduction="20000"/>
          </a:bodyPr>
          <a:lstStyle/>
          <a:p>
            <a:r>
              <a:rPr lang="pt-BR" dirty="0"/>
              <a:t>Exemplo de integração de Mini App com </a:t>
            </a:r>
            <a:r>
              <a:rPr lang="pt-BR" dirty="0" err="1"/>
              <a:t>WebView</a:t>
            </a:r>
            <a:endParaRPr lang="pt-BR" dirty="0"/>
          </a:p>
        </p:txBody>
      </p:sp>
      <p:sp>
        <p:nvSpPr>
          <p:cNvPr id="7" name="CaixaDeTexto 6">
            <a:extLst>
              <a:ext uri="{FF2B5EF4-FFF2-40B4-BE49-F238E27FC236}">
                <a16:creationId xmlns:a16="http://schemas.microsoft.com/office/drawing/2014/main" id="{8CF634D0-6C76-41A5-BE68-9B6B84BBDC9C}"/>
              </a:ext>
            </a:extLst>
          </p:cNvPr>
          <p:cNvSpPr txBox="1"/>
          <p:nvPr/>
        </p:nvSpPr>
        <p:spPr>
          <a:xfrm>
            <a:off x="0" y="933450"/>
            <a:ext cx="3478094" cy="5924550"/>
          </a:xfrm>
          <a:prstGeom prst="rect">
            <a:avLst/>
          </a:prstGeom>
          <a:solidFill>
            <a:srgbClr val="525252"/>
          </a:solidFill>
        </p:spPr>
        <p:txBody>
          <a:bodyPr wrap="square" rtlCol="0" anchor="ctr">
            <a:noAutofit/>
          </a:bodyPr>
          <a:lstStyle/>
          <a:p>
            <a:pPr algn="l">
              <a:spcAft>
                <a:spcPts val="1200"/>
              </a:spcAft>
            </a:pPr>
            <a:r>
              <a:rPr lang="pt-BR" sz="1600" dirty="0">
                <a:solidFill>
                  <a:schemeClr val="bg1"/>
                </a:solidFill>
                <a:latin typeface="Quicksand Light" pitchFamily="2" charset="0"/>
              </a:rPr>
              <a:t>Supondo o cenário em que o </a:t>
            </a:r>
            <a:r>
              <a:rPr lang="pt-BR" sz="1600" dirty="0" err="1">
                <a:solidFill>
                  <a:schemeClr val="bg1"/>
                </a:solidFill>
                <a:latin typeface="Quicksand Light" pitchFamily="2" charset="0"/>
              </a:rPr>
              <a:t>mini-app</a:t>
            </a:r>
            <a:r>
              <a:rPr lang="pt-BR" sz="1600" dirty="0">
                <a:solidFill>
                  <a:schemeClr val="bg1"/>
                </a:solidFill>
                <a:latin typeface="Quicksand Light" pitchFamily="2" charset="0"/>
              </a:rPr>
              <a:t> de um parceiro efetua recarga de celulares seja integrado ao Super App VR.</a:t>
            </a:r>
          </a:p>
          <a:p>
            <a:pPr algn="l">
              <a:spcAft>
                <a:spcPts val="1200"/>
              </a:spcAft>
            </a:pPr>
            <a:r>
              <a:rPr lang="pt-BR" sz="1600" dirty="0">
                <a:solidFill>
                  <a:schemeClr val="bg1"/>
                </a:solidFill>
                <a:latin typeface="Quicksand Light" pitchFamily="2" charset="0"/>
              </a:rPr>
              <a:t>O Fluxo se inicia com a ação do usuário escolhendo os valores e número do aparelho e confirmando a intenção de recarregar.</a:t>
            </a:r>
          </a:p>
          <a:p>
            <a:pPr algn="l">
              <a:spcAft>
                <a:spcPts val="1200"/>
              </a:spcAft>
            </a:pPr>
            <a:r>
              <a:rPr lang="pt-BR" sz="1600" dirty="0">
                <a:solidFill>
                  <a:schemeClr val="bg1"/>
                </a:solidFill>
                <a:latin typeface="Quicksand Light" pitchFamily="2" charset="0"/>
              </a:rPr>
              <a:t>Em seguida a mensagem com os dados necessários para a recarga é enviada para o Super App (aplicação host) obedecendo o contrato com a SDK.</a:t>
            </a:r>
          </a:p>
          <a:p>
            <a:pPr algn="l">
              <a:spcAft>
                <a:spcPts val="1200"/>
              </a:spcAft>
            </a:pPr>
            <a:r>
              <a:rPr lang="pt-BR" sz="1600" dirty="0">
                <a:solidFill>
                  <a:schemeClr val="bg1"/>
                </a:solidFill>
                <a:latin typeface="Quicksand Light" pitchFamily="2" charset="0"/>
              </a:rPr>
              <a:t>A Bridge JS entrega a mensagem para o módulo responsável por pagamentos, que por sua vez debitará o valor correspondente da carteira do cliente e retornar para o </a:t>
            </a:r>
            <a:r>
              <a:rPr lang="pt-BR" sz="1600" dirty="0" err="1">
                <a:solidFill>
                  <a:schemeClr val="bg1"/>
                </a:solidFill>
                <a:latin typeface="Quicksand Light" pitchFamily="2" charset="0"/>
              </a:rPr>
              <a:t>MiniApp</a:t>
            </a:r>
            <a:r>
              <a:rPr lang="pt-BR" sz="1600" dirty="0">
                <a:solidFill>
                  <a:schemeClr val="bg1"/>
                </a:solidFill>
                <a:latin typeface="Quicksand Light" pitchFamily="2" charset="0"/>
              </a:rPr>
              <a:t> efetuar a chamada da recarga através do API GW da VR.</a:t>
            </a:r>
          </a:p>
        </p:txBody>
      </p:sp>
      <p:grpSp>
        <p:nvGrpSpPr>
          <p:cNvPr id="18" name="Agrupar 17">
            <a:extLst>
              <a:ext uri="{FF2B5EF4-FFF2-40B4-BE49-F238E27FC236}">
                <a16:creationId xmlns:a16="http://schemas.microsoft.com/office/drawing/2014/main" id="{AFB1A532-CD94-4DA1-B8CD-9A53EB0639C4}"/>
              </a:ext>
            </a:extLst>
          </p:cNvPr>
          <p:cNvGrpSpPr/>
          <p:nvPr/>
        </p:nvGrpSpPr>
        <p:grpSpPr>
          <a:xfrm>
            <a:off x="3607673" y="1198214"/>
            <a:ext cx="8486172" cy="5399342"/>
            <a:chOff x="3607673" y="1198214"/>
            <a:chExt cx="8486172" cy="5399342"/>
          </a:xfrm>
        </p:grpSpPr>
        <p:sp>
          <p:nvSpPr>
            <p:cNvPr id="85" name="CaixaDeTexto 84">
              <a:extLst>
                <a:ext uri="{FF2B5EF4-FFF2-40B4-BE49-F238E27FC236}">
                  <a16:creationId xmlns:a16="http://schemas.microsoft.com/office/drawing/2014/main" id="{6889B73C-8091-4509-8564-6DE4CEE2BFEC}"/>
                </a:ext>
              </a:extLst>
            </p:cNvPr>
            <p:cNvSpPr txBox="1"/>
            <p:nvPr/>
          </p:nvSpPr>
          <p:spPr>
            <a:xfrm>
              <a:off x="6306165" y="1198214"/>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68" name="Retângulo 67">
              <a:extLst>
                <a:ext uri="{FF2B5EF4-FFF2-40B4-BE49-F238E27FC236}">
                  <a16:creationId xmlns:a16="http://schemas.microsoft.com/office/drawing/2014/main" id="{C60C9844-39A8-4BE7-9EB9-4E027549C741}"/>
                </a:ext>
              </a:extLst>
            </p:cNvPr>
            <p:cNvSpPr/>
            <p:nvPr/>
          </p:nvSpPr>
          <p:spPr>
            <a:xfrm>
              <a:off x="3607673" y="1675385"/>
              <a:ext cx="1641736" cy="86350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7552019" y="1586112"/>
              <a:ext cx="1650199" cy="424834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893B04EE-6809-4A94-9FAD-4722BC2F85D2}"/>
                </a:ext>
              </a:extLst>
            </p:cNvPr>
            <p:cNvSpPr/>
            <p:nvPr/>
          </p:nvSpPr>
          <p:spPr>
            <a:xfrm>
              <a:off x="6280561" y="1491016"/>
              <a:ext cx="3089362" cy="443709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39061CAF-78B1-4CE1-943C-57DB379074C5}"/>
                </a:ext>
              </a:extLst>
            </p:cNvPr>
            <p:cNvSpPr txBox="1"/>
            <p:nvPr/>
          </p:nvSpPr>
          <p:spPr>
            <a:xfrm>
              <a:off x="3804197" y="1823433"/>
              <a:ext cx="1219584" cy="584775"/>
            </a:xfrm>
            <a:prstGeom prst="rect">
              <a:avLst/>
            </a:prstGeom>
            <a:noFill/>
          </p:spPr>
          <p:txBody>
            <a:bodyPr wrap="square" rtlCol="0">
              <a:spAutoFit/>
            </a:bodyPr>
            <a:lstStyle/>
            <a:p>
              <a:pPr algn="ctr"/>
              <a:r>
                <a:rPr lang="pt-BR" sz="1600" dirty="0">
                  <a:latin typeface="Quicksand" pitchFamily="2" charset="0"/>
                </a:rPr>
                <a:t>Mini App Parceiro</a:t>
              </a:r>
            </a:p>
          </p:txBody>
        </p:sp>
        <p:sp>
          <p:nvSpPr>
            <p:cNvPr id="3" name="CaixaDeTexto 2">
              <a:extLst>
                <a:ext uri="{FF2B5EF4-FFF2-40B4-BE49-F238E27FC236}">
                  <a16:creationId xmlns:a16="http://schemas.microsoft.com/office/drawing/2014/main" id="{2E752DFC-560B-4BEA-BD4D-860EAE75BBF2}"/>
                </a:ext>
              </a:extLst>
            </p:cNvPr>
            <p:cNvSpPr txBox="1"/>
            <p:nvPr/>
          </p:nvSpPr>
          <p:spPr>
            <a:xfrm>
              <a:off x="4477234" y="3716119"/>
              <a:ext cx="1744388" cy="253768"/>
            </a:xfrm>
            <a:prstGeom prst="rect">
              <a:avLst/>
            </a:prstGeom>
            <a:noFill/>
          </p:spPr>
          <p:txBody>
            <a:bodyPr wrap="none" rtlCol="0">
              <a:spAutoFit/>
            </a:bodyPr>
            <a:lstStyle>
              <a:defPPr>
                <a:defRPr lang="pt-BR"/>
              </a:defPPr>
              <a:lvl1pPr>
                <a:defRPr sz="1000">
                  <a:latin typeface="Quicksand" pitchFamily="2" charset="0"/>
                </a:defRPr>
              </a:lvl1pPr>
            </a:lstStyle>
            <a:p>
              <a:r>
                <a:rPr lang="pt-BR" dirty="0" err="1"/>
                <a:t>IniciarProcessoPagamento</a:t>
              </a:r>
              <a:endParaRPr lang="pt-BR" dirty="0"/>
            </a:p>
          </p:txBody>
        </p:sp>
        <p:sp>
          <p:nvSpPr>
            <p:cNvPr id="46" name="Retângulo 45">
              <a:extLst>
                <a:ext uri="{FF2B5EF4-FFF2-40B4-BE49-F238E27FC236}">
                  <a16:creationId xmlns:a16="http://schemas.microsoft.com/office/drawing/2014/main" id="{E5F21453-6A00-40B2-B616-F850A1CB63C9}"/>
                </a:ext>
              </a:extLst>
            </p:cNvPr>
            <p:cNvSpPr/>
            <p:nvPr/>
          </p:nvSpPr>
          <p:spPr>
            <a:xfrm rot="5400000">
              <a:off x="4506687" y="3474490"/>
              <a:ext cx="4248907" cy="4142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pt-BR" sz="1600" dirty="0">
                  <a:latin typeface="Quicksand" pitchFamily="2" charset="0"/>
                </a:rPr>
                <a:t>Bridge JS</a:t>
              </a:r>
            </a:p>
          </p:txBody>
        </p:sp>
        <p:cxnSp>
          <p:nvCxnSpPr>
            <p:cNvPr id="13" name="Conector: Angulado 12">
              <a:extLst>
                <a:ext uri="{FF2B5EF4-FFF2-40B4-BE49-F238E27FC236}">
                  <a16:creationId xmlns:a16="http://schemas.microsoft.com/office/drawing/2014/main" id="{0AA840C1-B9C9-4238-B69F-850CB321E8CE}"/>
                </a:ext>
              </a:extLst>
            </p:cNvPr>
            <p:cNvCxnSpPr>
              <a:cxnSpLocks/>
            </p:cNvCxnSpPr>
            <p:nvPr/>
          </p:nvCxnSpPr>
          <p:spPr>
            <a:xfrm>
              <a:off x="4335369" y="3982694"/>
              <a:ext cx="1889992"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a:extLst>
                <a:ext uri="{FF2B5EF4-FFF2-40B4-BE49-F238E27FC236}">
                  <a16:creationId xmlns:a16="http://schemas.microsoft.com/office/drawing/2014/main" id="{517EDB9C-441E-49ED-81FD-75B8178B3A00}"/>
                </a:ext>
              </a:extLst>
            </p:cNvPr>
            <p:cNvCxnSpPr>
              <a:cxnSpLocks/>
            </p:cNvCxnSpPr>
            <p:nvPr/>
          </p:nvCxnSpPr>
          <p:spPr>
            <a:xfrm>
              <a:off x="6824621" y="4135082"/>
              <a:ext cx="720000"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BDD0FD19-BED0-4F0F-B474-CF7AF3FC3EC7}"/>
                </a:ext>
              </a:extLst>
            </p:cNvPr>
            <p:cNvCxnSpPr>
              <a:cxnSpLocks/>
            </p:cNvCxnSpPr>
            <p:nvPr/>
          </p:nvCxnSpPr>
          <p:spPr>
            <a:xfrm flipH="1">
              <a:off x="4313899" y="2539214"/>
              <a:ext cx="29071" cy="3820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Angulado 48">
              <a:extLst>
                <a:ext uri="{FF2B5EF4-FFF2-40B4-BE49-F238E27FC236}">
                  <a16:creationId xmlns:a16="http://schemas.microsoft.com/office/drawing/2014/main" id="{262780CC-0CD1-4802-9962-DD878F99DBE1}"/>
                </a:ext>
              </a:extLst>
            </p:cNvPr>
            <p:cNvCxnSpPr>
              <a:cxnSpLocks/>
            </p:cNvCxnSpPr>
            <p:nvPr/>
          </p:nvCxnSpPr>
          <p:spPr>
            <a:xfrm rot="10800000" flipV="1">
              <a:off x="4335370" y="4522501"/>
              <a:ext cx="1926663"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CaixaDeTexto 55">
              <a:extLst>
                <a:ext uri="{FF2B5EF4-FFF2-40B4-BE49-F238E27FC236}">
                  <a16:creationId xmlns:a16="http://schemas.microsoft.com/office/drawing/2014/main" id="{9C54F79D-A289-46DD-8241-06B09B69AEAE}"/>
                </a:ext>
              </a:extLst>
            </p:cNvPr>
            <p:cNvSpPr txBox="1"/>
            <p:nvPr/>
          </p:nvSpPr>
          <p:spPr>
            <a:xfrm>
              <a:off x="4424335" y="4265305"/>
              <a:ext cx="1850186" cy="253768"/>
            </a:xfrm>
            <a:prstGeom prst="rect">
              <a:avLst/>
            </a:prstGeom>
            <a:noFill/>
          </p:spPr>
          <p:txBody>
            <a:bodyPr wrap="none" rtlCol="0">
              <a:spAutoFit/>
            </a:bodyPr>
            <a:lstStyle/>
            <a:p>
              <a:pPr algn="l"/>
              <a:r>
                <a:rPr lang="pt-BR" sz="1000" dirty="0" err="1">
                  <a:latin typeface="Quicksand" pitchFamily="2" charset="0"/>
                </a:rPr>
                <a:t>ProcessoPagamentoIniciado</a:t>
              </a:r>
              <a:endParaRPr lang="pt-BR" sz="1000" dirty="0">
                <a:latin typeface="Quicksand" pitchFamily="2" charset="0"/>
              </a:endParaRPr>
            </a:p>
          </p:txBody>
        </p:sp>
        <p:sp>
          <p:nvSpPr>
            <p:cNvPr id="57" name="CaixaDeTexto 56">
              <a:extLst>
                <a:ext uri="{FF2B5EF4-FFF2-40B4-BE49-F238E27FC236}">
                  <a16:creationId xmlns:a16="http://schemas.microsoft.com/office/drawing/2014/main" id="{7B5E0FFF-D1C4-46EE-B5B7-D257ACEB187E}"/>
                </a:ext>
              </a:extLst>
            </p:cNvPr>
            <p:cNvSpPr txBox="1"/>
            <p:nvPr/>
          </p:nvSpPr>
          <p:spPr>
            <a:xfrm>
              <a:off x="4529332" y="4568554"/>
              <a:ext cx="1640193" cy="253768"/>
            </a:xfrm>
            <a:prstGeom prst="rect">
              <a:avLst/>
            </a:prstGeom>
            <a:noFill/>
          </p:spPr>
          <p:txBody>
            <a:bodyPr wrap="none" rtlCol="0">
              <a:spAutoFit/>
            </a:bodyPr>
            <a:lstStyle/>
            <a:p>
              <a:pPr algn="l"/>
              <a:r>
                <a:rPr lang="pt-BR" sz="1000" dirty="0" err="1">
                  <a:latin typeface="Quicksand" pitchFamily="2" charset="0"/>
                </a:rPr>
                <a:t>ProcessoPagamentoErro</a:t>
              </a:r>
              <a:endParaRPr lang="pt-BR" sz="1000" dirty="0">
                <a:latin typeface="Quicksand" pitchFamily="2" charset="0"/>
              </a:endParaRPr>
            </a:p>
          </p:txBody>
        </p:sp>
        <p:sp>
          <p:nvSpPr>
            <p:cNvPr id="58" name="CaixaDeTexto 57">
              <a:extLst>
                <a:ext uri="{FF2B5EF4-FFF2-40B4-BE49-F238E27FC236}">
                  <a16:creationId xmlns:a16="http://schemas.microsoft.com/office/drawing/2014/main" id="{0660BFE5-AEAF-47CE-8FC3-75CCB91899FB}"/>
                </a:ext>
              </a:extLst>
            </p:cNvPr>
            <p:cNvSpPr txBox="1"/>
            <p:nvPr/>
          </p:nvSpPr>
          <p:spPr>
            <a:xfrm>
              <a:off x="4335369" y="4882945"/>
              <a:ext cx="2028119" cy="253768"/>
            </a:xfrm>
            <a:prstGeom prst="rect">
              <a:avLst/>
            </a:prstGeom>
            <a:noFill/>
          </p:spPr>
          <p:txBody>
            <a:bodyPr wrap="none" rtlCol="0">
              <a:spAutoFit/>
            </a:bodyPr>
            <a:lstStyle/>
            <a:p>
              <a:pPr algn="l"/>
              <a:r>
                <a:rPr lang="pt-BR" sz="1000" dirty="0" err="1">
                  <a:latin typeface="Quicksand" pitchFamily="2" charset="0"/>
                </a:rPr>
                <a:t>ProcessoPagamentoCancelado</a:t>
              </a:r>
              <a:endParaRPr lang="pt-BR" sz="1000" dirty="0">
                <a:latin typeface="Quicksand" pitchFamily="2" charset="0"/>
              </a:endParaRPr>
            </a:p>
          </p:txBody>
        </p:sp>
        <p:cxnSp>
          <p:nvCxnSpPr>
            <p:cNvPr id="59" name="Conector: Angulado 58">
              <a:extLst>
                <a:ext uri="{FF2B5EF4-FFF2-40B4-BE49-F238E27FC236}">
                  <a16:creationId xmlns:a16="http://schemas.microsoft.com/office/drawing/2014/main" id="{64D5508D-7DA3-4675-B83B-75AFF0150C60}"/>
                </a:ext>
              </a:extLst>
            </p:cNvPr>
            <p:cNvCxnSpPr>
              <a:cxnSpLocks/>
            </p:cNvCxnSpPr>
            <p:nvPr/>
          </p:nvCxnSpPr>
          <p:spPr>
            <a:xfrm rot="10800000" flipV="1">
              <a:off x="4335370" y="4848785"/>
              <a:ext cx="1940086" cy="3848"/>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do 59">
              <a:extLst>
                <a:ext uri="{FF2B5EF4-FFF2-40B4-BE49-F238E27FC236}">
                  <a16:creationId xmlns:a16="http://schemas.microsoft.com/office/drawing/2014/main" id="{C30E55CC-D0C1-497A-81BA-96EAB4DD3D92}"/>
                </a:ext>
              </a:extLst>
            </p:cNvPr>
            <p:cNvCxnSpPr>
              <a:cxnSpLocks/>
            </p:cNvCxnSpPr>
            <p:nvPr/>
          </p:nvCxnSpPr>
          <p:spPr>
            <a:xfrm rot="10800000" flipV="1">
              <a:off x="4335370" y="5187866"/>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F02C6CDE-419F-4AFC-B085-9AB7C79F4980}"/>
                </a:ext>
              </a:extLst>
            </p:cNvPr>
            <p:cNvSpPr/>
            <p:nvPr/>
          </p:nvSpPr>
          <p:spPr>
            <a:xfrm>
              <a:off x="10297129" y="3226559"/>
              <a:ext cx="1796715" cy="99447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4" name="Retângulo 73">
              <a:extLst>
                <a:ext uri="{FF2B5EF4-FFF2-40B4-BE49-F238E27FC236}">
                  <a16:creationId xmlns:a16="http://schemas.microsoft.com/office/drawing/2014/main" id="{D7E2AD61-9A14-41E7-86AD-53F19333667E}"/>
                </a:ext>
              </a:extLst>
            </p:cNvPr>
            <p:cNvSpPr/>
            <p:nvPr/>
          </p:nvSpPr>
          <p:spPr>
            <a:xfrm>
              <a:off x="5272432" y="1679289"/>
              <a:ext cx="428102" cy="864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 VR</a:t>
              </a:r>
            </a:p>
          </p:txBody>
        </p:sp>
        <p:sp>
          <p:nvSpPr>
            <p:cNvPr id="75" name="Retângulo 74">
              <a:extLst>
                <a:ext uri="{FF2B5EF4-FFF2-40B4-BE49-F238E27FC236}">
                  <a16:creationId xmlns:a16="http://schemas.microsoft.com/office/drawing/2014/main" id="{7F568C6E-A11B-4287-92C8-6A7360E88A40}"/>
                </a:ext>
              </a:extLst>
            </p:cNvPr>
            <p:cNvSpPr/>
            <p:nvPr/>
          </p:nvSpPr>
          <p:spPr>
            <a:xfrm>
              <a:off x="10369316" y="3639890"/>
              <a:ext cx="1652339" cy="442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pitchFamily="2" charset="0"/>
                </a:rPr>
                <a:t>Gateway de pagamento</a:t>
              </a:r>
            </a:p>
          </p:txBody>
        </p:sp>
        <p:sp>
          <p:nvSpPr>
            <p:cNvPr id="76" name="CaixaDeTexto 75">
              <a:extLst>
                <a:ext uri="{FF2B5EF4-FFF2-40B4-BE49-F238E27FC236}">
                  <a16:creationId xmlns:a16="http://schemas.microsoft.com/office/drawing/2014/main" id="{9BD46F5B-EF43-400C-A29A-BA56892489FC}"/>
                </a:ext>
              </a:extLst>
            </p:cNvPr>
            <p:cNvSpPr txBox="1"/>
            <p:nvPr/>
          </p:nvSpPr>
          <p:spPr>
            <a:xfrm>
              <a:off x="10297129" y="3197027"/>
              <a:ext cx="1451131" cy="348931"/>
            </a:xfrm>
            <a:prstGeom prst="rect">
              <a:avLst/>
            </a:prstGeom>
            <a:noFill/>
          </p:spPr>
          <p:txBody>
            <a:bodyPr wrap="square" rtlCol="0">
              <a:spAutoFit/>
            </a:bodyPr>
            <a:lstStyle/>
            <a:p>
              <a:pPr algn="l"/>
              <a:r>
                <a:rPr lang="pt-BR" sz="1600" dirty="0">
                  <a:solidFill>
                    <a:schemeClr val="bg1"/>
                  </a:solidFill>
                  <a:latin typeface="Quicksand" pitchFamily="2" charset="0"/>
                </a:rPr>
                <a:t>Banco VR</a:t>
              </a:r>
              <a:endParaRPr lang="pt-BR" dirty="0">
                <a:solidFill>
                  <a:schemeClr val="bg1"/>
                </a:solidFill>
                <a:latin typeface="Quicksand" pitchFamily="2" charset="0"/>
              </a:endParaRPr>
            </a:p>
          </p:txBody>
        </p:sp>
        <p:sp>
          <p:nvSpPr>
            <p:cNvPr id="77" name="Retângulo 76">
              <a:extLst>
                <a:ext uri="{FF2B5EF4-FFF2-40B4-BE49-F238E27FC236}">
                  <a16:creationId xmlns:a16="http://schemas.microsoft.com/office/drawing/2014/main" id="{7710B3E8-4AEA-4F13-A931-75660A056295}"/>
                </a:ext>
              </a:extLst>
            </p:cNvPr>
            <p:cNvSpPr/>
            <p:nvPr/>
          </p:nvSpPr>
          <p:spPr>
            <a:xfrm>
              <a:off x="9803774" y="3226559"/>
              <a:ext cx="428102" cy="9944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contrato</a:t>
              </a:r>
            </a:p>
          </p:txBody>
        </p:sp>
        <p:cxnSp>
          <p:nvCxnSpPr>
            <p:cNvPr id="79" name="Conector: Angulado 78">
              <a:extLst>
                <a:ext uri="{FF2B5EF4-FFF2-40B4-BE49-F238E27FC236}">
                  <a16:creationId xmlns:a16="http://schemas.microsoft.com/office/drawing/2014/main" id="{CE9E83A8-A36C-499C-A688-E54EAC211B23}"/>
                </a:ext>
              </a:extLst>
            </p:cNvPr>
            <p:cNvCxnSpPr>
              <a:cxnSpLocks/>
            </p:cNvCxnSpPr>
            <p:nvPr/>
          </p:nvCxnSpPr>
          <p:spPr>
            <a:xfrm>
              <a:off x="9443096" y="3709561"/>
              <a:ext cx="324000" cy="0"/>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Conector: Angulado 85">
              <a:extLst>
                <a:ext uri="{FF2B5EF4-FFF2-40B4-BE49-F238E27FC236}">
                  <a16:creationId xmlns:a16="http://schemas.microsoft.com/office/drawing/2014/main" id="{772E4288-7177-4DEB-A36F-7B2EC07ACF06}"/>
                </a:ext>
              </a:extLst>
            </p:cNvPr>
            <p:cNvCxnSpPr>
              <a:cxnSpLocks/>
            </p:cNvCxnSpPr>
            <p:nvPr/>
          </p:nvCxnSpPr>
          <p:spPr>
            <a:xfrm rot="10800000" flipV="1">
              <a:off x="6848013" y="4312659"/>
              <a:ext cx="720000" cy="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Retângulo 86">
              <a:extLst>
                <a:ext uri="{FF2B5EF4-FFF2-40B4-BE49-F238E27FC236}">
                  <a16:creationId xmlns:a16="http://schemas.microsoft.com/office/drawing/2014/main" id="{7448989F-6EB0-4C03-9CEC-69F67918D56B}"/>
                </a:ext>
              </a:extLst>
            </p:cNvPr>
            <p:cNvSpPr/>
            <p:nvPr/>
          </p:nvSpPr>
          <p:spPr>
            <a:xfrm>
              <a:off x="7760797" y="3776776"/>
              <a:ext cx="1296715" cy="77287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Módulos </a:t>
              </a:r>
              <a:r>
                <a:rPr lang="pt-BR" sz="1600" dirty="0" err="1">
                  <a:latin typeface="Quicksand" pitchFamily="2" charset="0"/>
                </a:rPr>
                <a:t>Wrappers</a:t>
              </a:r>
              <a:endParaRPr lang="pt-BR" sz="1600" dirty="0">
                <a:latin typeface="Quicksand" pitchFamily="2" charset="0"/>
              </a:endParaRPr>
            </a:p>
          </p:txBody>
        </p:sp>
        <p:sp>
          <p:nvSpPr>
            <p:cNvPr id="99" name="Retângulo 98">
              <a:extLst>
                <a:ext uri="{FF2B5EF4-FFF2-40B4-BE49-F238E27FC236}">
                  <a16:creationId xmlns:a16="http://schemas.microsoft.com/office/drawing/2014/main" id="{2E9822B7-EB5F-47AB-B2AB-970CD950C1C6}"/>
                </a:ext>
              </a:extLst>
            </p:cNvPr>
            <p:cNvSpPr/>
            <p:nvPr/>
          </p:nvSpPr>
          <p:spPr>
            <a:xfrm>
              <a:off x="7735481" y="2829193"/>
              <a:ext cx="1296715" cy="52324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Segurança</a:t>
              </a:r>
            </a:p>
          </p:txBody>
        </p:sp>
        <p:sp>
          <p:nvSpPr>
            <p:cNvPr id="100" name="CaixaDeTexto 99">
              <a:extLst>
                <a:ext uri="{FF2B5EF4-FFF2-40B4-BE49-F238E27FC236}">
                  <a16:creationId xmlns:a16="http://schemas.microsoft.com/office/drawing/2014/main" id="{3FBF03B1-3362-47CB-BD92-3DDC475C8406}"/>
                </a:ext>
              </a:extLst>
            </p:cNvPr>
            <p:cNvSpPr txBox="1"/>
            <p:nvPr/>
          </p:nvSpPr>
          <p:spPr>
            <a:xfrm>
              <a:off x="4437159" y="2702309"/>
              <a:ext cx="1824538" cy="253768"/>
            </a:xfrm>
            <a:prstGeom prst="rect">
              <a:avLst/>
            </a:prstGeom>
            <a:noFill/>
          </p:spPr>
          <p:txBody>
            <a:bodyPr wrap="none" rtlCol="0">
              <a:spAutoFit/>
            </a:bodyPr>
            <a:lstStyle>
              <a:defPPr>
                <a:defRPr lang="pt-BR"/>
              </a:defPPr>
              <a:lvl1pPr>
                <a:defRPr sz="1000">
                  <a:latin typeface="Quicksand" pitchFamily="2" charset="0"/>
                </a:defRPr>
              </a:lvl1pPr>
            </a:lstStyle>
            <a:p>
              <a:r>
                <a:rPr lang="pt-BR" dirty="0" err="1"/>
                <a:t>IniciarProcessoAutenticacao</a:t>
              </a:r>
              <a:endParaRPr lang="pt-BR" dirty="0"/>
            </a:p>
          </p:txBody>
        </p:sp>
        <p:cxnSp>
          <p:nvCxnSpPr>
            <p:cNvPr id="101" name="Conector: Angulado 100">
              <a:extLst>
                <a:ext uri="{FF2B5EF4-FFF2-40B4-BE49-F238E27FC236}">
                  <a16:creationId xmlns:a16="http://schemas.microsoft.com/office/drawing/2014/main" id="{9D38B44E-F700-40FB-B087-64697920956E}"/>
                </a:ext>
              </a:extLst>
            </p:cNvPr>
            <p:cNvCxnSpPr>
              <a:cxnSpLocks/>
            </p:cNvCxnSpPr>
            <p:nvPr/>
          </p:nvCxnSpPr>
          <p:spPr>
            <a:xfrm>
              <a:off x="4344894" y="2968884"/>
              <a:ext cx="1889992"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aixaDeTexto 101">
              <a:extLst>
                <a:ext uri="{FF2B5EF4-FFF2-40B4-BE49-F238E27FC236}">
                  <a16:creationId xmlns:a16="http://schemas.microsoft.com/office/drawing/2014/main" id="{0AED60BD-0C21-4E6C-BE01-59EAA178922B}"/>
                </a:ext>
              </a:extLst>
            </p:cNvPr>
            <p:cNvSpPr txBox="1"/>
            <p:nvPr/>
          </p:nvSpPr>
          <p:spPr>
            <a:xfrm>
              <a:off x="4560590" y="3026409"/>
              <a:ext cx="1577676" cy="253768"/>
            </a:xfrm>
            <a:prstGeom prst="rect">
              <a:avLst/>
            </a:prstGeom>
            <a:noFill/>
          </p:spPr>
          <p:txBody>
            <a:bodyPr wrap="none" rtlCol="0">
              <a:spAutoFit/>
            </a:bodyPr>
            <a:lstStyle/>
            <a:p>
              <a:pPr algn="l"/>
              <a:r>
                <a:rPr lang="pt-BR" sz="1000" dirty="0" err="1">
                  <a:latin typeface="Quicksand" pitchFamily="2" charset="0"/>
                </a:rPr>
                <a:t>AutenticacaoConcedida</a:t>
              </a:r>
              <a:endParaRPr lang="pt-BR" sz="1000" dirty="0">
                <a:latin typeface="Quicksand" pitchFamily="2" charset="0"/>
              </a:endParaRPr>
            </a:p>
          </p:txBody>
        </p:sp>
        <p:cxnSp>
          <p:nvCxnSpPr>
            <p:cNvPr id="103" name="Conector: Angulado 102">
              <a:extLst>
                <a:ext uri="{FF2B5EF4-FFF2-40B4-BE49-F238E27FC236}">
                  <a16:creationId xmlns:a16="http://schemas.microsoft.com/office/drawing/2014/main" id="{1DF22CA8-7830-4F2F-A729-E1F5A70778AC}"/>
                </a:ext>
              </a:extLst>
            </p:cNvPr>
            <p:cNvCxnSpPr>
              <a:cxnSpLocks/>
            </p:cNvCxnSpPr>
            <p:nvPr/>
          </p:nvCxnSpPr>
          <p:spPr>
            <a:xfrm rot="10800000" flipV="1">
              <a:off x="4335369" y="3301014"/>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CaixaDeTexto 104">
              <a:extLst>
                <a:ext uri="{FF2B5EF4-FFF2-40B4-BE49-F238E27FC236}">
                  <a16:creationId xmlns:a16="http://schemas.microsoft.com/office/drawing/2014/main" id="{DC91D0E2-91B7-41D3-B231-312A274F02C8}"/>
                </a:ext>
              </a:extLst>
            </p:cNvPr>
            <p:cNvSpPr txBox="1"/>
            <p:nvPr/>
          </p:nvSpPr>
          <p:spPr>
            <a:xfrm>
              <a:off x="4650358" y="5226743"/>
              <a:ext cx="1398140" cy="253768"/>
            </a:xfrm>
            <a:prstGeom prst="rect">
              <a:avLst/>
            </a:prstGeom>
            <a:noFill/>
          </p:spPr>
          <p:txBody>
            <a:bodyPr wrap="none" rtlCol="0">
              <a:spAutoFit/>
            </a:bodyPr>
            <a:lstStyle/>
            <a:p>
              <a:pPr algn="l"/>
              <a:r>
                <a:rPr lang="pt-BR" sz="1000" dirty="0" err="1">
                  <a:latin typeface="Quicksand" pitchFamily="2" charset="0"/>
                </a:rPr>
                <a:t>PagamentoEfetuado</a:t>
              </a:r>
              <a:endParaRPr lang="pt-BR" sz="1000" dirty="0">
                <a:latin typeface="Quicksand" pitchFamily="2" charset="0"/>
              </a:endParaRPr>
            </a:p>
          </p:txBody>
        </p:sp>
        <p:cxnSp>
          <p:nvCxnSpPr>
            <p:cNvPr id="107" name="Conector: Angulado 106">
              <a:extLst>
                <a:ext uri="{FF2B5EF4-FFF2-40B4-BE49-F238E27FC236}">
                  <a16:creationId xmlns:a16="http://schemas.microsoft.com/office/drawing/2014/main" id="{F638C0E8-7A2D-450D-A4E2-11C452ECFDB7}"/>
                </a:ext>
              </a:extLst>
            </p:cNvPr>
            <p:cNvCxnSpPr>
              <a:cxnSpLocks/>
            </p:cNvCxnSpPr>
            <p:nvPr/>
          </p:nvCxnSpPr>
          <p:spPr>
            <a:xfrm rot="10800000" flipV="1">
              <a:off x="4335370" y="5501348"/>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Conector: Angulado 107">
              <a:extLst>
                <a:ext uri="{FF2B5EF4-FFF2-40B4-BE49-F238E27FC236}">
                  <a16:creationId xmlns:a16="http://schemas.microsoft.com/office/drawing/2014/main" id="{DC8A1BB9-E6C4-4FB9-89ED-4EBA670675DA}"/>
                </a:ext>
              </a:extLst>
            </p:cNvPr>
            <p:cNvCxnSpPr>
              <a:cxnSpLocks/>
            </p:cNvCxnSpPr>
            <p:nvPr/>
          </p:nvCxnSpPr>
          <p:spPr>
            <a:xfrm>
              <a:off x="6838248" y="2977748"/>
              <a:ext cx="720000"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Angulado 108">
              <a:extLst>
                <a:ext uri="{FF2B5EF4-FFF2-40B4-BE49-F238E27FC236}">
                  <a16:creationId xmlns:a16="http://schemas.microsoft.com/office/drawing/2014/main" id="{58EB0A54-394C-437E-A22A-1A837051CEC2}"/>
                </a:ext>
              </a:extLst>
            </p:cNvPr>
            <p:cNvCxnSpPr>
              <a:cxnSpLocks/>
            </p:cNvCxnSpPr>
            <p:nvPr/>
          </p:nvCxnSpPr>
          <p:spPr>
            <a:xfrm rot="10800000" flipV="1">
              <a:off x="6807631" y="3141973"/>
              <a:ext cx="720000" cy="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Retângulo 88">
              <a:extLst>
                <a:ext uri="{FF2B5EF4-FFF2-40B4-BE49-F238E27FC236}">
                  <a16:creationId xmlns:a16="http://schemas.microsoft.com/office/drawing/2014/main" id="{3DEE48AD-EB09-4A71-BC59-2D4F4F78EA83}"/>
                </a:ext>
              </a:extLst>
            </p:cNvPr>
            <p:cNvSpPr/>
            <p:nvPr/>
          </p:nvSpPr>
          <p:spPr>
            <a:xfrm>
              <a:off x="9549081" y="6164921"/>
              <a:ext cx="2544764" cy="38953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latin typeface="Quicksand Light" pitchFamily="2" charset="0"/>
                </a:rPr>
                <a:t>Ambiente do parceiro</a:t>
              </a:r>
            </a:p>
          </p:txBody>
        </p:sp>
        <p:cxnSp>
          <p:nvCxnSpPr>
            <p:cNvPr id="113" name="Conector: Angulado 112">
              <a:extLst>
                <a:ext uri="{FF2B5EF4-FFF2-40B4-BE49-F238E27FC236}">
                  <a16:creationId xmlns:a16="http://schemas.microsoft.com/office/drawing/2014/main" id="{BBDBB225-3569-4D27-8E88-A6DFE6643A4D}"/>
                </a:ext>
              </a:extLst>
            </p:cNvPr>
            <p:cNvCxnSpPr>
              <a:cxnSpLocks/>
            </p:cNvCxnSpPr>
            <p:nvPr/>
          </p:nvCxnSpPr>
          <p:spPr>
            <a:xfrm>
              <a:off x="4335369" y="6359690"/>
              <a:ext cx="1909449"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CaixaDeTexto 114">
              <a:extLst>
                <a:ext uri="{FF2B5EF4-FFF2-40B4-BE49-F238E27FC236}">
                  <a16:creationId xmlns:a16="http://schemas.microsoft.com/office/drawing/2014/main" id="{6A54C966-8110-4619-B123-87B9B2774ECB}"/>
                </a:ext>
              </a:extLst>
            </p:cNvPr>
            <p:cNvSpPr txBox="1"/>
            <p:nvPr/>
          </p:nvSpPr>
          <p:spPr>
            <a:xfrm>
              <a:off x="4819475" y="6095986"/>
              <a:ext cx="1059906" cy="246221"/>
            </a:xfrm>
            <a:prstGeom prst="rect">
              <a:avLst/>
            </a:prstGeom>
            <a:noFill/>
          </p:spPr>
          <p:txBody>
            <a:bodyPr wrap="none" rtlCol="0">
              <a:spAutoFit/>
            </a:bodyPr>
            <a:lstStyle/>
            <a:p>
              <a:pPr algn="l"/>
              <a:r>
                <a:rPr lang="pt-BR" sz="1000" dirty="0" err="1">
                  <a:latin typeface="Quicksand" pitchFamily="2" charset="0"/>
                </a:rPr>
                <a:t>EfetuaRecarga</a:t>
              </a:r>
              <a:endParaRPr lang="pt-BR" sz="1000" dirty="0">
                <a:latin typeface="Quicksand" pitchFamily="2" charset="0"/>
              </a:endParaRPr>
            </a:p>
          </p:txBody>
        </p:sp>
        <p:pic>
          <p:nvPicPr>
            <p:cNvPr id="116" name="Imagem 115" descr="Logotipo&#10;&#10;Descrição gerada automaticamente">
              <a:extLst>
                <a:ext uri="{FF2B5EF4-FFF2-40B4-BE49-F238E27FC236}">
                  <a16:creationId xmlns:a16="http://schemas.microsoft.com/office/drawing/2014/main" id="{341F9111-3F78-4459-8A34-483978621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9212" y="6125832"/>
              <a:ext cx="1912962" cy="471724"/>
            </a:xfrm>
            <a:prstGeom prst="rect">
              <a:avLst/>
            </a:prstGeom>
          </p:spPr>
        </p:pic>
        <p:cxnSp>
          <p:nvCxnSpPr>
            <p:cNvPr id="14" name="Conector de Seta Reta 13">
              <a:extLst>
                <a:ext uri="{FF2B5EF4-FFF2-40B4-BE49-F238E27FC236}">
                  <a16:creationId xmlns:a16="http://schemas.microsoft.com/office/drawing/2014/main" id="{D281870F-8E93-4FCA-BA4E-FA94FA9EA28F}"/>
                </a:ext>
              </a:extLst>
            </p:cNvPr>
            <p:cNvCxnSpPr>
              <a:stCxn id="116" idx="3"/>
              <a:endCxn id="89" idx="1"/>
            </p:cNvCxnSpPr>
            <p:nvPr/>
          </p:nvCxnSpPr>
          <p:spPr>
            <a:xfrm flipV="1">
              <a:off x="8132174" y="6359690"/>
              <a:ext cx="1416907" cy="2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7201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5D598DD6-3DA9-4B82-8A4C-DC9157CB2CB5}"/>
              </a:ext>
            </a:extLst>
          </p:cNvPr>
          <p:cNvSpPr>
            <a:spLocks noGrp="1"/>
          </p:cNvSpPr>
          <p:nvPr>
            <p:ph type="subTitle" idx="1"/>
          </p:nvPr>
        </p:nvSpPr>
        <p:spPr/>
        <p:txBody>
          <a:bodyPr>
            <a:normAutofit fontScale="92500" lnSpcReduction="20000"/>
          </a:bodyPr>
          <a:lstStyle/>
          <a:p>
            <a:r>
              <a:rPr lang="pt-BR" dirty="0"/>
              <a:t>Detalhamento da Modularização</a:t>
            </a: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0" y="5500608"/>
            <a:ext cx="12192000" cy="1354217"/>
          </a:xfrm>
          <a:prstGeom prst="rect">
            <a:avLst/>
          </a:prstGeom>
          <a:solidFill>
            <a:srgbClr val="525252"/>
          </a:solidFill>
        </p:spPr>
        <p:txBody>
          <a:bodyPr wrap="square" rtlCol="0" anchor="b">
            <a:spAutoFit/>
          </a:bodyPr>
          <a:lstStyle/>
          <a:p>
            <a:pPr>
              <a:spcAft>
                <a:spcPts val="1200"/>
              </a:spcAft>
            </a:pPr>
            <a:r>
              <a:rPr lang="pt-BR" dirty="0">
                <a:solidFill>
                  <a:schemeClr val="bg1"/>
                </a:solidFill>
                <a:latin typeface="Quicksand Light" pitchFamily="2" charset="0"/>
              </a:rPr>
              <a:t>Cada módulo precisará ter um contrato definido com a aplicação host para garantir que o host sempre o inicialize e para compartilhamento de métodos entre módulos, possibilitando assim o reuso de funcionalidades.</a:t>
            </a:r>
          </a:p>
          <a:p>
            <a:pPr>
              <a:spcAft>
                <a:spcPts val="1200"/>
              </a:spcAft>
            </a:pPr>
            <a:r>
              <a:rPr lang="pt-BR" dirty="0">
                <a:solidFill>
                  <a:schemeClr val="bg1"/>
                </a:solidFill>
                <a:latin typeface="Quicksand Light" pitchFamily="2" charset="0"/>
              </a:rPr>
              <a:t>Os componentes visuais dos módulos e da aplicação host devem seguir um padrão de reuso estabelecido através de um design system (repositório de componentes).</a:t>
            </a:r>
          </a:p>
        </p:txBody>
      </p:sp>
      <p:grpSp>
        <p:nvGrpSpPr>
          <p:cNvPr id="3" name="Agrupar 2">
            <a:extLst>
              <a:ext uri="{FF2B5EF4-FFF2-40B4-BE49-F238E27FC236}">
                <a16:creationId xmlns:a16="http://schemas.microsoft.com/office/drawing/2014/main" id="{BE9AD9B9-2794-4303-8914-700346FCAF6A}"/>
              </a:ext>
            </a:extLst>
          </p:cNvPr>
          <p:cNvGrpSpPr/>
          <p:nvPr/>
        </p:nvGrpSpPr>
        <p:grpSpPr>
          <a:xfrm>
            <a:off x="3391411" y="1276350"/>
            <a:ext cx="8548165" cy="4142643"/>
            <a:chOff x="2605109" y="1879042"/>
            <a:chExt cx="8997106" cy="4360214"/>
          </a:xfrm>
        </p:grpSpPr>
        <p:sp>
          <p:nvSpPr>
            <p:cNvPr id="51" name="Retângulo 50">
              <a:extLst>
                <a:ext uri="{FF2B5EF4-FFF2-40B4-BE49-F238E27FC236}">
                  <a16:creationId xmlns:a16="http://schemas.microsoft.com/office/drawing/2014/main" id="{CB3117F4-9A3D-4E84-9B21-539B4E99CC29}"/>
                </a:ext>
              </a:extLst>
            </p:cNvPr>
            <p:cNvSpPr/>
            <p:nvPr/>
          </p:nvSpPr>
          <p:spPr>
            <a:xfrm>
              <a:off x="2917109" y="3853991"/>
              <a:ext cx="2091590" cy="4142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Módulos </a:t>
              </a:r>
              <a:r>
                <a:rPr lang="pt-BR" sz="1600" dirty="0" err="1">
                  <a:latin typeface="Quicksand" pitchFamily="2" charset="0"/>
                </a:rPr>
                <a:t>Wrappers</a:t>
              </a:r>
              <a:endParaRPr lang="pt-BR" sz="1600" dirty="0">
                <a:latin typeface="Quicksand" pitchFamily="2" charset="0"/>
              </a:endParaRPr>
            </a:p>
          </p:txBody>
        </p:sp>
        <p:sp>
          <p:nvSpPr>
            <p:cNvPr id="68" name="Retângulo 67">
              <a:extLst>
                <a:ext uri="{FF2B5EF4-FFF2-40B4-BE49-F238E27FC236}">
                  <a16:creationId xmlns:a16="http://schemas.microsoft.com/office/drawing/2014/main" id="{C60C9844-39A8-4BE7-9EB9-4E027549C741}"/>
                </a:ext>
              </a:extLst>
            </p:cNvPr>
            <p:cNvSpPr/>
            <p:nvPr/>
          </p:nvSpPr>
          <p:spPr>
            <a:xfrm>
              <a:off x="6983015" y="2057952"/>
              <a:ext cx="1796715" cy="964897"/>
            </a:xfrm>
            <a:prstGeom prst="rect">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7015074" y="3564459"/>
              <a:ext cx="1796715" cy="964800"/>
            </a:xfrm>
            <a:prstGeom prst="rect">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7015076" y="5047324"/>
              <a:ext cx="1796715" cy="964800"/>
            </a:xfrm>
            <a:prstGeom prst="rect">
              <a:avLst/>
            </a:prstGeom>
            <a:solidFill>
              <a:srgbClr val="2E75B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Conector de Seta Reta 70">
              <a:extLst>
                <a:ext uri="{FF2B5EF4-FFF2-40B4-BE49-F238E27FC236}">
                  <a16:creationId xmlns:a16="http://schemas.microsoft.com/office/drawing/2014/main" id="{14AF6AC1-A6D8-47AA-BE6C-6B8F3D8DD7EE}"/>
                </a:ext>
              </a:extLst>
            </p:cNvPr>
            <p:cNvCxnSpPr>
              <a:cxnSpLocks/>
              <a:stCxn id="51" idx="3"/>
              <a:endCxn id="61" idx="1"/>
            </p:cNvCxnSpPr>
            <p:nvPr/>
          </p:nvCxnSpPr>
          <p:spPr>
            <a:xfrm flipV="1">
              <a:off x="5008699" y="2545628"/>
              <a:ext cx="1500430" cy="15154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a:stCxn id="51" idx="3"/>
              <a:endCxn id="63" idx="1"/>
            </p:cNvCxnSpPr>
            <p:nvPr/>
          </p:nvCxnSpPr>
          <p:spPr>
            <a:xfrm flipV="1">
              <a:off x="5008699" y="4045645"/>
              <a:ext cx="1530744" cy="154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a:stCxn id="51" idx="3"/>
              <a:endCxn id="80" idx="1"/>
            </p:cNvCxnSpPr>
            <p:nvPr/>
          </p:nvCxnSpPr>
          <p:spPr>
            <a:xfrm>
              <a:off x="5008699" y="4061098"/>
              <a:ext cx="1530744" cy="146867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aixaDeTexto 73">
              <a:extLst>
                <a:ext uri="{FF2B5EF4-FFF2-40B4-BE49-F238E27FC236}">
                  <a16:creationId xmlns:a16="http://schemas.microsoft.com/office/drawing/2014/main" id="{689F2C5B-9083-43B5-8742-CE321A8E1A90}"/>
                </a:ext>
              </a:extLst>
            </p:cNvPr>
            <p:cNvSpPr txBox="1"/>
            <p:nvPr/>
          </p:nvSpPr>
          <p:spPr>
            <a:xfrm>
              <a:off x="6981346" y="2064314"/>
              <a:ext cx="1027845" cy="369332"/>
            </a:xfrm>
            <a:prstGeom prst="rect">
              <a:avLst/>
            </a:prstGeom>
            <a:noFill/>
          </p:spPr>
          <p:txBody>
            <a:bodyPr wrap="square" rtlCol="0">
              <a:spAutoFit/>
            </a:bodyPr>
            <a:lstStyle/>
            <a:p>
              <a:pPr algn="l"/>
              <a:r>
                <a:rPr lang="pt-BR" dirty="0">
                  <a:solidFill>
                    <a:schemeClr val="bg1"/>
                  </a:solidFill>
                  <a:latin typeface="Quicksand" pitchFamily="2" charset="0"/>
                </a:rPr>
                <a:t>Módulo </a:t>
              </a:r>
            </a:p>
          </p:txBody>
        </p:sp>
        <p:sp>
          <p:nvSpPr>
            <p:cNvPr id="75" name="Retângulo 74">
              <a:extLst>
                <a:ext uri="{FF2B5EF4-FFF2-40B4-BE49-F238E27FC236}">
                  <a16:creationId xmlns:a16="http://schemas.microsoft.com/office/drawing/2014/main" id="{49AAE335-87B1-4C4E-BA65-235B7DCDE4F1}"/>
                </a:ext>
              </a:extLst>
            </p:cNvPr>
            <p:cNvSpPr/>
            <p:nvPr/>
          </p:nvSpPr>
          <p:spPr>
            <a:xfrm>
              <a:off x="7071245" y="2507740"/>
              <a:ext cx="1652339" cy="352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pitchFamily="2" charset="0"/>
                </a:rPr>
                <a:t>Conta Digital</a:t>
              </a:r>
            </a:p>
          </p:txBody>
        </p:sp>
        <p:sp>
          <p:nvSpPr>
            <p:cNvPr id="76" name="Retângulo 75">
              <a:extLst>
                <a:ext uri="{FF2B5EF4-FFF2-40B4-BE49-F238E27FC236}">
                  <a16:creationId xmlns:a16="http://schemas.microsoft.com/office/drawing/2014/main" id="{183AEE00-E1E6-43E1-8598-D4DA6684154E}"/>
                </a:ext>
              </a:extLst>
            </p:cNvPr>
            <p:cNvSpPr/>
            <p:nvPr/>
          </p:nvSpPr>
          <p:spPr>
            <a:xfrm>
              <a:off x="7087261" y="3945459"/>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a:solidFill>
                    <a:schemeClr val="tx1"/>
                  </a:solidFill>
                  <a:latin typeface="Quicksand"/>
                </a:rPr>
                <a:t>Market </a:t>
              </a:r>
              <a:r>
                <a:rPr lang="pt-BR" sz="1400" err="1">
                  <a:solidFill>
                    <a:schemeClr val="tx1"/>
                  </a:solidFill>
                  <a:latin typeface="Quicksand"/>
                </a:rPr>
                <a:t>Place</a:t>
              </a:r>
              <a:endParaRPr lang="pt-BR" sz="1400">
                <a:solidFill>
                  <a:schemeClr val="tx1"/>
                </a:solidFill>
                <a:latin typeface="Quicksand"/>
              </a:endParaRPr>
            </a:p>
          </p:txBody>
        </p:sp>
        <p:sp>
          <p:nvSpPr>
            <p:cNvPr id="78" name="CaixaDeTexto 77">
              <a:extLst>
                <a:ext uri="{FF2B5EF4-FFF2-40B4-BE49-F238E27FC236}">
                  <a16:creationId xmlns:a16="http://schemas.microsoft.com/office/drawing/2014/main" id="{FB0B041E-C8B8-4674-B114-C5977D186F28}"/>
                </a:ext>
              </a:extLst>
            </p:cNvPr>
            <p:cNvSpPr txBox="1"/>
            <p:nvPr/>
          </p:nvSpPr>
          <p:spPr>
            <a:xfrm>
              <a:off x="7015074" y="5048602"/>
              <a:ext cx="1027845" cy="369332"/>
            </a:xfrm>
            <a:prstGeom prst="rect">
              <a:avLst/>
            </a:prstGeom>
            <a:noFill/>
          </p:spPr>
          <p:txBody>
            <a:bodyPr wrap="square" rtlCol="0">
              <a:spAutoFit/>
            </a:bodyPr>
            <a:lstStyle/>
            <a:p>
              <a:pPr algn="l"/>
              <a:r>
                <a:rPr lang="pt-BR" dirty="0">
                  <a:solidFill>
                    <a:schemeClr val="bg1"/>
                  </a:solidFill>
                  <a:latin typeface="Quicksand" pitchFamily="2" charset="0"/>
                </a:rPr>
                <a:t>Módulo </a:t>
              </a:r>
            </a:p>
          </p:txBody>
        </p:sp>
        <p:sp>
          <p:nvSpPr>
            <p:cNvPr id="79" name="Retângulo 78">
              <a:extLst>
                <a:ext uri="{FF2B5EF4-FFF2-40B4-BE49-F238E27FC236}">
                  <a16:creationId xmlns:a16="http://schemas.microsoft.com/office/drawing/2014/main" id="{B7D41A8B-2E32-4A90-AF2E-F87A4A839CEB}"/>
                </a:ext>
              </a:extLst>
            </p:cNvPr>
            <p:cNvSpPr/>
            <p:nvPr/>
          </p:nvSpPr>
          <p:spPr>
            <a:xfrm>
              <a:off x="7087263" y="5478455"/>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pitchFamily="2" charset="0"/>
                </a:rPr>
                <a:t>Ponto Mais</a:t>
              </a:r>
            </a:p>
          </p:txBody>
        </p:sp>
        <p:sp>
          <p:nvSpPr>
            <p:cNvPr id="61" name="Retângulo 60">
              <a:extLst>
                <a:ext uri="{FF2B5EF4-FFF2-40B4-BE49-F238E27FC236}">
                  <a16:creationId xmlns:a16="http://schemas.microsoft.com/office/drawing/2014/main" id="{42A20E46-73F1-48D2-856A-7D045DA002EF}"/>
                </a:ext>
              </a:extLst>
            </p:cNvPr>
            <p:cNvSpPr/>
            <p:nvPr/>
          </p:nvSpPr>
          <p:spPr>
            <a:xfrm>
              <a:off x="6509129" y="2063179"/>
              <a:ext cx="428102" cy="9648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 name="Retângulo 7">
              <a:extLst>
                <a:ext uri="{FF2B5EF4-FFF2-40B4-BE49-F238E27FC236}">
                  <a16:creationId xmlns:a16="http://schemas.microsoft.com/office/drawing/2014/main" id="{C8876867-FAE1-48C0-9A15-8CB1491861AA}"/>
                </a:ext>
              </a:extLst>
            </p:cNvPr>
            <p:cNvSpPr/>
            <p:nvPr/>
          </p:nvSpPr>
          <p:spPr>
            <a:xfrm>
              <a:off x="6402219" y="1879042"/>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97A6A75F-FEC9-45BB-8ACE-3F4FC3CDE1F6}"/>
                </a:ext>
              </a:extLst>
            </p:cNvPr>
            <p:cNvSpPr/>
            <p:nvPr/>
          </p:nvSpPr>
          <p:spPr>
            <a:xfrm>
              <a:off x="6539443" y="3563196"/>
              <a:ext cx="428102" cy="9648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0" name="Retângulo 79">
              <a:extLst>
                <a:ext uri="{FF2B5EF4-FFF2-40B4-BE49-F238E27FC236}">
                  <a16:creationId xmlns:a16="http://schemas.microsoft.com/office/drawing/2014/main" id="{56587705-7D44-4EAB-9449-D16C33D2322C}"/>
                </a:ext>
              </a:extLst>
            </p:cNvPr>
            <p:cNvSpPr/>
            <p:nvPr/>
          </p:nvSpPr>
          <p:spPr>
            <a:xfrm>
              <a:off x="6539443" y="5047324"/>
              <a:ext cx="428102" cy="9648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1" name="Retângulo 80">
              <a:extLst>
                <a:ext uri="{FF2B5EF4-FFF2-40B4-BE49-F238E27FC236}">
                  <a16:creationId xmlns:a16="http://schemas.microsoft.com/office/drawing/2014/main" id="{E4013F32-AF34-4F20-91A2-5B2F2EB0D7DD}"/>
                </a:ext>
              </a:extLst>
            </p:cNvPr>
            <p:cNvSpPr/>
            <p:nvPr/>
          </p:nvSpPr>
          <p:spPr>
            <a:xfrm>
              <a:off x="6402219" y="3396059"/>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5F0A9FB8-C6D4-421B-BFB4-A362E3F3D51D}"/>
                </a:ext>
              </a:extLst>
            </p:cNvPr>
            <p:cNvSpPr/>
            <p:nvPr/>
          </p:nvSpPr>
          <p:spPr>
            <a:xfrm>
              <a:off x="6380813" y="4919610"/>
              <a:ext cx="2540814" cy="131964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CaixaDeTexto 82">
              <a:extLst>
                <a:ext uri="{FF2B5EF4-FFF2-40B4-BE49-F238E27FC236}">
                  <a16:creationId xmlns:a16="http://schemas.microsoft.com/office/drawing/2014/main" id="{6BAD978B-85A7-4CEE-85D9-365747EF7553}"/>
                </a:ext>
              </a:extLst>
            </p:cNvPr>
            <p:cNvSpPr txBox="1"/>
            <p:nvPr/>
          </p:nvSpPr>
          <p:spPr>
            <a:xfrm>
              <a:off x="7025795" y="3578003"/>
              <a:ext cx="1027845" cy="369332"/>
            </a:xfrm>
            <a:prstGeom prst="rect">
              <a:avLst/>
            </a:prstGeom>
            <a:solidFill>
              <a:srgbClr val="2E75B6"/>
            </a:solidFill>
          </p:spPr>
          <p:txBody>
            <a:bodyPr wrap="square" rtlCol="0">
              <a:spAutoFit/>
            </a:bodyPr>
            <a:lstStyle/>
            <a:p>
              <a:pPr algn="l"/>
              <a:r>
                <a:rPr lang="pt-BR" dirty="0">
                  <a:solidFill>
                    <a:schemeClr val="bg1"/>
                  </a:solidFill>
                  <a:latin typeface="Quicksand" pitchFamily="2" charset="0"/>
                </a:rPr>
                <a:t>Módulo </a:t>
              </a:r>
            </a:p>
          </p:txBody>
        </p:sp>
        <p:sp>
          <p:nvSpPr>
            <p:cNvPr id="84" name="Retângulo 83">
              <a:extLst>
                <a:ext uri="{FF2B5EF4-FFF2-40B4-BE49-F238E27FC236}">
                  <a16:creationId xmlns:a16="http://schemas.microsoft.com/office/drawing/2014/main" id="{893B04EE-6809-4A94-9FAD-4722BC2F85D2}"/>
                </a:ext>
              </a:extLst>
            </p:cNvPr>
            <p:cNvSpPr/>
            <p:nvPr/>
          </p:nvSpPr>
          <p:spPr>
            <a:xfrm>
              <a:off x="2605109" y="3315757"/>
              <a:ext cx="2836828"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descr="Ícone&#10;&#10;Descrição gerada automaticamente">
              <a:extLst>
                <a:ext uri="{FF2B5EF4-FFF2-40B4-BE49-F238E27FC236}">
                  <a16:creationId xmlns:a16="http://schemas.microsoft.com/office/drawing/2014/main" id="{B13DCF4B-3831-4FF8-9888-AE5DD391D9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8350" y="3752052"/>
              <a:ext cx="635312" cy="635312"/>
            </a:xfrm>
            <a:prstGeom prst="rect">
              <a:avLst/>
            </a:prstGeom>
          </p:spPr>
        </p:pic>
        <p:sp>
          <p:nvSpPr>
            <p:cNvPr id="88" name="CaixaDeTexto 87">
              <a:extLst>
                <a:ext uri="{FF2B5EF4-FFF2-40B4-BE49-F238E27FC236}">
                  <a16:creationId xmlns:a16="http://schemas.microsoft.com/office/drawing/2014/main" id="{F5ECCFC3-20E3-4081-9D58-6B85B4414DD1}"/>
                </a:ext>
              </a:extLst>
            </p:cNvPr>
            <p:cNvSpPr txBox="1"/>
            <p:nvPr/>
          </p:nvSpPr>
          <p:spPr>
            <a:xfrm rot="5400000">
              <a:off x="10289676" y="4048417"/>
              <a:ext cx="2348080" cy="276999"/>
            </a:xfrm>
            <a:prstGeom prst="rect">
              <a:avLst/>
            </a:prstGeom>
            <a:noFill/>
          </p:spPr>
          <p:txBody>
            <a:bodyPr wrap="square" rtlCol="0">
              <a:spAutoFit/>
            </a:bodyPr>
            <a:lstStyle/>
            <a:p>
              <a:pPr algn="l"/>
              <a:r>
                <a:rPr lang="pt-BR" sz="1200" dirty="0">
                  <a:latin typeface="Quicksand" pitchFamily="2" charset="0"/>
                </a:rPr>
                <a:t>Repositório de componentes  </a:t>
              </a:r>
            </a:p>
          </p:txBody>
        </p:sp>
        <p:cxnSp>
          <p:nvCxnSpPr>
            <p:cNvPr id="94" name="Conector: Angulado 93">
              <a:extLst>
                <a:ext uri="{FF2B5EF4-FFF2-40B4-BE49-F238E27FC236}">
                  <a16:creationId xmlns:a16="http://schemas.microsoft.com/office/drawing/2014/main" id="{352D1DBD-E45C-4E8A-AAD7-376EAC14CF38}"/>
                </a:ext>
              </a:extLst>
            </p:cNvPr>
            <p:cNvCxnSpPr>
              <a:stCxn id="8" idx="3"/>
              <a:endCxn id="17" idx="0"/>
            </p:cNvCxnSpPr>
            <p:nvPr/>
          </p:nvCxnSpPr>
          <p:spPr>
            <a:xfrm>
              <a:off x="8943033" y="2550632"/>
              <a:ext cx="1982973" cy="120142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ector: Angulado 100">
              <a:extLst>
                <a:ext uri="{FF2B5EF4-FFF2-40B4-BE49-F238E27FC236}">
                  <a16:creationId xmlns:a16="http://schemas.microsoft.com/office/drawing/2014/main" id="{862E1F9F-36BF-4523-B89C-96905E47A75E}"/>
                </a:ext>
              </a:extLst>
            </p:cNvPr>
            <p:cNvCxnSpPr>
              <a:cxnSpLocks/>
              <a:stCxn id="81" idx="3"/>
              <a:endCxn id="17" idx="1"/>
            </p:cNvCxnSpPr>
            <p:nvPr/>
          </p:nvCxnSpPr>
          <p:spPr>
            <a:xfrm>
              <a:off x="8943033" y="4067649"/>
              <a:ext cx="1665317" cy="2059"/>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Conector: Angulado 103">
              <a:extLst>
                <a:ext uri="{FF2B5EF4-FFF2-40B4-BE49-F238E27FC236}">
                  <a16:creationId xmlns:a16="http://schemas.microsoft.com/office/drawing/2014/main" id="{A23BDAF5-C43E-4382-9766-D49146B691F1}"/>
                </a:ext>
              </a:extLst>
            </p:cNvPr>
            <p:cNvCxnSpPr>
              <a:cxnSpLocks/>
              <a:stCxn id="82" idx="3"/>
              <a:endCxn id="17" idx="2"/>
            </p:cNvCxnSpPr>
            <p:nvPr/>
          </p:nvCxnSpPr>
          <p:spPr>
            <a:xfrm flipV="1">
              <a:off x="8921627" y="4387364"/>
              <a:ext cx="2004379" cy="1192069"/>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CaixaDeTexto 31">
            <a:extLst>
              <a:ext uri="{FF2B5EF4-FFF2-40B4-BE49-F238E27FC236}">
                <a16:creationId xmlns:a16="http://schemas.microsoft.com/office/drawing/2014/main" id="{6AF33EFE-8DC3-4AA3-8A1D-6A238159B50A}"/>
              </a:ext>
            </a:extLst>
          </p:cNvPr>
          <p:cNvSpPr txBox="1"/>
          <p:nvPr/>
        </p:nvSpPr>
        <p:spPr>
          <a:xfrm>
            <a:off x="1768213" y="2256073"/>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33" name="CaixaDeTexto 32">
            <a:extLst>
              <a:ext uri="{FF2B5EF4-FFF2-40B4-BE49-F238E27FC236}">
                <a16:creationId xmlns:a16="http://schemas.microsoft.com/office/drawing/2014/main" id="{593A1DF3-F419-4086-BD52-E6CAEC47B587}"/>
              </a:ext>
            </a:extLst>
          </p:cNvPr>
          <p:cNvSpPr txBox="1"/>
          <p:nvPr/>
        </p:nvSpPr>
        <p:spPr>
          <a:xfrm>
            <a:off x="893780" y="4906157"/>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34" name="Retângulo 33">
            <a:extLst>
              <a:ext uri="{FF2B5EF4-FFF2-40B4-BE49-F238E27FC236}">
                <a16:creationId xmlns:a16="http://schemas.microsoft.com/office/drawing/2014/main" id="{9AB03552-A843-4AD5-9F77-109F0EACF620}"/>
              </a:ext>
            </a:extLst>
          </p:cNvPr>
          <p:cNvSpPr/>
          <p:nvPr/>
        </p:nvSpPr>
        <p:spPr>
          <a:xfrm>
            <a:off x="250829" y="2040278"/>
            <a:ext cx="2592000" cy="28060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EC6D76C5-1643-47C0-895F-4DD5E7192570}"/>
              </a:ext>
            </a:extLst>
          </p:cNvPr>
          <p:cNvSpPr/>
          <p:nvPr/>
        </p:nvSpPr>
        <p:spPr>
          <a:xfrm>
            <a:off x="375116" y="3608333"/>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36" name="Retângulo 35">
            <a:extLst>
              <a:ext uri="{FF2B5EF4-FFF2-40B4-BE49-F238E27FC236}">
                <a16:creationId xmlns:a16="http://schemas.microsoft.com/office/drawing/2014/main" id="{217056A4-F3A8-4E6D-88EF-C760FCF604C4}"/>
              </a:ext>
            </a:extLst>
          </p:cNvPr>
          <p:cNvSpPr/>
          <p:nvPr/>
        </p:nvSpPr>
        <p:spPr>
          <a:xfrm>
            <a:off x="400833" y="2947729"/>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38" name="Retângulo 37">
            <a:extLst>
              <a:ext uri="{FF2B5EF4-FFF2-40B4-BE49-F238E27FC236}">
                <a16:creationId xmlns:a16="http://schemas.microsoft.com/office/drawing/2014/main" id="{D2F0C972-D70C-4BD9-A8EA-70812F67251B}"/>
              </a:ext>
            </a:extLst>
          </p:cNvPr>
          <p:cNvSpPr/>
          <p:nvPr/>
        </p:nvSpPr>
        <p:spPr>
          <a:xfrm>
            <a:off x="381825" y="2278817"/>
            <a:ext cx="23400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9" name="Retângulo 38">
            <a:extLst>
              <a:ext uri="{FF2B5EF4-FFF2-40B4-BE49-F238E27FC236}">
                <a16:creationId xmlns:a16="http://schemas.microsoft.com/office/drawing/2014/main" id="{3DAF01DD-C8E0-429D-BB44-A41EFDEDB569}"/>
              </a:ext>
            </a:extLst>
          </p:cNvPr>
          <p:cNvSpPr/>
          <p:nvPr/>
        </p:nvSpPr>
        <p:spPr>
          <a:xfrm>
            <a:off x="365527" y="4248062"/>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40" name="Retângulo 39">
            <a:extLst>
              <a:ext uri="{FF2B5EF4-FFF2-40B4-BE49-F238E27FC236}">
                <a16:creationId xmlns:a16="http://schemas.microsoft.com/office/drawing/2014/main" id="{00DD61E7-3836-4885-AB53-1829673C6296}"/>
              </a:ext>
            </a:extLst>
          </p:cNvPr>
          <p:cNvSpPr/>
          <p:nvPr/>
        </p:nvSpPr>
        <p:spPr>
          <a:xfrm rot="16200000">
            <a:off x="1815939" y="2563635"/>
            <a:ext cx="598735" cy="127816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1DE56926-29B0-494D-9425-900F8175960E}"/>
              </a:ext>
            </a:extLst>
          </p:cNvPr>
          <p:cNvSpPr/>
          <p:nvPr/>
        </p:nvSpPr>
        <p:spPr>
          <a:xfrm>
            <a:off x="1515309" y="2954437"/>
            <a:ext cx="1193892"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cxnSp>
        <p:nvCxnSpPr>
          <p:cNvPr id="42" name="Conector: Angulado 41">
            <a:extLst>
              <a:ext uri="{FF2B5EF4-FFF2-40B4-BE49-F238E27FC236}">
                <a16:creationId xmlns:a16="http://schemas.microsoft.com/office/drawing/2014/main" id="{7BDAE815-ABE8-4533-AAB1-7CAEBEBAC663}"/>
              </a:ext>
            </a:extLst>
          </p:cNvPr>
          <p:cNvCxnSpPr>
            <a:cxnSpLocks/>
            <a:stCxn id="41" idx="3"/>
          </p:cNvCxnSpPr>
          <p:nvPr/>
        </p:nvCxnSpPr>
        <p:spPr>
          <a:xfrm flipV="1">
            <a:off x="2709201" y="3152751"/>
            <a:ext cx="1972254" cy="62686"/>
          </a:xfrm>
          <a:prstGeom prst="bentConnector4">
            <a:avLst>
              <a:gd name="adj1" fmla="val 24810"/>
              <a:gd name="adj2" fmla="val 18750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720BE45C-0B17-41FF-A963-058A8ECB1945}"/>
              </a:ext>
            </a:extLst>
          </p:cNvPr>
          <p:cNvSpPr txBox="1"/>
          <p:nvPr/>
        </p:nvSpPr>
        <p:spPr>
          <a:xfrm rot="18982159">
            <a:off x="5957936" y="2179028"/>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47" name="CaixaDeTexto 46">
            <a:extLst>
              <a:ext uri="{FF2B5EF4-FFF2-40B4-BE49-F238E27FC236}">
                <a16:creationId xmlns:a16="http://schemas.microsoft.com/office/drawing/2014/main" id="{60A47400-5A4F-4669-8712-46E8D32C3ED1}"/>
              </a:ext>
            </a:extLst>
          </p:cNvPr>
          <p:cNvSpPr txBox="1"/>
          <p:nvPr/>
        </p:nvSpPr>
        <p:spPr>
          <a:xfrm>
            <a:off x="6050731" y="3071990"/>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48" name="CaixaDeTexto 47">
            <a:extLst>
              <a:ext uri="{FF2B5EF4-FFF2-40B4-BE49-F238E27FC236}">
                <a16:creationId xmlns:a16="http://schemas.microsoft.com/office/drawing/2014/main" id="{2E36029F-30B5-4550-9395-84BDFA23FC60}"/>
              </a:ext>
            </a:extLst>
          </p:cNvPr>
          <p:cNvSpPr txBox="1"/>
          <p:nvPr/>
        </p:nvSpPr>
        <p:spPr>
          <a:xfrm rot="2649576">
            <a:off x="6011293" y="3880632"/>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Tree>
    <p:extLst>
      <p:ext uri="{BB962C8B-B14F-4D97-AF65-F5344CB8AC3E}">
        <p14:creationId xmlns:p14="http://schemas.microsoft.com/office/powerpoint/2010/main" val="70834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363F43D4-B7FC-409E-863D-A65E42B3836F}"/>
              </a:ext>
            </a:extLst>
          </p:cNvPr>
          <p:cNvSpPr>
            <a:spLocks noGrp="1"/>
          </p:cNvSpPr>
          <p:nvPr>
            <p:ph type="subTitle" idx="1"/>
          </p:nvPr>
        </p:nvSpPr>
        <p:spPr/>
        <p:txBody>
          <a:bodyPr>
            <a:normAutofit fontScale="92500" lnSpcReduction="20000"/>
          </a:bodyPr>
          <a:lstStyle/>
          <a:p>
            <a:r>
              <a:rPr lang="pt-BR" dirty="0"/>
              <a:t>SDK para desacoplamento de ferramentas</a:t>
            </a: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0" y="933542"/>
            <a:ext cx="12191999" cy="1529365"/>
          </a:xfrm>
          <a:prstGeom prst="rect">
            <a:avLst/>
          </a:prstGeom>
          <a:solidFill>
            <a:srgbClr val="525252"/>
          </a:solidFill>
        </p:spPr>
        <p:txBody>
          <a:bodyPr wrap="square" rtlCol="0" anchor="ctr">
            <a:noAutofit/>
          </a:bodyPr>
          <a:lstStyle/>
          <a:p>
            <a:pPr>
              <a:spcAft>
                <a:spcPts val="1200"/>
              </a:spcAft>
            </a:pPr>
            <a:r>
              <a:rPr lang="pt-BR" dirty="0">
                <a:solidFill>
                  <a:schemeClr val="bg1"/>
                </a:solidFill>
                <a:latin typeface="Quicksand Light" pitchFamily="2" charset="0"/>
              </a:rPr>
              <a:t>Para facilitar a manutenibilidade e minimizar eventuais quebras de compatibilidade (a exemplo da depreciação de componentes), deverão ser construídas abstrações para cada SDK de terceiros incorporado.</a:t>
            </a:r>
          </a:p>
          <a:p>
            <a:pPr>
              <a:spcAft>
                <a:spcPts val="1200"/>
              </a:spcAft>
            </a:pPr>
            <a:r>
              <a:rPr lang="pt-BR" dirty="0">
                <a:solidFill>
                  <a:schemeClr val="bg1"/>
                </a:solidFill>
                <a:latin typeface="Quicksand Light" pitchFamily="2" charset="0"/>
              </a:rPr>
              <a:t>Com essa abordagem também é possível  minimizar o impacto da troca de ferramenta de parceiros (por exemplo: troca de </a:t>
            </a:r>
            <a:r>
              <a:rPr lang="pt-BR" dirty="0" err="1">
                <a:solidFill>
                  <a:schemeClr val="bg1"/>
                </a:solidFill>
                <a:latin typeface="Quicksand Light" pitchFamily="2" charset="0"/>
              </a:rPr>
              <a:t>Dynatrace</a:t>
            </a:r>
            <a:r>
              <a:rPr lang="pt-BR" dirty="0">
                <a:solidFill>
                  <a:schemeClr val="bg1"/>
                </a:solidFill>
                <a:latin typeface="Quicksand Light" pitchFamily="2" charset="0"/>
              </a:rPr>
              <a:t> por </a:t>
            </a:r>
            <a:r>
              <a:rPr lang="pt-BR" dirty="0" err="1">
                <a:solidFill>
                  <a:schemeClr val="bg1"/>
                </a:solidFill>
                <a:latin typeface="Quicksand Light" pitchFamily="2" charset="0"/>
              </a:rPr>
              <a:t>AppDynamics</a:t>
            </a:r>
            <a:r>
              <a:rPr lang="pt-BR" dirty="0">
                <a:solidFill>
                  <a:schemeClr val="bg1"/>
                </a:solidFill>
                <a:latin typeface="Quicksand Light" pitchFamily="2" charset="0"/>
              </a:rPr>
              <a:t>).</a:t>
            </a:r>
          </a:p>
        </p:txBody>
      </p:sp>
      <p:grpSp>
        <p:nvGrpSpPr>
          <p:cNvPr id="4" name="Agrupar 3">
            <a:extLst>
              <a:ext uri="{FF2B5EF4-FFF2-40B4-BE49-F238E27FC236}">
                <a16:creationId xmlns:a16="http://schemas.microsoft.com/office/drawing/2014/main" id="{C676C5B7-6FB9-4B86-9A4A-B2E75B9AA597}"/>
              </a:ext>
            </a:extLst>
          </p:cNvPr>
          <p:cNvGrpSpPr/>
          <p:nvPr/>
        </p:nvGrpSpPr>
        <p:grpSpPr>
          <a:xfrm>
            <a:off x="4271423" y="3677419"/>
            <a:ext cx="2366414" cy="1408789"/>
            <a:chOff x="5627545" y="1761446"/>
            <a:chExt cx="2402996" cy="1517752"/>
          </a:xfrm>
        </p:grpSpPr>
        <p:sp>
          <p:nvSpPr>
            <p:cNvPr id="68" name="Retângulo 67">
              <a:extLst>
                <a:ext uri="{FF2B5EF4-FFF2-40B4-BE49-F238E27FC236}">
                  <a16:creationId xmlns:a16="http://schemas.microsoft.com/office/drawing/2014/main" id="{C60C9844-39A8-4BE7-9EB9-4E027549C741}"/>
                </a:ext>
              </a:extLst>
            </p:cNvPr>
            <p:cNvSpPr/>
            <p:nvPr/>
          </p:nvSpPr>
          <p:spPr>
            <a:xfrm>
              <a:off x="5846438" y="2183379"/>
              <a:ext cx="2084400" cy="9432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Retângulo 7">
              <a:extLst>
                <a:ext uri="{FF2B5EF4-FFF2-40B4-BE49-F238E27FC236}">
                  <a16:creationId xmlns:a16="http://schemas.microsoft.com/office/drawing/2014/main" id="{C8876867-FAE1-48C0-9A15-8CB1491861AA}"/>
                </a:ext>
              </a:extLst>
            </p:cNvPr>
            <p:cNvSpPr/>
            <p:nvPr/>
          </p:nvSpPr>
          <p:spPr>
            <a:xfrm>
              <a:off x="5704404" y="2087354"/>
              <a:ext cx="2326137" cy="1191844"/>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36" name="CaixaDeTexto 35">
              <a:extLst>
                <a:ext uri="{FF2B5EF4-FFF2-40B4-BE49-F238E27FC236}">
                  <a16:creationId xmlns:a16="http://schemas.microsoft.com/office/drawing/2014/main" id="{FF724CEE-B0A7-40F6-8EDF-66351A12FF5D}"/>
                </a:ext>
              </a:extLst>
            </p:cNvPr>
            <p:cNvSpPr txBox="1"/>
            <p:nvPr/>
          </p:nvSpPr>
          <p:spPr>
            <a:xfrm>
              <a:off x="6044031" y="2462116"/>
              <a:ext cx="1851096" cy="338554"/>
            </a:xfrm>
            <a:prstGeom prst="rect">
              <a:avLst/>
            </a:prstGeom>
            <a:noFill/>
          </p:spPr>
          <p:txBody>
            <a:bodyPr wrap="square" rtlCol="0">
              <a:spAutoFit/>
            </a:bodyPr>
            <a:lstStyle/>
            <a:p>
              <a:pPr algn="l"/>
              <a:r>
                <a:rPr lang="pt-BR" sz="1600" dirty="0" err="1">
                  <a:latin typeface="Quicksand" pitchFamily="2" charset="0"/>
                </a:rPr>
                <a:t>Dynatrace</a:t>
              </a:r>
              <a:r>
                <a:rPr lang="pt-BR" sz="1600" dirty="0">
                  <a:latin typeface="Quicksand" pitchFamily="2" charset="0"/>
                </a:rPr>
                <a:t> SDK</a:t>
              </a:r>
            </a:p>
          </p:txBody>
        </p:sp>
        <p:sp>
          <p:nvSpPr>
            <p:cNvPr id="3" name="CaixaDeTexto 2">
              <a:extLst>
                <a:ext uri="{FF2B5EF4-FFF2-40B4-BE49-F238E27FC236}">
                  <a16:creationId xmlns:a16="http://schemas.microsoft.com/office/drawing/2014/main" id="{2E752DFC-560B-4BEA-BD4D-860EAE75BBF2}"/>
                </a:ext>
              </a:extLst>
            </p:cNvPr>
            <p:cNvSpPr txBox="1"/>
            <p:nvPr/>
          </p:nvSpPr>
          <p:spPr>
            <a:xfrm>
              <a:off x="5627545" y="1761446"/>
              <a:ext cx="1342034" cy="276999"/>
            </a:xfrm>
            <a:prstGeom prst="rect">
              <a:avLst/>
            </a:prstGeom>
            <a:noFill/>
          </p:spPr>
          <p:txBody>
            <a:bodyPr wrap="none" rtlCol="0">
              <a:spAutoFit/>
            </a:bodyPr>
            <a:lstStyle/>
            <a:p>
              <a:pPr algn="l"/>
              <a:r>
                <a:rPr lang="pt-BR" sz="1200" b="1" dirty="0">
                  <a:latin typeface="Quicksand" pitchFamily="2" charset="0"/>
                </a:rPr>
                <a:t>APM </a:t>
              </a:r>
              <a:r>
                <a:rPr lang="pt-BR" sz="1200" b="1" dirty="0" err="1">
                  <a:latin typeface="Quicksand" pitchFamily="2" charset="0"/>
                </a:rPr>
                <a:t>Abstraction</a:t>
              </a:r>
              <a:endParaRPr lang="pt-BR" sz="1200" b="1" dirty="0">
                <a:latin typeface="Quicksand" pitchFamily="2" charset="0"/>
              </a:endParaRPr>
            </a:p>
          </p:txBody>
        </p:sp>
      </p:grpSp>
      <p:sp>
        <p:nvSpPr>
          <p:cNvPr id="12" name="Retângulo 11">
            <a:extLst>
              <a:ext uri="{FF2B5EF4-FFF2-40B4-BE49-F238E27FC236}">
                <a16:creationId xmlns:a16="http://schemas.microsoft.com/office/drawing/2014/main" id="{E38DBD9C-2084-40B6-B06F-71EF7359B7CE}"/>
              </a:ext>
            </a:extLst>
          </p:cNvPr>
          <p:cNvSpPr/>
          <p:nvPr/>
        </p:nvSpPr>
        <p:spPr>
          <a:xfrm rot="16200000">
            <a:off x="7014327" y="664535"/>
            <a:ext cx="1956377" cy="77656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7C86D1EC-CA3A-4DEC-A023-100F663A1C2F}"/>
              </a:ext>
            </a:extLst>
          </p:cNvPr>
          <p:cNvGrpSpPr/>
          <p:nvPr/>
        </p:nvGrpSpPr>
        <p:grpSpPr>
          <a:xfrm>
            <a:off x="6744093" y="3702931"/>
            <a:ext cx="2350892" cy="1383278"/>
            <a:chOff x="6110867" y="3699454"/>
            <a:chExt cx="2948213" cy="1383278"/>
          </a:xfrm>
        </p:grpSpPr>
        <p:sp>
          <p:nvSpPr>
            <p:cNvPr id="69" name="Retângulo 68">
              <a:extLst>
                <a:ext uri="{FF2B5EF4-FFF2-40B4-BE49-F238E27FC236}">
                  <a16:creationId xmlns:a16="http://schemas.microsoft.com/office/drawing/2014/main" id="{5A030B32-875D-4D43-A526-E5DDD51D897B}"/>
                </a:ext>
              </a:extLst>
            </p:cNvPr>
            <p:cNvSpPr/>
            <p:nvPr/>
          </p:nvSpPr>
          <p:spPr>
            <a:xfrm>
              <a:off x="6311817" y="4065584"/>
              <a:ext cx="2614010" cy="9432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D2923CC-146B-451B-B974-3B082F0083EF}"/>
                </a:ext>
              </a:extLst>
            </p:cNvPr>
            <p:cNvSpPr/>
            <p:nvPr/>
          </p:nvSpPr>
          <p:spPr>
            <a:xfrm>
              <a:off x="6186321" y="3969777"/>
              <a:ext cx="2872759" cy="1112955"/>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49" name="CaixaDeTexto 48">
              <a:extLst>
                <a:ext uri="{FF2B5EF4-FFF2-40B4-BE49-F238E27FC236}">
                  <a16:creationId xmlns:a16="http://schemas.microsoft.com/office/drawing/2014/main" id="{019F8BBD-DD1F-4583-BCDF-83FCA352AB2C}"/>
                </a:ext>
              </a:extLst>
            </p:cNvPr>
            <p:cNvSpPr txBox="1"/>
            <p:nvPr/>
          </p:nvSpPr>
          <p:spPr>
            <a:xfrm>
              <a:off x="6110867" y="3699454"/>
              <a:ext cx="1492716" cy="276999"/>
            </a:xfrm>
            <a:prstGeom prst="rect">
              <a:avLst/>
            </a:prstGeom>
            <a:noFill/>
          </p:spPr>
          <p:txBody>
            <a:bodyPr wrap="none" rtlCol="0">
              <a:spAutoFit/>
            </a:bodyPr>
            <a:lstStyle/>
            <a:p>
              <a:pPr algn="l"/>
              <a:r>
                <a:rPr lang="pt-BR" sz="1200" b="1" dirty="0" err="1">
                  <a:latin typeface="Quicksand" pitchFamily="2" charset="0"/>
                </a:rPr>
                <a:t>FaceId</a:t>
              </a:r>
              <a:r>
                <a:rPr lang="pt-BR" sz="1200" b="1" dirty="0">
                  <a:latin typeface="Quicksand" pitchFamily="2" charset="0"/>
                </a:rPr>
                <a:t> </a:t>
              </a:r>
              <a:r>
                <a:rPr lang="pt-BR" sz="1200" b="1" dirty="0" err="1">
                  <a:latin typeface="Quicksand" pitchFamily="2" charset="0"/>
                </a:rPr>
                <a:t>Abstraction</a:t>
              </a:r>
              <a:endParaRPr lang="pt-BR" sz="1200" b="1" dirty="0">
                <a:latin typeface="Quicksand" pitchFamily="2" charset="0"/>
              </a:endParaRPr>
            </a:p>
          </p:txBody>
        </p:sp>
      </p:grpSp>
      <p:sp>
        <p:nvSpPr>
          <p:cNvPr id="50" name="CaixaDeTexto 49">
            <a:extLst>
              <a:ext uri="{FF2B5EF4-FFF2-40B4-BE49-F238E27FC236}">
                <a16:creationId xmlns:a16="http://schemas.microsoft.com/office/drawing/2014/main" id="{D7395D91-064D-440D-807D-A3E0C2F632F7}"/>
              </a:ext>
            </a:extLst>
          </p:cNvPr>
          <p:cNvSpPr txBox="1"/>
          <p:nvPr/>
        </p:nvSpPr>
        <p:spPr>
          <a:xfrm>
            <a:off x="7258334" y="4342290"/>
            <a:ext cx="1556084" cy="369332"/>
          </a:xfrm>
          <a:prstGeom prst="rect">
            <a:avLst/>
          </a:prstGeom>
          <a:noFill/>
        </p:spPr>
        <p:txBody>
          <a:bodyPr wrap="square" rtlCol="0">
            <a:spAutoFit/>
          </a:bodyPr>
          <a:lstStyle/>
          <a:p>
            <a:pPr algn="l"/>
            <a:r>
              <a:rPr lang="pt-BR" dirty="0" err="1">
                <a:latin typeface="Quicksand" pitchFamily="2" charset="0"/>
              </a:rPr>
              <a:t>idWall</a:t>
            </a:r>
            <a:r>
              <a:rPr lang="pt-BR" dirty="0">
                <a:latin typeface="Quicksand" pitchFamily="2" charset="0"/>
              </a:rPr>
              <a:t> SDK</a:t>
            </a:r>
          </a:p>
        </p:txBody>
      </p:sp>
      <p:grpSp>
        <p:nvGrpSpPr>
          <p:cNvPr id="5" name="Agrupar 4">
            <a:extLst>
              <a:ext uri="{FF2B5EF4-FFF2-40B4-BE49-F238E27FC236}">
                <a16:creationId xmlns:a16="http://schemas.microsoft.com/office/drawing/2014/main" id="{93D466A1-1EEA-4D8D-9796-13F6ECDF4406}"/>
              </a:ext>
            </a:extLst>
          </p:cNvPr>
          <p:cNvGrpSpPr/>
          <p:nvPr/>
        </p:nvGrpSpPr>
        <p:grpSpPr>
          <a:xfrm>
            <a:off x="9144000" y="3706093"/>
            <a:ext cx="2448000" cy="1345730"/>
            <a:chOff x="8891396" y="3700788"/>
            <a:chExt cx="2655333" cy="1653102"/>
          </a:xfrm>
        </p:grpSpPr>
        <p:sp>
          <p:nvSpPr>
            <p:cNvPr id="47" name="Retângulo 46">
              <a:extLst>
                <a:ext uri="{FF2B5EF4-FFF2-40B4-BE49-F238E27FC236}">
                  <a16:creationId xmlns:a16="http://schemas.microsoft.com/office/drawing/2014/main" id="{3AAB6F05-67E2-422B-8ADE-6E7D5A78C948}"/>
                </a:ext>
              </a:extLst>
            </p:cNvPr>
            <p:cNvSpPr/>
            <p:nvPr/>
          </p:nvSpPr>
          <p:spPr>
            <a:xfrm>
              <a:off x="9120302" y="4114184"/>
              <a:ext cx="2262666" cy="1159199"/>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39FA60A2-01D2-4031-BCCC-E3F85AA47FC8}"/>
                </a:ext>
              </a:extLst>
            </p:cNvPr>
            <p:cNvSpPr/>
            <p:nvPr/>
          </p:nvSpPr>
          <p:spPr>
            <a:xfrm>
              <a:off x="9000489" y="4010710"/>
              <a:ext cx="2542471" cy="1343180"/>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52" name="CaixaDeTexto 51">
              <a:extLst>
                <a:ext uri="{FF2B5EF4-FFF2-40B4-BE49-F238E27FC236}">
                  <a16:creationId xmlns:a16="http://schemas.microsoft.com/office/drawing/2014/main" id="{5528A667-4DBB-4399-8DFE-A5C504D0A211}"/>
                </a:ext>
              </a:extLst>
            </p:cNvPr>
            <p:cNvSpPr txBox="1"/>
            <p:nvPr/>
          </p:nvSpPr>
          <p:spPr>
            <a:xfrm>
              <a:off x="8891396" y="3700788"/>
              <a:ext cx="2655333" cy="276999"/>
            </a:xfrm>
            <a:prstGeom prst="rect">
              <a:avLst/>
            </a:prstGeom>
            <a:noFill/>
          </p:spPr>
          <p:txBody>
            <a:bodyPr wrap="square" rtlCol="0">
              <a:spAutoFit/>
            </a:bodyPr>
            <a:lstStyle/>
            <a:p>
              <a:r>
                <a:rPr lang="pt-BR" sz="1200" b="1" dirty="0">
                  <a:latin typeface="Quicksand" pitchFamily="2" charset="0"/>
                </a:rPr>
                <a:t>Mobile </a:t>
              </a:r>
              <a:r>
                <a:rPr lang="pt-BR" sz="1200" b="1" dirty="0" err="1">
                  <a:latin typeface="Quicksand" pitchFamily="2" charset="0"/>
                </a:rPr>
                <a:t>Engagement</a:t>
              </a:r>
              <a:r>
                <a:rPr lang="pt-BR" sz="1200" b="1" dirty="0">
                  <a:latin typeface="Quicksand" pitchFamily="2" charset="0"/>
                </a:rPr>
                <a:t> </a:t>
              </a:r>
              <a:r>
                <a:rPr lang="pt-BR" sz="1200" b="1" dirty="0" err="1">
                  <a:latin typeface="Quicksand" pitchFamily="2" charset="0"/>
                </a:rPr>
                <a:t>Abstraction</a:t>
              </a:r>
              <a:endParaRPr lang="pt-BR" sz="1200" b="1" dirty="0">
                <a:latin typeface="Quicksand" pitchFamily="2" charset="0"/>
              </a:endParaRPr>
            </a:p>
          </p:txBody>
        </p:sp>
        <p:sp>
          <p:nvSpPr>
            <p:cNvPr id="54" name="CaixaDeTexto 53">
              <a:extLst>
                <a:ext uri="{FF2B5EF4-FFF2-40B4-BE49-F238E27FC236}">
                  <a16:creationId xmlns:a16="http://schemas.microsoft.com/office/drawing/2014/main" id="{DF2B1F8C-F35E-4D7A-8186-A87DF9988326}"/>
                </a:ext>
              </a:extLst>
            </p:cNvPr>
            <p:cNvSpPr txBox="1"/>
            <p:nvPr/>
          </p:nvSpPr>
          <p:spPr>
            <a:xfrm>
              <a:off x="9387632" y="4492552"/>
              <a:ext cx="1920853" cy="369332"/>
            </a:xfrm>
            <a:prstGeom prst="rect">
              <a:avLst/>
            </a:prstGeom>
            <a:noFill/>
          </p:spPr>
          <p:txBody>
            <a:bodyPr wrap="square" rtlCol="0">
              <a:spAutoFit/>
            </a:bodyPr>
            <a:lstStyle/>
            <a:p>
              <a:pPr algn="l"/>
              <a:r>
                <a:rPr lang="pt-BR" dirty="0" err="1">
                  <a:latin typeface="Quicksand" pitchFamily="2" charset="0"/>
                </a:rPr>
                <a:t>Flowsense</a:t>
              </a:r>
              <a:r>
                <a:rPr lang="pt-BR" dirty="0">
                  <a:latin typeface="Quicksand" pitchFamily="2" charset="0"/>
                </a:rPr>
                <a:t> SDK</a:t>
              </a:r>
            </a:p>
          </p:txBody>
        </p:sp>
      </p:grpSp>
      <p:sp>
        <p:nvSpPr>
          <p:cNvPr id="55" name="CaixaDeTexto 54">
            <a:extLst>
              <a:ext uri="{FF2B5EF4-FFF2-40B4-BE49-F238E27FC236}">
                <a16:creationId xmlns:a16="http://schemas.microsoft.com/office/drawing/2014/main" id="{63656D2C-B572-4C53-990A-EB26A27DEE24}"/>
              </a:ext>
            </a:extLst>
          </p:cNvPr>
          <p:cNvSpPr txBox="1"/>
          <p:nvPr/>
        </p:nvSpPr>
        <p:spPr>
          <a:xfrm>
            <a:off x="712235" y="6183719"/>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20" name="Retângulo 19">
            <a:extLst>
              <a:ext uri="{FF2B5EF4-FFF2-40B4-BE49-F238E27FC236}">
                <a16:creationId xmlns:a16="http://schemas.microsoft.com/office/drawing/2014/main" id="{578D2CD5-E46E-4728-86A1-1F425A7AC6C2}"/>
              </a:ext>
            </a:extLst>
          </p:cNvPr>
          <p:cNvSpPr/>
          <p:nvPr/>
        </p:nvSpPr>
        <p:spPr>
          <a:xfrm>
            <a:off x="185650" y="3364537"/>
            <a:ext cx="2592000" cy="28060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03E0C90C-75D5-4843-8792-59E132EA0944}"/>
              </a:ext>
            </a:extLst>
          </p:cNvPr>
          <p:cNvSpPr/>
          <p:nvPr/>
        </p:nvSpPr>
        <p:spPr>
          <a:xfrm>
            <a:off x="309937" y="4932592"/>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23" name="Retângulo 22">
            <a:extLst>
              <a:ext uri="{FF2B5EF4-FFF2-40B4-BE49-F238E27FC236}">
                <a16:creationId xmlns:a16="http://schemas.microsoft.com/office/drawing/2014/main" id="{57AC5D95-15E5-4489-B9C2-CE46F2EFAEC7}"/>
              </a:ext>
            </a:extLst>
          </p:cNvPr>
          <p:cNvSpPr/>
          <p:nvPr/>
        </p:nvSpPr>
        <p:spPr>
          <a:xfrm>
            <a:off x="316646" y="3671316"/>
            <a:ext cx="23400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24" name="Retângulo 23">
            <a:extLst>
              <a:ext uri="{FF2B5EF4-FFF2-40B4-BE49-F238E27FC236}">
                <a16:creationId xmlns:a16="http://schemas.microsoft.com/office/drawing/2014/main" id="{35CDB83B-A2C4-445B-A87F-F632AF51C8CF}"/>
              </a:ext>
            </a:extLst>
          </p:cNvPr>
          <p:cNvSpPr/>
          <p:nvPr/>
        </p:nvSpPr>
        <p:spPr>
          <a:xfrm>
            <a:off x="300348" y="5572321"/>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cxnSp>
        <p:nvCxnSpPr>
          <p:cNvPr id="10" name="Conector: Angulado 9">
            <a:extLst>
              <a:ext uri="{FF2B5EF4-FFF2-40B4-BE49-F238E27FC236}">
                <a16:creationId xmlns:a16="http://schemas.microsoft.com/office/drawing/2014/main" id="{6B4B3D3C-A54D-4FC5-B51C-D3B73ED0EB8B}"/>
              </a:ext>
            </a:extLst>
          </p:cNvPr>
          <p:cNvCxnSpPr>
            <a:cxnSpLocks/>
            <a:stCxn id="40" idx="2"/>
            <a:endCxn id="12" idx="0"/>
          </p:cNvCxnSpPr>
          <p:nvPr/>
        </p:nvCxnSpPr>
        <p:spPr>
          <a:xfrm flipV="1">
            <a:off x="2723059" y="4547375"/>
            <a:ext cx="1386617" cy="63369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512E0DE6-438F-4936-8A67-0E5807906C66}"/>
              </a:ext>
            </a:extLst>
          </p:cNvPr>
          <p:cNvSpPr/>
          <p:nvPr/>
        </p:nvSpPr>
        <p:spPr>
          <a:xfrm rot="16200000">
            <a:off x="1178484" y="3935862"/>
            <a:ext cx="598735" cy="249041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35B880BE-21CF-40A5-8D35-2F46F508ED83}"/>
              </a:ext>
            </a:extLst>
          </p:cNvPr>
          <p:cNvSpPr/>
          <p:nvPr/>
        </p:nvSpPr>
        <p:spPr>
          <a:xfrm>
            <a:off x="316646" y="4299308"/>
            <a:ext cx="106956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42" name="Retângulo 41">
            <a:extLst>
              <a:ext uri="{FF2B5EF4-FFF2-40B4-BE49-F238E27FC236}">
                <a16:creationId xmlns:a16="http://schemas.microsoft.com/office/drawing/2014/main" id="{69AC2404-6C3D-49DE-9F1F-1F3ACF01B750}"/>
              </a:ext>
            </a:extLst>
          </p:cNvPr>
          <p:cNvSpPr/>
          <p:nvPr/>
        </p:nvSpPr>
        <p:spPr>
          <a:xfrm>
            <a:off x="1448352" y="4306016"/>
            <a:ext cx="1208294"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spTree>
    <p:extLst>
      <p:ext uri="{BB962C8B-B14F-4D97-AF65-F5344CB8AC3E}">
        <p14:creationId xmlns:p14="http://schemas.microsoft.com/office/powerpoint/2010/main" val="2763674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363F43D4-B7FC-409E-863D-A65E42B3836F}"/>
              </a:ext>
            </a:extLst>
          </p:cNvPr>
          <p:cNvSpPr>
            <a:spLocks noGrp="1"/>
          </p:cNvSpPr>
          <p:nvPr>
            <p:ph type="subTitle" idx="1"/>
          </p:nvPr>
        </p:nvSpPr>
        <p:spPr/>
        <p:txBody>
          <a:bodyPr>
            <a:normAutofit fontScale="92500" lnSpcReduction="20000"/>
          </a:bodyPr>
          <a:lstStyle/>
          <a:p>
            <a:r>
              <a:rPr lang="pt-BR" dirty="0"/>
              <a:t>Segurança</a:t>
            </a:r>
          </a:p>
        </p:txBody>
      </p:sp>
      <p:sp>
        <p:nvSpPr>
          <p:cNvPr id="53" name="CaixaDeTexto 52">
            <a:extLst>
              <a:ext uri="{FF2B5EF4-FFF2-40B4-BE49-F238E27FC236}">
                <a16:creationId xmlns:a16="http://schemas.microsoft.com/office/drawing/2014/main" id="{94B9025B-03F4-4C9A-B12E-F45292ACF6B3}"/>
              </a:ext>
            </a:extLst>
          </p:cNvPr>
          <p:cNvSpPr txBox="1"/>
          <p:nvPr/>
        </p:nvSpPr>
        <p:spPr>
          <a:xfrm>
            <a:off x="0" y="933542"/>
            <a:ext cx="12191999" cy="1529365"/>
          </a:xfrm>
          <a:prstGeom prst="rect">
            <a:avLst/>
          </a:prstGeom>
          <a:solidFill>
            <a:srgbClr val="525252"/>
          </a:solidFill>
        </p:spPr>
        <p:txBody>
          <a:bodyPr wrap="square" rtlCol="0" anchor="ctr">
            <a:noAutofit/>
          </a:bodyPr>
          <a:lstStyle/>
          <a:p>
            <a:pPr marL="285750" indent="-285750">
              <a:spcAft>
                <a:spcPts val="1200"/>
              </a:spcAft>
              <a:buFont typeface="Arial" panose="020B0604020202020204" pitchFamily="34" charset="0"/>
              <a:buChar char="•"/>
            </a:pPr>
            <a:r>
              <a:rPr lang="pt-BR" dirty="0">
                <a:solidFill>
                  <a:schemeClr val="bg1"/>
                </a:solidFill>
                <a:latin typeface="Quicksand Light" pitchFamily="2" charset="0"/>
              </a:rPr>
              <a:t>Proteção dos dados dos usuários.</a:t>
            </a:r>
          </a:p>
          <a:p>
            <a:pPr marL="285750" indent="-285750">
              <a:spcAft>
                <a:spcPts val="1200"/>
              </a:spcAft>
              <a:buFont typeface="Arial" panose="020B0604020202020204" pitchFamily="34" charset="0"/>
              <a:buChar char="•"/>
            </a:pPr>
            <a:r>
              <a:rPr lang="pt-BR" dirty="0">
                <a:solidFill>
                  <a:schemeClr val="bg1"/>
                </a:solidFill>
                <a:latin typeface="Quicksand Light" pitchFamily="2" charset="0"/>
              </a:rPr>
              <a:t>Proteção dos recursos do sistemas (ex.: vazamento memoria, câmera, biometria). </a:t>
            </a:r>
          </a:p>
          <a:p>
            <a:pPr marL="285750" indent="-285750">
              <a:spcAft>
                <a:spcPts val="1200"/>
              </a:spcAft>
              <a:buFont typeface="Arial" panose="020B0604020202020204" pitchFamily="34" charset="0"/>
              <a:buChar char="•"/>
            </a:pPr>
            <a:r>
              <a:rPr lang="pt-BR" dirty="0">
                <a:solidFill>
                  <a:schemeClr val="bg1"/>
                </a:solidFill>
                <a:latin typeface="Quicksand Light" pitchFamily="2" charset="0"/>
              </a:rPr>
              <a:t>Fornecer isolamento do aplicativo do sistema, de outros aplicativos e dos usuários. </a:t>
            </a:r>
          </a:p>
        </p:txBody>
      </p:sp>
      <p:grpSp>
        <p:nvGrpSpPr>
          <p:cNvPr id="3" name="Agrupar 2">
            <a:extLst>
              <a:ext uri="{FF2B5EF4-FFF2-40B4-BE49-F238E27FC236}">
                <a16:creationId xmlns:a16="http://schemas.microsoft.com/office/drawing/2014/main" id="{211705EF-56D5-4924-9BFC-88597CA30DA7}"/>
              </a:ext>
            </a:extLst>
          </p:cNvPr>
          <p:cNvGrpSpPr/>
          <p:nvPr/>
        </p:nvGrpSpPr>
        <p:grpSpPr>
          <a:xfrm>
            <a:off x="222492" y="2852428"/>
            <a:ext cx="11530237" cy="3717758"/>
            <a:chOff x="2042651" y="2995863"/>
            <a:chExt cx="11530237" cy="3717758"/>
          </a:xfrm>
        </p:grpSpPr>
        <p:sp>
          <p:nvSpPr>
            <p:cNvPr id="12" name="Retângulo 11">
              <a:extLst>
                <a:ext uri="{FF2B5EF4-FFF2-40B4-BE49-F238E27FC236}">
                  <a16:creationId xmlns:a16="http://schemas.microsoft.com/office/drawing/2014/main" id="{E38DBD9C-2084-40B6-B06F-71EF7359B7CE}"/>
                </a:ext>
              </a:extLst>
            </p:cNvPr>
            <p:cNvSpPr/>
            <p:nvPr/>
          </p:nvSpPr>
          <p:spPr>
            <a:xfrm rot="16200000">
              <a:off x="5131877" y="3390707"/>
              <a:ext cx="3717758" cy="29280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7C86D1EC-CA3A-4DEC-A023-100F663A1C2F}"/>
                </a:ext>
              </a:extLst>
            </p:cNvPr>
            <p:cNvGrpSpPr/>
            <p:nvPr/>
          </p:nvGrpSpPr>
          <p:grpSpPr>
            <a:xfrm>
              <a:off x="5759205" y="3145434"/>
              <a:ext cx="2538556" cy="3435839"/>
              <a:chOff x="6186321" y="3969777"/>
              <a:chExt cx="2538556" cy="1343180"/>
            </a:xfrm>
          </p:grpSpPr>
          <p:sp>
            <p:nvSpPr>
              <p:cNvPr id="69" name="Retângulo 68">
                <a:extLst>
                  <a:ext uri="{FF2B5EF4-FFF2-40B4-BE49-F238E27FC236}">
                    <a16:creationId xmlns:a16="http://schemas.microsoft.com/office/drawing/2014/main" id="{5A030B32-875D-4D43-A526-E5DDD51D897B}"/>
                  </a:ext>
                </a:extLst>
              </p:cNvPr>
              <p:cNvSpPr/>
              <p:nvPr/>
            </p:nvSpPr>
            <p:spPr>
              <a:xfrm>
                <a:off x="6311817" y="4065585"/>
                <a:ext cx="2264400" cy="2307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D2923CC-146B-451B-B974-3B082F0083EF}"/>
                  </a:ext>
                </a:extLst>
              </p:cNvPr>
              <p:cNvSpPr/>
              <p:nvPr/>
            </p:nvSpPr>
            <p:spPr>
              <a:xfrm>
                <a:off x="6186321" y="3969777"/>
                <a:ext cx="2538556" cy="1343180"/>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49" name="CaixaDeTexto 48">
                <a:extLst>
                  <a:ext uri="{FF2B5EF4-FFF2-40B4-BE49-F238E27FC236}">
                    <a16:creationId xmlns:a16="http://schemas.microsoft.com/office/drawing/2014/main" id="{019F8BBD-DD1F-4583-BCDF-83FCA352AB2C}"/>
                  </a:ext>
                </a:extLst>
              </p:cNvPr>
              <p:cNvSpPr txBox="1"/>
              <p:nvPr/>
            </p:nvSpPr>
            <p:spPr>
              <a:xfrm>
                <a:off x="6456739" y="4083411"/>
                <a:ext cx="2055371" cy="214735"/>
              </a:xfrm>
              <a:prstGeom prst="rect">
                <a:avLst/>
              </a:prstGeom>
              <a:noFill/>
            </p:spPr>
            <p:txBody>
              <a:bodyPr wrap="none" rtlCol="0">
                <a:spAutoFit/>
              </a:bodyPr>
              <a:lstStyle/>
              <a:p>
                <a:pPr algn="ctr"/>
                <a:r>
                  <a:rPr lang="pt-BR" sz="1200" b="1" dirty="0">
                    <a:latin typeface="Quicksand" pitchFamily="2" charset="0"/>
                  </a:rPr>
                  <a:t>Trafego SSL</a:t>
                </a:r>
              </a:p>
              <a:p>
                <a:pPr algn="l"/>
                <a:r>
                  <a:rPr lang="pt-BR" sz="1200" b="1" dirty="0">
                    <a:latin typeface="Quicksand" pitchFamily="2" charset="0"/>
                  </a:rPr>
                  <a:t>(Autoridade certificadora)</a:t>
                </a:r>
              </a:p>
            </p:txBody>
          </p:sp>
        </p:grpSp>
        <p:sp>
          <p:nvSpPr>
            <p:cNvPr id="55" name="CaixaDeTexto 54">
              <a:extLst>
                <a:ext uri="{FF2B5EF4-FFF2-40B4-BE49-F238E27FC236}">
                  <a16:creationId xmlns:a16="http://schemas.microsoft.com/office/drawing/2014/main" id="{63656D2C-B572-4C53-990A-EB26A27DEE24}"/>
                </a:ext>
              </a:extLst>
            </p:cNvPr>
            <p:cNvSpPr txBox="1"/>
            <p:nvPr/>
          </p:nvSpPr>
          <p:spPr>
            <a:xfrm>
              <a:off x="2569236" y="5938905"/>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20" name="Retângulo 19">
              <a:extLst>
                <a:ext uri="{FF2B5EF4-FFF2-40B4-BE49-F238E27FC236}">
                  <a16:creationId xmlns:a16="http://schemas.microsoft.com/office/drawing/2014/main" id="{578D2CD5-E46E-4728-86A1-1F425A7AC6C2}"/>
                </a:ext>
              </a:extLst>
            </p:cNvPr>
            <p:cNvSpPr/>
            <p:nvPr/>
          </p:nvSpPr>
          <p:spPr>
            <a:xfrm>
              <a:off x="2042651" y="3119723"/>
              <a:ext cx="2592000" cy="28060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03E0C90C-75D5-4843-8792-59E132EA0944}"/>
                </a:ext>
              </a:extLst>
            </p:cNvPr>
            <p:cNvSpPr/>
            <p:nvPr/>
          </p:nvSpPr>
          <p:spPr>
            <a:xfrm>
              <a:off x="2166938" y="4687778"/>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23" name="Retângulo 22">
              <a:extLst>
                <a:ext uri="{FF2B5EF4-FFF2-40B4-BE49-F238E27FC236}">
                  <a16:creationId xmlns:a16="http://schemas.microsoft.com/office/drawing/2014/main" id="{57AC5D95-15E5-4489-B9C2-CE46F2EFAEC7}"/>
                </a:ext>
              </a:extLst>
            </p:cNvPr>
            <p:cNvSpPr/>
            <p:nvPr/>
          </p:nvSpPr>
          <p:spPr>
            <a:xfrm>
              <a:off x="2173647" y="3426502"/>
              <a:ext cx="23400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24" name="Retângulo 23">
              <a:extLst>
                <a:ext uri="{FF2B5EF4-FFF2-40B4-BE49-F238E27FC236}">
                  <a16:creationId xmlns:a16="http://schemas.microsoft.com/office/drawing/2014/main" id="{35CDB83B-A2C4-445B-A87F-F632AF51C8CF}"/>
                </a:ext>
              </a:extLst>
            </p:cNvPr>
            <p:cNvSpPr/>
            <p:nvPr/>
          </p:nvSpPr>
          <p:spPr>
            <a:xfrm>
              <a:off x="2157349" y="5327507"/>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cxnSp>
          <p:nvCxnSpPr>
            <p:cNvPr id="10" name="Conector: Angulado 9">
              <a:extLst>
                <a:ext uri="{FF2B5EF4-FFF2-40B4-BE49-F238E27FC236}">
                  <a16:creationId xmlns:a16="http://schemas.microsoft.com/office/drawing/2014/main" id="{6B4B3D3C-A54D-4FC5-B51C-D3B73ED0EB8B}"/>
                </a:ext>
              </a:extLst>
            </p:cNvPr>
            <p:cNvCxnSpPr>
              <a:cxnSpLocks/>
              <a:stCxn id="40" idx="2"/>
              <a:endCxn id="12" idx="0"/>
            </p:cNvCxnSpPr>
            <p:nvPr/>
          </p:nvCxnSpPr>
          <p:spPr>
            <a:xfrm flipV="1">
              <a:off x="4572556" y="4854742"/>
              <a:ext cx="954165" cy="7392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512E0DE6-438F-4936-8A67-0E5807906C66}"/>
                </a:ext>
              </a:extLst>
            </p:cNvPr>
            <p:cNvSpPr/>
            <p:nvPr/>
          </p:nvSpPr>
          <p:spPr>
            <a:xfrm rot="16200000">
              <a:off x="3027981" y="4348805"/>
              <a:ext cx="598735" cy="249041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C35E5D-3EDE-49E0-9231-83659690D4F1}"/>
                </a:ext>
              </a:extLst>
            </p:cNvPr>
            <p:cNvSpPr/>
            <p:nvPr/>
          </p:nvSpPr>
          <p:spPr>
            <a:xfrm>
              <a:off x="5866857" y="4031926"/>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1E8B1722-08E8-431F-B76C-0CFC4050BD0E}"/>
                </a:ext>
              </a:extLst>
            </p:cNvPr>
            <p:cNvSpPr txBox="1"/>
            <p:nvPr/>
          </p:nvSpPr>
          <p:spPr>
            <a:xfrm>
              <a:off x="6197138" y="4149789"/>
              <a:ext cx="1720343" cy="276999"/>
            </a:xfrm>
            <a:prstGeom prst="rect">
              <a:avLst/>
            </a:prstGeom>
            <a:noFill/>
          </p:spPr>
          <p:txBody>
            <a:bodyPr wrap="none" rtlCol="0">
              <a:spAutoFit/>
            </a:bodyPr>
            <a:lstStyle/>
            <a:p>
              <a:pPr algn="l"/>
              <a:r>
                <a:rPr lang="pt-BR" sz="1200" b="1" dirty="0">
                  <a:latin typeface="Quicksand" pitchFamily="2" charset="0"/>
                </a:rPr>
                <a:t>Criptografia de dados</a:t>
              </a:r>
            </a:p>
          </p:txBody>
        </p:sp>
        <p:sp>
          <p:nvSpPr>
            <p:cNvPr id="41" name="Retângulo 40">
              <a:extLst>
                <a:ext uri="{FF2B5EF4-FFF2-40B4-BE49-F238E27FC236}">
                  <a16:creationId xmlns:a16="http://schemas.microsoft.com/office/drawing/2014/main" id="{B9C5138F-8CBF-443F-9499-026E3BB9516F}"/>
                </a:ext>
              </a:extLst>
            </p:cNvPr>
            <p:cNvSpPr/>
            <p:nvPr/>
          </p:nvSpPr>
          <p:spPr>
            <a:xfrm>
              <a:off x="5886435" y="4641023"/>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67099958-F8E1-4E09-8DC4-690DAD72ACF4}"/>
                </a:ext>
              </a:extLst>
            </p:cNvPr>
            <p:cNvSpPr txBox="1"/>
            <p:nvPr/>
          </p:nvSpPr>
          <p:spPr>
            <a:xfrm>
              <a:off x="5884701" y="4675106"/>
              <a:ext cx="2244822" cy="461665"/>
            </a:xfrm>
            <a:prstGeom prst="rect">
              <a:avLst/>
            </a:prstGeom>
            <a:noFill/>
          </p:spPr>
          <p:txBody>
            <a:bodyPr wrap="square" rtlCol="0">
              <a:spAutoFit/>
            </a:bodyPr>
            <a:lstStyle/>
            <a:p>
              <a:pPr algn="ctr"/>
              <a:r>
                <a:rPr lang="pt-BR" sz="1200" b="1" dirty="0">
                  <a:latin typeface="Quicksand" pitchFamily="2" charset="0"/>
                </a:rPr>
                <a:t>Monitoramento de códigos dinâmicos </a:t>
              </a:r>
            </a:p>
          </p:txBody>
        </p:sp>
        <p:sp>
          <p:nvSpPr>
            <p:cNvPr id="43" name="Retângulo 42">
              <a:extLst>
                <a:ext uri="{FF2B5EF4-FFF2-40B4-BE49-F238E27FC236}">
                  <a16:creationId xmlns:a16="http://schemas.microsoft.com/office/drawing/2014/main" id="{DCE3DD10-3543-48FE-AAEB-9312D47883F7}"/>
                </a:ext>
              </a:extLst>
            </p:cNvPr>
            <p:cNvSpPr/>
            <p:nvPr/>
          </p:nvSpPr>
          <p:spPr>
            <a:xfrm>
              <a:off x="2187654" y="4072216"/>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44" name="Retângulo 43">
              <a:extLst>
                <a:ext uri="{FF2B5EF4-FFF2-40B4-BE49-F238E27FC236}">
                  <a16:creationId xmlns:a16="http://schemas.microsoft.com/office/drawing/2014/main" id="{504D25B7-2D6C-403E-865E-6890F19D3706}"/>
                </a:ext>
              </a:extLst>
            </p:cNvPr>
            <p:cNvSpPr/>
            <p:nvPr/>
          </p:nvSpPr>
          <p:spPr>
            <a:xfrm>
              <a:off x="3302130" y="4078924"/>
              <a:ext cx="1193892"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Módulos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sp>
          <p:nvSpPr>
            <p:cNvPr id="45" name="Retângulo 44">
              <a:extLst>
                <a:ext uri="{FF2B5EF4-FFF2-40B4-BE49-F238E27FC236}">
                  <a16:creationId xmlns:a16="http://schemas.microsoft.com/office/drawing/2014/main" id="{0CD944C7-5F94-4CF5-8C7A-DD3E5547A76C}"/>
                </a:ext>
              </a:extLst>
            </p:cNvPr>
            <p:cNvSpPr/>
            <p:nvPr/>
          </p:nvSpPr>
          <p:spPr>
            <a:xfrm>
              <a:off x="5884701" y="5246723"/>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aixaDeTexto 50">
              <a:extLst>
                <a:ext uri="{FF2B5EF4-FFF2-40B4-BE49-F238E27FC236}">
                  <a16:creationId xmlns:a16="http://schemas.microsoft.com/office/drawing/2014/main" id="{54B8585D-807D-48EB-8ECD-2AD22F183C14}"/>
                </a:ext>
              </a:extLst>
            </p:cNvPr>
            <p:cNvSpPr txBox="1"/>
            <p:nvPr/>
          </p:nvSpPr>
          <p:spPr>
            <a:xfrm>
              <a:off x="6509019" y="5372499"/>
              <a:ext cx="1035861" cy="276999"/>
            </a:xfrm>
            <a:prstGeom prst="rect">
              <a:avLst/>
            </a:prstGeom>
            <a:noFill/>
          </p:spPr>
          <p:txBody>
            <a:bodyPr wrap="none" rtlCol="0">
              <a:spAutoFit/>
            </a:bodyPr>
            <a:lstStyle/>
            <a:p>
              <a:pPr algn="l"/>
              <a:r>
                <a:rPr lang="pt-BR" sz="1200" b="1" dirty="0">
                  <a:latin typeface="Quicksand" pitchFamily="2" charset="0"/>
                </a:rPr>
                <a:t>Obfuscação</a:t>
              </a:r>
            </a:p>
          </p:txBody>
        </p:sp>
        <p:sp>
          <p:nvSpPr>
            <p:cNvPr id="56" name="Retângulo 55">
              <a:extLst>
                <a:ext uri="{FF2B5EF4-FFF2-40B4-BE49-F238E27FC236}">
                  <a16:creationId xmlns:a16="http://schemas.microsoft.com/office/drawing/2014/main" id="{1870D2C1-26C4-41C2-8242-621342A619F0}"/>
                </a:ext>
              </a:extLst>
            </p:cNvPr>
            <p:cNvSpPr/>
            <p:nvPr/>
          </p:nvSpPr>
          <p:spPr>
            <a:xfrm>
              <a:off x="5868659" y="5867159"/>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CaixaDeTexto 57">
              <a:extLst>
                <a:ext uri="{FF2B5EF4-FFF2-40B4-BE49-F238E27FC236}">
                  <a16:creationId xmlns:a16="http://schemas.microsoft.com/office/drawing/2014/main" id="{F94116D8-619D-42B6-8B4D-005AA1253CF8}"/>
                </a:ext>
              </a:extLst>
            </p:cNvPr>
            <p:cNvSpPr txBox="1"/>
            <p:nvPr/>
          </p:nvSpPr>
          <p:spPr>
            <a:xfrm>
              <a:off x="6210778" y="5985022"/>
              <a:ext cx="1726755" cy="276999"/>
            </a:xfrm>
            <a:prstGeom prst="rect">
              <a:avLst/>
            </a:prstGeom>
            <a:noFill/>
          </p:spPr>
          <p:txBody>
            <a:bodyPr wrap="none" rtlCol="0">
              <a:spAutoFit/>
            </a:bodyPr>
            <a:lstStyle/>
            <a:p>
              <a:pPr algn="l"/>
              <a:r>
                <a:rPr lang="pt-BR" sz="1200" b="1" dirty="0">
                  <a:latin typeface="Quicksand" pitchFamily="2" charset="0"/>
                </a:rPr>
                <a:t>Autorização </a:t>
              </a:r>
              <a:r>
                <a:rPr lang="pt-BR" sz="1200" b="1" dirty="0" err="1">
                  <a:latin typeface="Quicksand" pitchFamily="2" charset="0"/>
                </a:rPr>
                <a:t>WebView</a:t>
              </a:r>
              <a:endParaRPr lang="pt-BR" sz="1200" b="1" dirty="0">
                <a:latin typeface="Quicksand" pitchFamily="2" charset="0"/>
              </a:endParaRPr>
            </a:p>
          </p:txBody>
        </p:sp>
        <p:cxnSp>
          <p:nvCxnSpPr>
            <p:cNvPr id="59" name="Conector: Angulado 58">
              <a:extLst>
                <a:ext uri="{FF2B5EF4-FFF2-40B4-BE49-F238E27FC236}">
                  <a16:creationId xmlns:a16="http://schemas.microsoft.com/office/drawing/2014/main" id="{FB2AEFA0-B7E4-48D3-8C3A-5C0A60E18714}"/>
                </a:ext>
              </a:extLst>
            </p:cNvPr>
            <p:cNvCxnSpPr>
              <a:cxnSpLocks/>
              <a:stCxn id="69" idx="3"/>
            </p:cNvCxnSpPr>
            <p:nvPr/>
          </p:nvCxnSpPr>
          <p:spPr>
            <a:xfrm flipV="1">
              <a:off x="8149101" y="3685604"/>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D1C36B0-7CF7-4DCF-BAF8-D9E94A5393DF}"/>
                </a:ext>
              </a:extLst>
            </p:cNvPr>
            <p:cNvSpPr txBox="1"/>
            <p:nvPr/>
          </p:nvSpPr>
          <p:spPr>
            <a:xfrm>
              <a:off x="9345452" y="3353362"/>
              <a:ext cx="4101931" cy="646331"/>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Uso de protocolos de transporte seguros (TLS / SSL)</a:t>
              </a:r>
            </a:p>
            <a:p>
              <a:pPr marL="171450" indent="-171450">
                <a:buFont typeface="Arial" panose="020B0604020202020204" pitchFamily="34" charset="0"/>
                <a:buChar char="•"/>
              </a:pPr>
              <a:r>
                <a:rPr lang="pt-BR" sz="1200" dirty="0">
                  <a:latin typeface="Quicksand Light" pitchFamily="2" charset="0"/>
                </a:rPr>
                <a:t>Ferramentas para detectar e corrigir vulnerabilidades e má configuração de TLS / SSL</a:t>
              </a:r>
            </a:p>
          </p:txBody>
        </p:sp>
        <p:cxnSp>
          <p:nvCxnSpPr>
            <p:cNvPr id="62" name="Conector: Angulado 61">
              <a:extLst>
                <a:ext uri="{FF2B5EF4-FFF2-40B4-BE49-F238E27FC236}">
                  <a16:creationId xmlns:a16="http://schemas.microsoft.com/office/drawing/2014/main" id="{622C99C1-4671-4E0D-8D27-0C154129882C}"/>
                </a:ext>
              </a:extLst>
            </p:cNvPr>
            <p:cNvCxnSpPr>
              <a:cxnSpLocks/>
            </p:cNvCxnSpPr>
            <p:nvPr/>
          </p:nvCxnSpPr>
          <p:spPr>
            <a:xfrm flipV="1">
              <a:off x="8129523" y="4273378"/>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ixaDeTexto 62">
              <a:extLst>
                <a:ext uri="{FF2B5EF4-FFF2-40B4-BE49-F238E27FC236}">
                  <a16:creationId xmlns:a16="http://schemas.microsoft.com/office/drawing/2014/main" id="{0F4FFB00-E3A3-4667-9009-F3ED08B4CD35}"/>
                </a:ext>
              </a:extLst>
            </p:cNvPr>
            <p:cNvSpPr txBox="1"/>
            <p:nvPr/>
          </p:nvSpPr>
          <p:spPr>
            <a:xfrm>
              <a:off x="9345452" y="4141679"/>
              <a:ext cx="4227436"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Uso das bibliotecas de segurança nativas e algoritmos de criptografia recomendados pela plataforma</a:t>
              </a:r>
            </a:p>
          </p:txBody>
        </p:sp>
        <p:cxnSp>
          <p:nvCxnSpPr>
            <p:cNvPr id="64" name="Conector: Angulado 63">
              <a:extLst>
                <a:ext uri="{FF2B5EF4-FFF2-40B4-BE49-F238E27FC236}">
                  <a16:creationId xmlns:a16="http://schemas.microsoft.com/office/drawing/2014/main" id="{1E81774A-B783-4B60-A47B-8315334501FD}"/>
                </a:ext>
              </a:extLst>
            </p:cNvPr>
            <p:cNvCxnSpPr>
              <a:cxnSpLocks/>
            </p:cNvCxnSpPr>
            <p:nvPr/>
          </p:nvCxnSpPr>
          <p:spPr>
            <a:xfrm flipV="1">
              <a:off x="8129523" y="4865285"/>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Angulado 64">
              <a:extLst>
                <a:ext uri="{FF2B5EF4-FFF2-40B4-BE49-F238E27FC236}">
                  <a16:creationId xmlns:a16="http://schemas.microsoft.com/office/drawing/2014/main" id="{DC21E5F4-7C27-4B47-9296-7C01C2D9F983}"/>
                </a:ext>
              </a:extLst>
            </p:cNvPr>
            <p:cNvCxnSpPr>
              <a:cxnSpLocks/>
            </p:cNvCxnSpPr>
            <p:nvPr/>
          </p:nvCxnSpPr>
          <p:spPr>
            <a:xfrm flipV="1">
              <a:off x="8129523" y="5510454"/>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Angulado 65">
              <a:extLst>
                <a:ext uri="{FF2B5EF4-FFF2-40B4-BE49-F238E27FC236}">
                  <a16:creationId xmlns:a16="http://schemas.microsoft.com/office/drawing/2014/main" id="{F3C4E21E-859C-469A-93E6-61CCC80217E6}"/>
                </a:ext>
              </a:extLst>
            </p:cNvPr>
            <p:cNvCxnSpPr>
              <a:cxnSpLocks/>
            </p:cNvCxnSpPr>
            <p:nvPr/>
          </p:nvCxnSpPr>
          <p:spPr>
            <a:xfrm flipV="1">
              <a:off x="8129523" y="6112037"/>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CaixaDeTexto 66">
              <a:extLst>
                <a:ext uri="{FF2B5EF4-FFF2-40B4-BE49-F238E27FC236}">
                  <a16:creationId xmlns:a16="http://schemas.microsoft.com/office/drawing/2014/main" id="{06FF170C-9065-4146-A516-CC832ADD06FD}"/>
                </a:ext>
              </a:extLst>
            </p:cNvPr>
            <p:cNvSpPr txBox="1"/>
            <p:nvPr/>
          </p:nvSpPr>
          <p:spPr>
            <a:xfrm>
              <a:off x="9345452" y="5797827"/>
              <a:ext cx="3828893" cy="646331"/>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Validação de entradas (injeção de </a:t>
              </a:r>
              <a:r>
                <a:rPr lang="pt-BR" sz="1200" dirty="0" err="1">
                  <a:latin typeface="Quicksand Light" pitchFamily="2" charset="0"/>
                </a:rPr>
                <a:t>JavaScript</a:t>
              </a:r>
              <a:r>
                <a:rPr lang="pt-BR" sz="1200" dirty="0">
                  <a:latin typeface="Quicksand Light" pitchFamily="2" charset="0"/>
                </a:rPr>
                <a:t>)</a:t>
              </a:r>
            </a:p>
            <a:p>
              <a:pPr marL="171450" indent="-171450">
                <a:buFont typeface="Arial" panose="020B0604020202020204" pitchFamily="34" charset="0"/>
                <a:buChar char="•"/>
              </a:pPr>
              <a:r>
                <a:rPr lang="pt-BR" sz="1200" dirty="0">
                  <a:latin typeface="Quicksand Light" pitchFamily="2" charset="0"/>
                </a:rPr>
                <a:t>Monitoramento de tráfego</a:t>
              </a:r>
            </a:p>
            <a:p>
              <a:pPr marL="171450" indent="-171450">
                <a:buFont typeface="Arial" panose="020B0604020202020204" pitchFamily="34" charset="0"/>
                <a:buChar char="•"/>
              </a:pPr>
              <a:r>
                <a:rPr lang="pt-BR" sz="1200" dirty="0">
                  <a:latin typeface="Quicksand Light" pitchFamily="2" charset="0"/>
                </a:rPr>
                <a:t>Autenticação e Autorização</a:t>
              </a:r>
            </a:p>
          </p:txBody>
        </p:sp>
        <p:sp>
          <p:nvSpPr>
            <p:cNvPr id="70" name="CaixaDeTexto 69">
              <a:extLst>
                <a:ext uri="{FF2B5EF4-FFF2-40B4-BE49-F238E27FC236}">
                  <a16:creationId xmlns:a16="http://schemas.microsoft.com/office/drawing/2014/main" id="{5AFD4003-F4CE-4459-AD52-8873F8985780}"/>
                </a:ext>
              </a:extLst>
            </p:cNvPr>
            <p:cNvSpPr txBox="1"/>
            <p:nvPr/>
          </p:nvSpPr>
          <p:spPr>
            <a:xfrm>
              <a:off x="9345452" y="5246723"/>
              <a:ext cx="3380659"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Emprego de ferramentas para ofuscação e minimização de código</a:t>
              </a:r>
            </a:p>
          </p:txBody>
        </p:sp>
        <p:sp>
          <p:nvSpPr>
            <p:cNvPr id="72" name="CaixaDeTexto 71">
              <a:extLst>
                <a:ext uri="{FF2B5EF4-FFF2-40B4-BE49-F238E27FC236}">
                  <a16:creationId xmlns:a16="http://schemas.microsoft.com/office/drawing/2014/main" id="{D0BA6FBE-690D-46CA-8A76-CF9AB840CFBA}"/>
                </a:ext>
              </a:extLst>
            </p:cNvPr>
            <p:cNvSpPr txBox="1"/>
            <p:nvPr/>
          </p:nvSpPr>
          <p:spPr>
            <a:xfrm>
              <a:off x="9345453" y="4715374"/>
              <a:ext cx="2928071"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Garantia de código originado em fonte confiável</a:t>
              </a:r>
            </a:p>
          </p:txBody>
        </p:sp>
      </p:grpSp>
    </p:spTree>
    <p:extLst>
      <p:ext uri="{BB962C8B-B14F-4D97-AF65-F5344CB8AC3E}">
        <p14:creationId xmlns:p14="http://schemas.microsoft.com/office/powerpoint/2010/main" val="2194060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90CB-7A68-42B0-A976-CD8A17C71D87}"/>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5E2F6E83-3EF1-4921-8FD5-DC09319811BE}"/>
              </a:ext>
            </a:extLst>
          </p:cNvPr>
          <p:cNvSpPr>
            <a:spLocks noGrp="1"/>
          </p:cNvSpPr>
          <p:nvPr>
            <p:ph type="subTitle" idx="1"/>
          </p:nvPr>
        </p:nvSpPr>
        <p:spPr/>
        <p:txBody>
          <a:bodyPr>
            <a:normAutofit fontScale="92500" lnSpcReduction="20000"/>
          </a:bodyPr>
          <a:lstStyle/>
          <a:p>
            <a:r>
              <a:rPr lang="pt-BR" dirty="0"/>
              <a:t>Segregação de notificações</a:t>
            </a:r>
          </a:p>
        </p:txBody>
      </p:sp>
      <p:pic>
        <p:nvPicPr>
          <p:cNvPr id="5" name="Imagem 4" descr="Tela de celular com publicação numa rede social&#10;&#10;Descrição gerada automaticamente">
            <a:extLst>
              <a:ext uri="{FF2B5EF4-FFF2-40B4-BE49-F238E27FC236}">
                <a16:creationId xmlns:a16="http://schemas.microsoft.com/office/drawing/2014/main" id="{25847A8F-4C7A-4132-BC3D-32290927CC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328"/>
          <a:stretch/>
        </p:blipFill>
        <p:spPr>
          <a:xfrm>
            <a:off x="2260598" y="1010528"/>
            <a:ext cx="9931402" cy="5847472"/>
          </a:xfrm>
          <a:prstGeom prst="rect">
            <a:avLst/>
          </a:prstGeom>
        </p:spPr>
      </p:pic>
      <p:sp>
        <p:nvSpPr>
          <p:cNvPr id="6" name="CaixaDeTexto 5">
            <a:extLst>
              <a:ext uri="{FF2B5EF4-FFF2-40B4-BE49-F238E27FC236}">
                <a16:creationId xmlns:a16="http://schemas.microsoft.com/office/drawing/2014/main" id="{41D1F4D5-D686-4507-B2BB-614BDB94ADF6}"/>
              </a:ext>
            </a:extLst>
          </p:cNvPr>
          <p:cNvSpPr txBox="1"/>
          <p:nvPr/>
        </p:nvSpPr>
        <p:spPr>
          <a:xfrm>
            <a:off x="6096000" y="-12700"/>
            <a:ext cx="4591052"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rtlCol="0" anchor="ctr">
            <a:noAutofit/>
          </a:bodyPr>
          <a:lstStyle/>
          <a:p>
            <a:r>
              <a:rPr lang="pt-BR" sz="1400" dirty="0">
                <a:solidFill>
                  <a:schemeClr val="bg1"/>
                </a:solidFill>
                <a:latin typeface="Quicksand Light" pitchFamily="2" charset="0"/>
              </a:rPr>
              <a:t>Proposição arquitetural para separação do envio de mensagens por canal de comunicação e segregação de contratos e credenciais por </a:t>
            </a:r>
            <a:r>
              <a:rPr lang="pt-BR" sz="1400" dirty="0" err="1">
                <a:solidFill>
                  <a:schemeClr val="bg1"/>
                </a:solidFill>
                <a:latin typeface="Quicksand Light" pitchFamily="2" charset="0"/>
              </a:rPr>
              <a:t>tenants</a:t>
            </a:r>
            <a:r>
              <a:rPr lang="pt-BR" sz="1400" dirty="0">
                <a:solidFill>
                  <a:schemeClr val="bg1"/>
                </a:solidFill>
                <a:latin typeface="Quicksand Light" pitchFamily="2" charset="0"/>
              </a:rPr>
              <a:t>.</a:t>
            </a:r>
          </a:p>
        </p:txBody>
      </p:sp>
      <p:sp>
        <p:nvSpPr>
          <p:cNvPr id="7" name="CaixaDeTexto 6">
            <a:extLst>
              <a:ext uri="{FF2B5EF4-FFF2-40B4-BE49-F238E27FC236}">
                <a16:creationId xmlns:a16="http://schemas.microsoft.com/office/drawing/2014/main" id="{AF0F3245-6154-49FA-82B4-4C27A7FBDE69}"/>
              </a:ext>
            </a:extLst>
          </p:cNvPr>
          <p:cNvSpPr txBox="1"/>
          <p:nvPr/>
        </p:nvSpPr>
        <p:spPr>
          <a:xfrm>
            <a:off x="1" y="933542"/>
            <a:ext cx="2260598" cy="5921283"/>
          </a:xfrm>
          <a:prstGeom prst="rect">
            <a:avLst/>
          </a:prstGeom>
          <a:solidFill>
            <a:srgbClr val="525252"/>
          </a:solidFill>
        </p:spPr>
        <p:txBody>
          <a:bodyPr wrap="square" rtlCol="0" anchor="ctr">
            <a:noAutofit/>
          </a:bodyPr>
          <a:lstStyle/>
          <a:p>
            <a:pPr>
              <a:spcAft>
                <a:spcPts val="1200"/>
              </a:spcAft>
            </a:pPr>
            <a:r>
              <a:rPr lang="pt-BR" sz="1600" dirty="0">
                <a:solidFill>
                  <a:schemeClr val="bg1"/>
                </a:solidFill>
                <a:latin typeface="Quicksand Light" pitchFamily="2" charset="0"/>
              </a:rPr>
              <a:t>Esta é nossa releitura sobre o “</a:t>
            </a:r>
            <a:r>
              <a:rPr lang="pt-BR" sz="1600" dirty="0" err="1">
                <a:solidFill>
                  <a:schemeClr val="bg1"/>
                </a:solidFill>
                <a:latin typeface="Quicksand Light" pitchFamily="2" charset="0"/>
              </a:rPr>
              <a:t>Notification</a:t>
            </a:r>
            <a:r>
              <a:rPr lang="pt-BR" sz="1600" dirty="0">
                <a:solidFill>
                  <a:schemeClr val="bg1"/>
                </a:solidFill>
                <a:latin typeface="Quicksand Light" pitchFamily="2" charset="0"/>
              </a:rPr>
              <a:t> Center” da VR pois entendemos que este é um elemento viabilizador da estratégia de </a:t>
            </a:r>
            <a:r>
              <a:rPr lang="pt-BR" sz="1600" dirty="0" err="1">
                <a:solidFill>
                  <a:schemeClr val="bg1"/>
                </a:solidFill>
                <a:latin typeface="Quicksand Light" pitchFamily="2" charset="0"/>
              </a:rPr>
              <a:t>Whitelabel</a:t>
            </a:r>
            <a:r>
              <a:rPr lang="pt-BR" sz="1600" dirty="0">
                <a:solidFill>
                  <a:schemeClr val="bg1"/>
                </a:solidFill>
                <a:latin typeface="Quicksand Light" pitchFamily="2" charset="0"/>
              </a:rPr>
              <a:t>.</a:t>
            </a:r>
          </a:p>
          <a:p>
            <a:pPr>
              <a:spcAft>
                <a:spcPts val="1200"/>
              </a:spcAft>
            </a:pPr>
            <a:r>
              <a:rPr lang="pt-BR" sz="1600" dirty="0">
                <a:solidFill>
                  <a:schemeClr val="bg1"/>
                </a:solidFill>
                <a:latin typeface="Quicksand Light" pitchFamily="2" charset="0"/>
              </a:rPr>
              <a:t>Como a arquitetura é flexível e </a:t>
            </a:r>
            <a:r>
              <a:rPr lang="pt-BR" sz="1600" dirty="0" err="1">
                <a:solidFill>
                  <a:schemeClr val="bg1"/>
                </a:solidFill>
                <a:latin typeface="Quicksand Light" pitchFamily="2" charset="0"/>
              </a:rPr>
              <a:t>multi</a:t>
            </a:r>
            <a:r>
              <a:rPr lang="pt-BR" sz="1600" dirty="0">
                <a:solidFill>
                  <a:schemeClr val="bg1"/>
                </a:solidFill>
                <a:latin typeface="Quicksand Light" pitchFamily="2" charset="0"/>
              </a:rPr>
              <a:t> canal, fica a possibilidade de agregar novos canais tais como </a:t>
            </a:r>
            <a:r>
              <a:rPr lang="pt-BR" sz="1600" dirty="0" err="1">
                <a:solidFill>
                  <a:schemeClr val="bg1"/>
                </a:solidFill>
                <a:latin typeface="Quicksand Light" pitchFamily="2" charset="0"/>
              </a:rPr>
              <a:t>whatsapp</a:t>
            </a:r>
            <a:r>
              <a:rPr lang="pt-BR" sz="1600" dirty="0">
                <a:solidFill>
                  <a:schemeClr val="bg1"/>
                </a:solidFill>
                <a:latin typeface="Quicksand Light" pitchFamily="2" charset="0"/>
              </a:rPr>
              <a:t>, </a:t>
            </a:r>
            <a:r>
              <a:rPr lang="pt-BR" sz="1600" dirty="0" err="1">
                <a:solidFill>
                  <a:schemeClr val="bg1"/>
                </a:solidFill>
                <a:latin typeface="Quicksand Light" pitchFamily="2" charset="0"/>
              </a:rPr>
              <a:t>telegram</a:t>
            </a:r>
            <a:r>
              <a:rPr lang="pt-BR" sz="1600" dirty="0">
                <a:solidFill>
                  <a:schemeClr val="bg1"/>
                </a:solidFill>
                <a:latin typeface="Quicksand Light" pitchFamily="2" charset="0"/>
              </a:rPr>
              <a:t>, etc.</a:t>
            </a:r>
          </a:p>
          <a:p>
            <a:pPr>
              <a:spcAft>
                <a:spcPts val="1200"/>
              </a:spcAft>
            </a:pPr>
            <a:r>
              <a:rPr lang="pt-BR" sz="1600" dirty="0">
                <a:solidFill>
                  <a:schemeClr val="bg1"/>
                </a:solidFill>
                <a:latin typeface="Quicksand Light" pitchFamily="2" charset="0"/>
              </a:rPr>
              <a:t>Também é importante ressaltar que este elemento é parte de do </a:t>
            </a:r>
            <a:r>
              <a:rPr lang="pt-BR" sz="1600" dirty="0" err="1">
                <a:solidFill>
                  <a:schemeClr val="bg1"/>
                </a:solidFill>
                <a:latin typeface="Quicksand Light" pitchFamily="2" charset="0"/>
              </a:rPr>
              <a:t>backoffice</a:t>
            </a:r>
            <a:r>
              <a:rPr lang="pt-BR" sz="1600" dirty="0">
                <a:solidFill>
                  <a:schemeClr val="bg1"/>
                </a:solidFill>
                <a:latin typeface="Quicksand Light" pitchFamily="2" charset="0"/>
              </a:rPr>
              <a:t> e pode necessitar de aprofundamento no acoplamento.</a:t>
            </a:r>
          </a:p>
        </p:txBody>
      </p:sp>
    </p:spTree>
    <p:extLst>
      <p:ext uri="{BB962C8B-B14F-4D97-AF65-F5344CB8AC3E}">
        <p14:creationId xmlns:p14="http://schemas.microsoft.com/office/powerpoint/2010/main" val="4259581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89B9C2DF-D91A-45AC-8C9B-DBF39CB45153}"/>
              </a:ext>
            </a:extLst>
          </p:cNvPr>
          <p:cNvSpPr>
            <a:spLocks noGrp="1"/>
          </p:cNvSpPr>
          <p:nvPr>
            <p:ph type="subTitle" idx="1"/>
          </p:nvPr>
        </p:nvSpPr>
        <p:spPr/>
        <p:txBody>
          <a:bodyPr>
            <a:normAutofit fontScale="92500" lnSpcReduction="20000"/>
          </a:bodyPr>
          <a:lstStyle/>
          <a:p>
            <a:r>
              <a:rPr lang="pt-BR" dirty="0"/>
              <a:t>Segregação de LGPD e dados de usuários</a:t>
            </a:r>
          </a:p>
        </p:txBody>
      </p:sp>
      <p:grpSp>
        <p:nvGrpSpPr>
          <p:cNvPr id="4" name="Agrupar 3">
            <a:extLst>
              <a:ext uri="{FF2B5EF4-FFF2-40B4-BE49-F238E27FC236}">
                <a16:creationId xmlns:a16="http://schemas.microsoft.com/office/drawing/2014/main" id="{035DCD05-E765-422F-BC29-F1ADB09517D2}"/>
              </a:ext>
            </a:extLst>
          </p:cNvPr>
          <p:cNvGrpSpPr/>
          <p:nvPr/>
        </p:nvGrpSpPr>
        <p:grpSpPr>
          <a:xfrm>
            <a:off x="819101" y="1812396"/>
            <a:ext cx="10482079" cy="4195982"/>
            <a:chOff x="1334783" y="3146584"/>
            <a:chExt cx="9144000" cy="3481230"/>
          </a:xfrm>
        </p:grpSpPr>
        <p:pic>
          <p:nvPicPr>
            <p:cNvPr id="5" name="Imagem 4" descr="Diagrama&#10;&#10;Descrição gerada automaticamente">
              <a:extLst>
                <a:ext uri="{FF2B5EF4-FFF2-40B4-BE49-F238E27FC236}">
                  <a16:creationId xmlns:a16="http://schemas.microsoft.com/office/drawing/2014/main" id="{4369DB3C-B47F-482A-9FEA-FAD7C55682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393"/>
            <a:stretch/>
          </p:blipFill>
          <p:spPr>
            <a:xfrm>
              <a:off x="1334783" y="3146584"/>
              <a:ext cx="9144000" cy="3481230"/>
            </a:xfrm>
            <a:prstGeom prst="rect">
              <a:avLst/>
            </a:prstGeom>
          </p:spPr>
        </p:pic>
        <p:grpSp>
          <p:nvGrpSpPr>
            <p:cNvPr id="3" name="Agrupar 2">
              <a:extLst>
                <a:ext uri="{FF2B5EF4-FFF2-40B4-BE49-F238E27FC236}">
                  <a16:creationId xmlns:a16="http://schemas.microsoft.com/office/drawing/2014/main" id="{746B3E35-C11A-431F-B7A2-844B3480D9E1}"/>
                </a:ext>
              </a:extLst>
            </p:cNvPr>
            <p:cNvGrpSpPr/>
            <p:nvPr/>
          </p:nvGrpSpPr>
          <p:grpSpPr>
            <a:xfrm>
              <a:off x="1334783" y="3703175"/>
              <a:ext cx="6156000" cy="1177085"/>
              <a:chOff x="1334783" y="3703175"/>
              <a:chExt cx="6156000" cy="1177085"/>
            </a:xfrm>
          </p:grpSpPr>
          <p:pic>
            <p:nvPicPr>
              <p:cNvPr id="26" name="Imagem 25" descr="Tela preta com letras brancas&#10;&#10;Descrição gerada automaticamente">
                <a:extLst>
                  <a:ext uri="{FF2B5EF4-FFF2-40B4-BE49-F238E27FC236}">
                    <a16:creationId xmlns:a16="http://schemas.microsoft.com/office/drawing/2014/main" id="{DEDDB82A-C65B-4A59-894A-FA1383BF2088}"/>
                  </a:ext>
                </a:extLst>
              </p:cNvPr>
              <p:cNvPicPr>
                <a:picLocks noChangeAspect="1"/>
              </p:cNvPicPr>
              <p:nvPr/>
            </p:nvPicPr>
            <p:blipFill>
              <a:blip r:embed="rId3"/>
              <a:stretch>
                <a:fillRect/>
              </a:stretch>
            </p:blipFill>
            <p:spPr>
              <a:xfrm>
                <a:off x="1334783" y="3728753"/>
                <a:ext cx="648254" cy="960804"/>
              </a:xfrm>
              <a:prstGeom prst="rect">
                <a:avLst/>
              </a:prstGeom>
            </p:spPr>
          </p:pic>
          <p:sp>
            <p:nvSpPr>
              <p:cNvPr id="29" name="Retângulo 28">
                <a:extLst>
                  <a:ext uri="{FF2B5EF4-FFF2-40B4-BE49-F238E27FC236}">
                    <a16:creationId xmlns:a16="http://schemas.microsoft.com/office/drawing/2014/main" id="{3FF9143F-DA25-424A-A225-5F16363A1833}"/>
                  </a:ext>
                </a:extLst>
              </p:cNvPr>
              <p:cNvSpPr/>
              <p:nvPr/>
            </p:nvSpPr>
            <p:spPr>
              <a:xfrm>
                <a:off x="3687678" y="3703175"/>
                <a:ext cx="1584000" cy="57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latin typeface="Quicksand" pitchFamily="2" charset="0"/>
                  </a:rPr>
                  <a:t>OnBoarding</a:t>
                </a:r>
                <a:r>
                  <a:rPr lang="pt-BR" sz="1100" dirty="0">
                    <a:solidFill>
                      <a:schemeClr val="tx1"/>
                    </a:solidFill>
                    <a:latin typeface="Quicksand" pitchFamily="2" charset="0"/>
                  </a:rPr>
                  <a:t> </a:t>
                </a:r>
                <a:r>
                  <a:rPr lang="pt-BR" sz="1100" dirty="0" err="1">
                    <a:solidFill>
                      <a:schemeClr val="tx1"/>
                    </a:solidFill>
                    <a:latin typeface="Quicksand" pitchFamily="2" charset="0"/>
                  </a:rPr>
                  <a:t>metada</a:t>
                </a:r>
                <a:endParaRPr lang="pt-BR" sz="1100" dirty="0">
                  <a:solidFill>
                    <a:schemeClr val="tx1"/>
                  </a:solidFill>
                  <a:latin typeface="Quicksand" pitchFamily="2" charset="0"/>
                </a:endParaRPr>
              </a:p>
            </p:txBody>
          </p:sp>
          <p:sp>
            <p:nvSpPr>
              <p:cNvPr id="30" name="Retângulo 29">
                <a:extLst>
                  <a:ext uri="{FF2B5EF4-FFF2-40B4-BE49-F238E27FC236}">
                    <a16:creationId xmlns:a16="http://schemas.microsoft.com/office/drawing/2014/main" id="{C021F30D-7F6D-4AC3-89CA-716F619A2ACD}"/>
                  </a:ext>
                </a:extLst>
              </p:cNvPr>
              <p:cNvSpPr/>
              <p:nvPr/>
            </p:nvSpPr>
            <p:spPr>
              <a:xfrm>
                <a:off x="5906783" y="3891309"/>
                <a:ext cx="1584000" cy="57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latin typeface="Quicksand" pitchFamily="2" charset="0"/>
                  </a:rPr>
                  <a:t>Integration</a:t>
                </a:r>
                <a:r>
                  <a:rPr lang="pt-BR" sz="1100" dirty="0">
                    <a:solidFill>
                      <a:schemeClr val="tx1"/>
                    </a:solidFill>
                    <a:latin typeface="Quicksand" pitchFamily="2" charset="0"/>
                  </a:rPr>
                  <a:t> </a:t>
                </a:r>
                <a:r>
                  <a:rPr lang="pt-BR" sz="1100" dirty="0" err="1">
                    <a:solidFill>
                      <a:schemeClr val="tx1"/>
                    </a:solidFill>
                    <a:latin typeface="Quicksand" pitchFamily="2" charset="0"/>
                  </a:rPr>
                  <a:t>Layer</a:t>
                </a:r>
                <a:endParaRPr lang="pt-BR" sz="1100" dirty="0">
                  <a:solidFill>
                    <a:schemeClr val="tx1"/>
                  </a:solidFill>
                  <a:latin typeface="Quicksand" pitchFamily="2" charset="0"/>
                </a:endParaRPr>
              </a:p>
            </p:txBody>
          </p:sp>
          <p:sp>
            <p:nvSpPr>
              <p:cNvPr id="33" name="Retângulo 32">
                <a:extLst>
                  <a:ext uri="{FF2B5EF4-FFF2-40B4-BE49-F238E27FC236}">
                    <a16:creationId xmlns:a16="http://schemas.microsoft.com/office/drawing/2014/main" id="{236A7DB2-A103-4A86-B216-85740FF79319}"/>
                  </a:ext>
                </a:extLst>
              </p:cNvPr>
              <p:cNvSpPr/>
              <p:nvPr/>
            </p:nvSpPr>
            <p:spPr>
              <a:xfrm>
                <a:off x="3687678" y="4304260"/>
                <a:ext cx="1584000" cy="576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solidFill>
                      <a:schemeClr val="tx1"/>
                    </a:solidFill>
                    <a:latin typeface="Quicksand" pitchFamily="2" charset="0"/>
                  </a:rPr>
                  <a:t>Usage</a:t>
                </a:r>
                <a:r>
                  <a:rPr lang="pt-BR" sz="1100" dirty="0">
                    <a:solidFill>
                      <a:schemeClr val="tx1"/>
                    </a:solidFill>
                    <a:latin typeface="Quicksand" pitchFamily="2" charset="0"/>
                  </a:rPr>
                  <a:t> contente / </a:t>
                </a:r>
                <a:r>
                  <a:rPr lang="pt-BR" sz="1100" dirty="0" err="1">
                    <a:solidFill>
                      <a:schemeClr val="tx1"/>
                    </a:solidFill>
                    <a:latin typeface="Quicksand" pitchFamily="2" charset="0"/>
                  </a:rPr>
                  <a:t>Terms</a:t>
                </a:r>
                <a:r>
                  <a:rPr lang="pt-BR" sz="1100" dirty="0">
                    <a:solidFill>
                      <a:schemeClr val="tx1"/>
                    </a:solidFill>
                    <a:latin typeface="Quicksand" pitchFamily="2" charset="0"/>
                  </a:rPr>
                  <a:t> </a:t>
                </a:r>
                <a:r>
                  <a:rPr lang="pt-BR" sz="1100" dirty="0" err="1">
                    <a:solidFill>
                      <a:schemeClr val="tx1"/>
                    </a:solidFill>
                    <a:latin typeface="Quicksand" pitchFamily="2" charset="0"/>
                  </a:rPr>
                  <a:t>of</a:t>
                </a:r>
                <a:r>
                  <a:rPr lang="pt-BR" sz="1100" dirty="0">
                    <a:solidFill>
                      <a:schemeClr val="tx1"/>
                    </a:solidFill>
                    <a:latin typeface="Quicksand" pitchFamily="2" charset="0"/>
                  </a:rPr>
                  <a:t> use</a:t>
                </a:r>
              </a:p>
            </p:txBody>
          </p:sp>
        </p:grpSp>
      </p:grpSp>
      <p:sp>
        <p:nvSpPr>
          <p:cNvPr id="34" name="CaixaDeTexto 33">
            <a:extLst>
              <a:ext uri="{FF2B5EF4-FFF2-40B4-BE49-F238E27FC236}">
                <a16:creationId xmlns:a16="http://schemas.microsoft.com/office/drawing/2014/main" id="{04BBCD72-2546-4A5E-82F9-68C1D17E5299}"/>
              </a:ext>
            </a:extLst>
          </p:cNvPr>
          <p:cNvSpPr txBox="1"/>
          <p:nvPr/>
        </p:nvSpPr>
        <p:spPr>
          <a:xfrm>
            <a:off x="6096000" y="-9525"/>
            <a:ext cx="4738216"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rtlCol="0" anchor="ctr">
            <a:noAutofit/>
          </a:bodyPr>
          <a:lstStyle/>
          <a:p>
            <a:r>
              <a:rPr lang="pt-BR" sz="1400" dirty="0">
                <a:solidFill>
                  <a:schemeClr val="bg1"/>
                </a:solidFill>
                <a:latin typeface="Quicksand Light" pitchFamily="2" charset="0"/>
              </a:rPr>
              <a:t>Proposição arquitetural para separação do </a:t>
            </a:r>
            <a:r>
              <a:rPr lang="pt-BR" sz="1400" dirty="0" err="1">
                <a:solidFill>
                  <a:schemeClr val="bg1"/>
                </a:solidFill>
                <a:latin typeface="Quicksand Light" pitchFamily="2" charset="0"/>
              </a:rPr>
              <a:t>onboarding</a:t>
            </a:r>
            <a:r>
              <a:rPr lang="pt-BR" sz="1400" dirty="0">
                <a:solidFill>
                  <a:schemeClr val="bg1"/>
                </a:solidFill>
                <a:latin typeface="Quicksand Light" pitchFamily="2" charset="0"/>
              </a:rPr>
              <a:t>, dados e termos de uso por </a:t>
            </a:r>
            <a:r>
              <a:rPr lang="pt-BR" sz="1400" dirty="0" err="1">
                <a:solidFill>
                  <a:schemeClr val="bg1"/>
                </a:solidFill>
                <a:latin typeface="Quicksand Light" pitchFamily="2" charset="0"/>
              </a:rPr>
              <a:t>tenants</a:t>
            </a:r>
            <a:r>
              <a:rPr lang="pt-BR" sz="1400" dirty="0">
                <a:solidFill>
                  <a:schemeClr val="bg1"/>
                </a:solidFill>
                <a:latin typeface="Quicksand Light" pitchFamily="2" charset="0"/>
              </a:rPr>
              <a:t>.</a:t>
            </a:r>
          </a:p>
        </p:txBody>
      </p:sp>
    </p:spTree>
    <p:extLst>
      <p:ext uri="{BB962C8B-B14F-4D97-AF65-F5344CB8AC3E}">
        <p14:creationId xmlns:p14="http://schemas.microsoft.com/office/powerpoint/2010/main" val="2821236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Agrupar 279">
            <a:extLst>
              <a:ext uri="{FF2B5EF4-FFF2-40B4-BE49-F238E27FC236}">
                <a16:creationId xmlns:a16="http://schemas.microsoft.com/office/drawing/2014/main" id="{41A7DA63-2330-4C93-8006-8B3BA6288662}"/>
              </a:ext>
            </a:extLst>
          </p:cNvPr>
          <p:cNvGrpSpPr/>
          <p:nvPr/>
        </p:nvGrpSpPr>
        <p:grpSpPr>
          <a:xfrm>
            <a:off x="4585261" y="2664684"/>
            <a:ext cx="987301" cy="1698577"/>
            <a:chOff x="3846985" y="1115614"/>
            <a:chExt cx="1175536" cy="2022421"/>
          </a:xfrm>
        </p:grpSpPr>
        <p:sp>
          <p:nvSpPr>
            <p:cNvPr id="281" name="Rectangle 7">
              <a:extLst>
                <a:ext uri="{FF2B5EF4-FFF2-40B4-BE49-F238E27FC236}">
                  <a16:creationId xmlns:a16="http://schemas.microsoft.com/office/drawing/2014/main" id="{703FCF73-019F-4C01-9F13-23CA1CD2644B}"/>
                </a:ext>
              </a:extLst>
            </p:cNvPr>
            <p:cNvSpPr/>
            <p:nvPr/>
          </p:nvSpPr>
          <p:spPr>
            <a:xfrm>
              <a:off x="3846986" y="1117198"/>
              <a:ext cx="1175535" cy="20208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subnet-3</a:t>
              </a:r>
            </a:p>
          </p:txBody>
        </p:sp>
        <p:pic>
          <p:nvPicPr>
            <p:cNvPr id="282" name="Graphic 35">
              <a:extLst>
                <a:ext uri="{FF2B5EF4-FFF2-40B4-BE49-F238E27FC236}">
                  <a16:creationId xmlns:a16="http://schemas.microsoft.com/office/drawing/2014/main" id="{4CC1D1E6-94D3-4466-B379-940A2BBCF4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 name="Agrupar 248">
            <a:extLst>
              <a:ext uri="{FF2B5EF4-FFF2-40B4-BE49-F238E27FC236}">
                <a16:creationId xmlns:a16="http://schemas.microsoft.com/office/drawing/2014/main" id="{9D68689D-6F05-4D54-AFC9-268F5CCC3261}"/>
              </a:ext>
            </a:extLst>
          </p:cNvPr>
          <p:cNvGrpSpPr/>
          <p:nvPr/>
        </p:nvGrpSpPr>
        <p:grpSpPr>
          <a:xfrm>
            <a:off x="4585261" y="4842173"/>
            <a:ext cx="987301" cy="1698577"/>
            <a:chOff x="3846985" y="1115614"/>
            <a:chExt cx="1175536" cy="2022421"/>
          </a:xfrm>
        </p:grpSpPr>
        <p:sp>
          <p:nvSpPr>
            <p:cNvPr id="250" name="Rectangle 7">
              <a:extLst>
                <a:ext uri="{FF2B5EF4-FFF2-40B4-BE49-F238E27FC236}">
                  <a16:creationId xmlns:a16="http://schemas.microsoft.com/office/drawing/2014/main" id="{4EF0BAAC-82F2-4A8E-99D4-1579787DAD86}"/>
                </a:ext>
              </a:extLst>
            </p:cNvPr>
            <p:cNvSpPr/>
            <p:nvPr/>
          </p:nvSpPr>
          <p:spPr>
            <a:xfrm>
              <a:off x="3846986" y="1117198"/>
              <a:ext cx="1175535" cy="20208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subnet-4</a:t>
              </a:r>
            </a:p>
          </p:txBody>
        </p:sp>
        <p:pic>
          <p:nvPicPr>
            <p:cNvPr id="251" name="Graphic 35">
              <a:extLst>
                <a:ext uri="{FF2B5EF4-FFF2-40B4-BE49-F238E27FC236}">
                  <a16:creationId xmlns:a16="http://schemas.microsoft.com/office/drawing/2014/main" id="{EBF6C4C6-0C27-4702-8594-901B83636E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ítulo 1">
            <a:extLst>
              <a:ext uri="{FF2B5EF4-FFF2-40B4-BE49-F238E27FC236}">
                <a16:creationId xmlns:a16="http://schemas.microsoft.com/office/drawing/2014/main" id="{80DEE23A-0DB5-4D43-B7A0-77A245FE7ADD}"/>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E9BA1609-185B-485C-8C6E-9850413F96DE}"/>
              </a:ext>
            </a:extLst>
          </p:cNvPr>
          <p:cNvSpPr>
            <a:spLocks noGrp="1"/>
          </p:cNvSpPr>
          <p:nvPr>
            <p:ph type="subTitle" idx="1"/>
          </p:nvPr>
        </p:nvSpPr>
        <p:spPr/>
        <p:txBody>
          <a:bodyPr>
            <a:normAutofit fontScale="92500" lnSpcReduction="20000"/>
          </a:bodyPr>
          <a:lstStyle/>
          <a:p>
            <a:r>
              <a:rPr lang="pt-BR" dirty="0"/>
              <a:t>Visão de infraestrutura em AWS e SaaS (</a:t>
            </a:r>
            <a:r>
              <a:rPr lang="pt-BR" dirty="0" err="1"/>
              <a:t>Sensedia</a:t>
            </a:r>
            <a:r>
              <a:rPr lang="pt-BR" dirty="0"/>
              <a:t> e </a:t>
            </a:r>
            <a:r>
              <a:rPr lang="pt-BR" dirty="0" err="1"/>
              <a:t>Bitbucket</a:t>
            </a:r>
            <a:r>
              <a:rPr lang="pt-BR" dirty="0"/>
              <a:t>)</a:t>
            </a:r>
          </a:p>
        </p:txBody>
      </p:sp>
      <p:sp>
        <p:nvSpPr>
          <p:cNvPr id="158" name="Forma Livre: Forma 157">
            <a:extLst>
              <a:ext uri="{FF2B5EF4-FFF2-40B4-BE49-F238E27FC236}">
                <a16:creationId xmlns:a16="http://schemas.microsoft.com/office/drawing/2014/main" id="{6ABB02CF-1E87-4CB6-BAE9-BE74E51EBC07}"/>
              </a:ext>
            </a:extLst>
          </p:cNvPr>
          <p:cNvSpPr/>
          <p:nvPr/>
        </p:nvSpPr>
        <p:spPr>
          <a:xfrm>
            <a:off x="66675" y="1042293"/>
            <a:ext cx="12002826" cy="5681961"/>
          </a:xfrm>
          <a:custGeom>
            <a:avLst/>
            <a:gdLst>
              <a:gd name="connsiteX0" fmla="*/ 0 w 11813654"/>
              <a:gd name="connsiteY0" fmla="*/ 0 h 5681961"/>
              <a:gd name="connsiteX1" fmla="*/ 8077122 w 11813654"/>
              <a:gd name="connsiteY1" fmla="*/ 0 h 5681961"/>
              <a:gd name="connsiteX2" fmla="*/ 8077122 w 11813654"/>
              <a:gd name="connsiteY2" fmla="*/ 3925965 h 5681961"/>
              <a:gd name="connsiteX3" fmla="*/ 11813654 w 11813654"/>
              <a:gd name="connsiteY3" fmla="*/ 3925965 h 5681961"/>
              <a:gd name="connsiteX4" fmla="*/ 11813654 w 11813654"/>
              <a:gd name="connsiteY4" fmla="*/ 5681961 h 5681961"/>
              <a:gd name="connsiteX5" fmla="*/ 8077122 w 11813654"/>
              <a:gd name="connsiteY5" fmla="*/ 5681961 h 5681961"/>
              <a:gd name="connsiteX6" fmla="*/ 8077121 w 11813654"/>
              <a:gd name="connsiteY6" fmla="*/ 5681961 h 5681961"/>
              <a:gd name="connsiteX7" fmla="*/ 0 w 11813654"/>
              <a:gd name="connsiteY7" fmla="*/ 5681961 h 568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654" h="5681961">
                <a:moveTo>
                  <a:pt x="0" y="0"/>
                </a:moveTo>
                <a:lnTo>
                  <a:pt x="8077122" y="0"/>
                </a:lnTo>
                <a:lnTo>
                  <a:pt x="8077122" y="3925965"/>
                </a:lnTo>
                <a:lnTo>
                  <a:pt x="11813654" y="3925965"/>
                </a:lnTo>
                <a:lnTo>
                  <a:pt x="11813654" y="5681961"/>
                </a:lnTo>
                <a:lnTo>
                  <a:pt x="8077122" y="5681961"/>
                </a:lnTo>
                <a:lnTo>
                  <a:pt x="8077121" y="5681961"/>
                </a:lnTo>
                <a:lnTo>
                  <a:pt x="0" y="5681961"/>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tIns="91440">
            <a:noAutofit/>
          </a:bodyPr>
          <a:lstStyle/>
          <a:p>
            <a:pPr eaLnBrk="1" fontAlgn="auto" hangingPunct="1">
              <a:spcBef>
                <a:spcPts val="0"/>
              </a:spcBef>
              <a:spcAft>
                <a:spcPts val="0"/>
              </a:spcAft>
              <a:defRPr/>
            </a:pPr>
            <a:endParaRPr lang="en-US" sz="1000" dirty="0">
              <a:solidFill>
                <a:sysClr val="windowText" lastClr="000000"/>
              </a:solidFill>
              <a:latin typeface="Quicksand Light" pitchFamily="2" charset="0"/>
              <a:cs typeface="Arial" panose="020B0604020202020204" pitchFamily="34" charset="0"/>
            </a:endParaRPr>
          </a:p>
        </p:txBody>
      </p:sp>
      <p:sp>
        <p:nvSpPr>
          <p:cNvPr id="8" name="Rectangle 33">
            <a:extLst>
              <a:ext uri="{FF2B5EF4-FFF2-40B4-BE49-F238E27FC236}">
                <a16:creationId xmlns:a16="http://schemas.microsoft.com/office/drawing/2014/main" id="{1E636491-BCC3-4076-AE7A-498A033A83E7}"/>
              </a:ext>
            </a:extLst>
          </p:cNvPr>
          <p:cNvSpPr/>
          <p:nvPr/>
        </p:nvSpPr>
        <p:spPr>
          <a:xfrm>
            <a:off x="6621000" y="5991544"/>
            <a:ext cx="5434838" cy="732709"/>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dirty="0">
              <a:solidFill>
                <a:schemeClr val="tx1"/>
              </a:solidFill>
              <a:latin typeface="Quicksand Light" pitchFamily="2" charset="0"/>
              <a:cs typeface="Arial" panose="020B0604020202020204" pitchFamily="34" charset="0"/>
            </a:endParaRPr>
          </a:p>
        </p:txBody>
      </p:sp>
      <p:sp>
        <p:nvSpPr>
          <p:cNvPr id="9" name="Rectangle 9">
            <a:extLst>
              <a:ext uri="{FF2B5EF4-FFF2-40B4-BE49-F238E27FC236}">
                <a16:creationId xmlns:a16="http://schemas.microsoft.com/office/drawing/2014/main" id="{BA3A0282-7743-4D0F-BBBF-90FBB0D3819A}"/>
              </a:ext>
            </a:extLst>
          </p:cNvPr>
          <p:cNvSpPr/>
          <p:nvPr/>
        </p:nvSpPr>
        <p:spPr>
          <a:xfrm>
            <a:off x="6734320" y="1101972"/>
            <a:ext cx="5300236" cy="3698501"/>
          </a:xfrm>
          <a:prstGeom prst="rect">
            <a:avLst/>
          </a:prstGeom>
          <a:solidFill>
            <a:schemeClr val="bg1">
              <a:alpha val="90000"/>
            </a:schemeClr>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endParaRPr lang="en-US" sz="1000" dirty="0">
              <a:solidFill>
                <a:srgbClr val="5A6B86"/>
              </a:solidFill>
              <a:latin typeface="Quicksand Light" pitchFamily="2" charset="0"/>
              <a:cs typeface="Arial" panose="020B0604020202020204" pitchFamily="34" charset="0"/>
            </a:endParaRPr>
          </a:p>
        </p:txBody>
      </p:sp>
      <p:grpSp>
        <p:nvGrpSpPr>
          <p:cNvPr id="14" name="Agrupar 13">
            <a:extLst>
              <a:ext uri="{FF2B5EF4-FFF2-40B4-BE49-F238E27FC236}">
                <a16:creationId xmlns:a16="http://schemas.microsoft.com/office/drawing/2014/main" id="{EAA02A3B-73CA-4823-9537-A076A112F333}"/>
              </a:ext>
            </a:extLst>
          </p:cNvPr>
          <p:cNvGrpSpPr/>
          <p:nvPr/>
        </p:nvGrpSpPr>
        <p:grpSpPr>
          <a:xfrm>
            <a:off x="6773472" y="1388275"/>
            <a:ext cx="1441236" cy="800328"/>
            <a:chOff x="7669840" y="3968175"/>
            <a:chExt cx="2469628" cy="1371401"/>
          </a:xfrm>
        </p:grpSpPr>
        <p:pic>
          <p:nvPicPr>
            <p:cNvPr id="15" name="Graphic 25">
              <a:extLst>
                <a:ext uri="{FF2B5EF4-FFF2-40B4-BE49-F238E27FC236}">
                  <a16:creationId xmlns:a16="http://schemas.microsoft.com/office/drawing/2014/main" id="{D59E65F3-9D59-48E8-9ACA-4E7BAD4D51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4603" y="3968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FBDCE3E9-8174-4076-8EB3-9D197FA6AB1C}"/>
                </a:ext>
              </a:extLst>
            </p:cNvPr>
            <p:cNvSpPr txBox="1">
              <a:spLocks noChangeArrowheads="1"/>
            </p:cNvSpPr>
            <p:nvPr/>
          </p:nvSpPr>
          <p:spPr bwMode="auto">
            <a:xfrm>
              <a:off x="7669840" y="4706708"/>
              <a:ext cx="2469628" cy="6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HTTP Proxy</a:t>
              </a:r>
              <a:br>
                <a:rPr lang="en-US" altLang="en-US" sz="1000" dirty="0">
                  <a:latin typeface="Quicksand Light" pitchFamily="2" charset="0"/>
                  <a:ea typeface="Amazon Ember" panose="020B0603020204020204" pitchFamily="34" charset="0"/>
                  <a:cs typeface="Arial" panose="020B0604020202020204" pitchFamily="34" charset="0"/>
                </a:rPr>
              </a:br>
              <a:r>
                <a:rPr lang="en-US" altLang="en-US" sz="800" dirty="0">
                  <a:latin typeface="Quicksand Light" pitchFamily="2" charset="0"/>
                  <a:ea typeface="Amazon Ember" panose="020B0603020204020204" pitchFamily="34" charset="0"/>
                  <a:cs typeface="Arial" panose="020B0604020202020204" pitchFamily="34" charset="0"/>
                </a:rPr>
                <a:t>(AWS API Gateway)</a:t>
              </a:r>
            </a:p>
          </p:txBody>
        </p:sp>
      </p:grpSp>
      <p:cxnSp>
        <p:nvCxnSpPr>
          <p:cNvPr id="17" name="Straight Arrow Connector 9">
            <a:extLst>
              <a:ext uri="{FF2B5EF4-FFF2-40B4-BE49-F238E27FC236}">
                <a16:creationId xmlns:a16="http://schemas.microsoft.com/office/drawing/2014/main" id="{9B0F5778-46A1-46E3-906B-B2BAE4938A98}"/>
              </a:ext>
            </a:extLst>
          </p:cNvPr>
          <p:cNvCxnSpPr>
            <a:cxnSpLocks/>
            <a:stCxn id="159" idx="3"/>
          </p:cNvCxnSpPr>
          <p:nvPr/>
        </p:nvCxnSpPr>
        <p:spPr>
          <a:xfrm>
            <a:off x="10481480" y="1611984"/>
            <a:ext cx="857186"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8" name="Agrupar 17">
            <a:extLst>
              <a:ext uri="{FF2B5EF4-FFF2-40B4-BE49-F238E27FC236}">
                <a16:creationId xmlns:a16="http://schemas.microsoft.com/office/drawing/2014/main" id="{EF20FA38-0C93-4AD2-8E17-2E2B1BC823B4}"/>
              </a:ext>
            </a:extLst>
          </p:cNvPr>
          <p:cNvGrpSpPr/>
          <p:nvPr/>
        </p:nvGrpSpPr>
        <p:grpSpPr>
          <a:xfrm>
            <a:off x="5701448" y="1417160"/>
            <a:ext cx="862601" cy="736757"/>
            <a:chOff x="7240952" y="3575280"/>
            <a:chExt cx="1027062" cy="877224"/>
          </a:xfrm>
        </p:grpSpPr>
        <p:sp>
          <p:nvSpPr>
            <p:cNvPr id="19" name="TextBox 16">
              <a:extLst>
                <a:ext uri="{FF2B5EF4-FFF2-40B4-BE49-F238E27FC236}">
                  <a16:creationId xmlns:a16="http://schemas.microsoft.com/office/drawing/2014/main" id="{AD40E8F3-CB2B-4294-81AC-A3487EA7C393}"/>
                </a:ext>
              </a:extLst>
            </p:cNvPr>
            <p:cNvSpPr txBox="1">
              <a:spLocks noChangeArrowheads="1"/>
            </p:cNvSpPr>
            <p:nvPr/>
          </p:nvSpPr>
          <p:spPr bwMode="auto">
            <a:xfrm>
              <a:off x="7240952" y="4012757"/>
              <a:ext cx="102706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20" name="Graphic 6">
              <a:extLst>
                <a:ext uri="{FF2B5EF4-FFF2-40B4-BE49-F238E27FC236}">
                  <a16:creationId xmlns:a16="http://schemas.microsoft.com/office/drawing/2014/main" id="{BB318F07-D643-4BF5-A710-49C26BBB8A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8807" y="3575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Agrupar 20">
            <a:extLst>
              <a:ext uri="{FF2B5EF4-FFF2-40B4-BE49-F238E27FC236}">
                <a16:creationId xmlns:a16="http://schemas.microsoft.com/office/drawing/2014/main" id="{8A272C1D-FCD9-486C-BD80-05DBB5537C5F}"/>
              </a:ext>
            </a:extLst>
          </p:cNvPr>
          <p:cNvGrpSpPr/>
          <p:nvPr/>
        </p:nvGrpSpPr>
        <p:grpSpPr>
          <a:xfrm>
            <a:off x="5670619" y="2445088"/>
            <a:ext cx="905208" cy="775472"/>
            <a:chOff x="6216683" y="3448925"/>
            <a:chExt cx="1077792" cy="923320"/>
          </a:xfrm>
        </p:grpSpPr>
        <p:sp>
          <p:nvSpPr>
            <p:cNvPr id="22" name="TextBox 19">
              <a:extLst>
                <a:ext uri="{FF2B5EF4-FFF2-40B4-BE49-F238E27FC236}">
                  <a16:creationId xmlns:a16="http://schemas.microsoft.com/office/drawing/2014/main" id="{D5FA309A-2F32-4E3A-B62B-6E4BEF2EFEC4}"/>
                </a:ext>
              </a:extLst>
            </p:cNvPr>
            <p:cNvSpPr txBox="1">
              <a:spLocks noChangeArrowheads="1"/>
            </p:cNvSpPr>
            <p:nvPr/>
          </p:nvSpPr>
          <p:spPr bwMode="auto">
            <a:xfrm>
              <a:off x="6216683" y="3932498"/>
              <a:ext cx="107779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Application load balancer</a:t>
              </a:r>
            </a:p>
          </p:txBody>
        </p:sp>
        <p:pic>
          <p:nvPicPr>
            <p:cNvPr id="23" name="Graphic 8">
              <a:extLst>
                <a:ext uri="{FF2B5EF4-FFF2-40B4-BE49-F238E27FC236}">
                  <a16:creationId xmlns:a16="http://schemas.microsoft.com/office/drawing/2014/main" id="{F2D72447-D72C-45F9-8B3A-ADF97B4447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9548" y="3448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Rectangle 6">
            <a:extLst>
              <a:ext uri="{FF2B5EF4-FFF2-40B4-BE49-F238E27FC236}">
                <a16:creationId xmlns:a16="http://schemas.microsoft.com/office/drawing/2014/main" id="{8CD07C8B-A57B-4F15-8408-A15A7F863103}"/>
              </a:ext>
            </a:extLst>
          </p:cNvPr>
          <p:cNvSpPr/>
          <p:nvPr/>
        </p:nvSpPr>
        <p:spPr>
          <a:xfrm>
            <a:off x="183562" y="1339435"/>
            <a:ext cx="6437438" cy="531636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00" dirty="0">
                <a:ln w="0"/>
                <a:solidFill>
                  <a:srgbClr val="1E8900"/>
                </a:solidFill>
                <a:latin typeface="Quicksand Light" pitchFamily="2" charset="0"/>
                <a:cs typeface="Arial" panose="020B0604020202020204" pitchFamily="34" charset="0"/>
              </a:rPr>
              <a:t>VPC – </a:t>
            </a:r>
            <a:r>
              <a:rPr lang="en-US" sz="1000" dirty="0" err="1">
                <a:ln w="0"/>
                <a:solidFill>
                  <a:srgbClr val="1E8900"/>
                </a:solidFill>
                <a:latin typeface="Quicksand Light" pitchFamily="2" charset="0"/>
                <a:cs typeface="Arial" panose="020B0604020202020204" pitchFamily="34" charset="0"/>
              </a:rPr>
              <a:t>vpc</a:t>
            </a:r>
            <a:r>
              <a:rPr lang="en-US" sz="1000" dirty="0">
                <a:ln w="0"/>
                <a:solidFill>
                  <a:srgbClr val="1E8900"/>
                </a:solidFill>
                <a:latin typeface="Quicksand Light" pitchFamily="2" charset="0"/>
                <a:cs typeface="Arial" panose="020B0604020202020204" pitchFamily="34" charset="0"/>
              </a:rPr>
              <a:t>-backends (x homolog / prod / testes)</a:t>
            </a:r>
          </a:p>
        </p:txBody>
      </p:sp>
      <p:pic>
        <p:nvPicPr>
          <p:cNvPr id="25" name="Graphic 28">
            <a:extLst>
              <a:ext uri="{FF2B5EF4-FFF2-40B4-BE49-F238E27FC236}">
                <a16:creationId xmlns:a16="http://schemas.microsoft.com/office/drawing/2014/main" id="{DA5DDDFA-D104-4203-AA7F-20686AB16F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87823" y="1339435"/>
            <a:ext cx="279994" cy="2799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Agrupar 28">
            <a:extLst>
              <a:ext uri="{FF2B5EF4-FFF2-40B4-BE49-F238E27FC236}">
                <a16:creationId xmlns:a16="http://schemas.microsoft.com/office/drawing/2014/main" id="{547F624A-63A7-4E91-A8B0-6BDE90EAB598}"/>
              </a:ext>
            </a:extLst>
          </p:cNvPr>
          <p:cNvGrpSpPr/>
          <p:nvPr/>
        </p:nvGrpSpPr>
        <p:grpSpPr>
          <a:xfrm>
            <a:off x="2863490" y="1883522"/>
            <a:ext cx="1651463" cy="4680169"/>
            <a:chOff x="3846985" y="1115614"/>
            <a:chExt cx="1966325" cy="5572473"/>
          </a:xfrm>
        </p:grpSpPr>
        <p:sp>
          <p:nvSpPr>
            <p:cNvPr id="30" name="Rectangle 7">
              <a:extLst>
                <a:ext uri="{FF2B5EF4-FFF2-40B4-BE49-F238E27FC236}">
                  <a16:creationId xmlns:a16="http://schemas.microsoft.com/office/drawing/2014/main" id="{B6663E6E-B960-4B6D-BB72-6158306A5752}"/>
                </a:ext>
              </a:extLst>
            </p:cNvPr>
            <p:cNvSpPr/>
            <p:nvPr/>
          </p:nvSpPr>
          <p:spPr>
            <a:xfrm>
              <a:off x="3846985" y="1117199"/>
              <a:ext cx="1966325" cy="557088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subnet-2</a:t>
              </a:r>
            </a:p>
          </p:txBody>
        </p:sp>
        <p:pic>
          <p:nvPicPr>
            <p:cNvPr id="31" name="Graphic 35">
              <a:extLst>
                <a:ext uri="{FF2B5EF4-FFF2-40B4-BE49-F238E27FC236}">
                  <a16:creationId xmlns:a16="http://schemas.microsoft.com/office/drawing/2014/main" id="{AB677F65-E7CD-4C4E-8112-F664A245DC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Agrupar 34">
            <a:extLst>
              <a:ext uri="{FF2B5EF4-FFF2-40B4-BE49-F238E27FC236}">
                <a16:creationId xmlns:a16="http://schemas.microsoft.com/office/drawing/2014/main" id="{F94FD3B4-608A-4FC9-B228-B06564502BBF}"/>
              </a:ext>
            </a:extLst>
          </p:cNvPr>
          <p:cNvGrpSpPr/>
          <p:nvPr/>
        </p:nvGrpSpPr>
        <p:grpSpPr>
          <a:xfrm>
            <a:off x="5730782" y="5196176"/>
            <a:ext cx="1118055" cy="736757"/>
            <a:chOff x="6739200" y="5205658"/>
            <a:chExt cx="1331220" cy="877224"/>
          </a:xfrm>
        </p:grpSpPr>
        <p:sp>
          <p:nvSpPr>
            <p:cNvPr id="36" name="TextBox 16">
              <a:extLst>
                <a:ext uri="{FF2B5EF4-FFF2-40B4-BE49-F238E27FC236}">
                  <a16:creationId xmlns:a16="http://schemas.microsoft.com/office/drawing/2014/main" id="{9B06F735-66BA-46BA-9567-5441A6216DF9}"/>
                </a:ext>
              </a:extLst>
            </p:cNvPr>
            <p:cNvSpPr txBox="1">
              <a:spLocks noChangeArrowheads="1"/>
            </p:cNvSpPr>
            <p:nvPr/>
          </p:nvSpPr>
          <p:spPr bwMode="auto">
            <a:xfrm>
              <a:off x="6739200" y="5643135"/>
              <a:ext cx="1331220"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37" name="Graphic 6">
              <a:extLst>
                <a:ext uri="{FF2B5EF4-FFF2-40B4-BE49-F238E27FC236}">
                  <a16:creationId xmlns:a16="http://schemas.microsoft.com/office/drawing/2014/main" id="{9D25C18D-80FD-4507-89B8-FCCAAA09ED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134" y="52056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Agrupar 38">
            <a:extLst>
              <a:ext uri="{FF2B5EF4-FFF2-40B4-BE49-F238E27FC236}">
                <a16:creationId xmlns:a16="http://schemas.microsoft.com/office/drawing/2014/main" id="{A2E29957-C03B-4B8C-9EBF-8729D6BB0F46}"/>
              </a:ext>
            </a:extLst>
          </p:cNvPr>
          <p:cNvGrpSpPr/>
          <p:nvPr/>
        </p:nvGrpSpPr>
        <p:grpSpPr>
          <a:xfrm>
            <a:off x="1991827" y="2177422"/>
            <a:ext cx="1072175" cy="461155"/>
            <a:chOff x="4109123" y="6159122"/>
            <a:chExt cx="1276592" cy="549077"/>
          </a:xfrm>
        </p:grpSpPr>
        <p:pic>
          <p:nvPicPr>
            <p:cNvPr id="40" name="Graphic 14">
              <a:extLst>
                <a:ext uri="{FF2B5EF4-FFF2-40B4-BE49-F238E27FC236}">
                  <a16:creationId xmlns:a16="http://schemas.microsoft.com/office/drawing/2014/main" id="{AEEA1A39-5313-46D0-953E-2A1DCEC836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1819" y="6159122"/>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CE9CD11D-967A-467E-A08A-A38D20261863}"/>
                </a:ext>
              </a:extLst>
            </p:cNvPr>
            <p:cNvSpPr txBox="1">
              <a:spLocks noChangeArrowheads="1"/>
            </p:cNvSpPr>
            <p:nvPr/>
          </p:nvSpPr>
          <p:spPr bwMode="auto">
            <a:xfrm>
              <a:off x="4109123" y="6470002"/>
              <a:ext cx="1276592"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Quicksand Light" pitchFamily="2" charset="0"/>
                  <a:ea typeface="Amazon Ember" panose="020B0603020204020204" pitchFamily="34" charset="0"/>
                  <a:cs typeface="Arial" panose="020B0604020202020204" pitchFamily="34" charset="0"/>
                </a:rPr>
                <a:t>Fargate</a:t>
              </a:r>
              <a:endParaRPr lang="en-US" altLang="en-US" sz="700" dirty="0">
                <a:latin typeface="Quicksand Light" pitchFamily="2" charset="0"/>
                <a:ea typeface="Amazon Ember" panose="020B0603020204020204" pitchFamily="34" charset="0"/>
                <a:cs typeface="Arial" panose="020B0604020202020204" pitchFamily="34" charset="0"/>
              </a:endParaRPr>
            </a:p>
          </p:txBody>
        </p:sp>
      </p:grpSp>
      <p:grpSp>
        <p:nvGrpSpPr>
          <p:cNvPr id="42" name="Agrupar 41">
            <a:extLst>
              <a:ext uri="{FF2B5EF4-FFF2-40B4-BE49-F238E27FC236}">
                <a16:creationId xmlns:a16="http://schemas.microsoft.com/office/drawing/2014/main" id="{745FF6E0-F93A-4F0A-8955-728B01E99437}"/>
              </a:ext>
            </a:extLst>
          </p:cNvPr>
          <p:cNvGrpSpPr/>
          <p:nvPr/>
        </p:nvGrpSpPr>
        <p:grpSpPr>
          <a:xfrm>
            <a:off x="586808" y="1880832"/>
            <a:ext cx="1651463" cy="4682859"/>
            <a:chOff x="1801880" y="1103791"/>
            <a:chExt cx="1966325" cy="5575675"/>
          </a:xfrm>
        </p:grpSpPr>
        <p:sp>
          <p:nvSpPr>
            <p:cNvPr id="43" name="Rectangle 7">
              <a:extLst>
                <a:ext uri="{FF2B5EF4-FFF2-40B4-BE49-F238E27FC236}">
                  <a16:creationId xmlns:a16="http://schemas.microsoft.com/office/drawing/2014/main" id="{B21F7208-6FE3-4E79-88D6-C47F42BF206B}"/>
                </a:ext>
              </a:extLst>
            </p:cNvPr>
            <p:cNvSpPr/>
            <p:nvPr/>
          </p:nvSpPr>
          <p:spPr>
            <a:xfrm>
              <a:off x="1801880" y="1103791"/>
              <a:ext cx="1966325" cy="557567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subnet–1</a:t>
              </a:r>
            </a:p>
          </p:txBody>
        </p:sp>
        <p:pic>
          <p:nvPicPr>
            <p:cNvPr id="44" name="Graphic 35">
              <a:extLst>
                <a:ext uri="{FF2B5EF4-FFF2-40B4-BE49-F238E27FC236}">
                  <a16:creationId xmlns:a16="http://schemas.microsoft.com/office/drawing/2014/main" id="{F115D510-4523-4190-ABF2-3E05B797E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1880"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Agrupar 44">
            <a:extLst>
              <a:ext uri="{FF2B5EF4-FFF2-40B4-BE49-F238E27FC236}">
                <a16:creationId xmlns:a16="http://schemas.microsoft.com/office/drawing/2014/main" id="{D96ED159-60BC-4322-91BE-D07CE7E1BE91}"/>
              </a:ext>
            </a:extLst>
          </p:cNvPr>
          <p:cNvGrpSpPr/>
          <p:nvPr/>
        </p:nvGrpSpPr>
        <p:grpSpPr>
          <a:xfrm>
            <a:off x="696749" y="2172345"/>
            <a:ext cx="3663171" cy="2710860"/>
            <a:chOff x="1928334" y="1356181"/>
            <a:chExt cx="4361578" cy="3227702"/>
          </a:xfrm>
        </p:grpSpPr>
        <p:grpSp>
          <p:nvGrpSpPr>
            <p:cNvPr id="46" name="Agrupar 45">
              <a:extLst>
                <a:ext uri="{FF2B5EF4-FFF2-40B4-BE49-F238E27FC236}">
                  <a16:creationId xmlns:a16="http://schemas.microsoft.com/office/drawing/2014/main" id="{63B68879-4100-4B69-936E-F6211570A87A}"/>
                </a:ext>
              </a:extLst>
            </p:cNvPr>
            <p:cNvGrpSpPr/>
            <p:nvPr/>
          </p:nvGrpSpPr>
          <p:grpSpPr>
            <a:xfrm>
              <a:off x="2157540" y="2596836"/>
              <a:ext cx="1453151" cy="1915713"/>
              <a:chOff x="2276692" y="2563711"/>
              <a:chExt cx="1453151" cy="1915713"/>
            </a:xfrm>
          </p:grpSpPr>
          <p:sp>
            <p:nvSpPr>
              <p:cNvPr id="57" name="TextBox 25">
                <a:extLst>
                  <a:ext uri="{FF2B5EF4-FFF2-40B4-BE49-F238E27FC236}">
                    <a16:creationId xmlns:a16="http://schemas.microsoft.com/office/drawing/2014/main" id="{F181F5C7-C10D-4274-AF30-12FE518B662F}"/>
                  </a:ext>
                </a:extLst>
              </p:cNvPr>
              <p:cNvSpPr txBox="1">
                <a:spLocks noChangeArrowheads="1"/>
              </p:cNvSpPr>
              <p:nvPr/>
            </p:nvSpPr>
            <p:spPr bwMode="auto">
              <a:xfrm>
                <a:off x="2295161" y="2970108"/>
                <a:ext cx="1416211" cy="40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BFF / Back-ends</a:t>
                </a:r>
              </a:p>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(Containers)</a:t>
                </a:r>
              </a:p>
            </p:txBody>
          </p:sp>
          <p:pic>
            <p:nvPicPr>
              <p:cNvPr id="58" name="Graphic 32">
                <a:extLst>
                  <a:ext uri="{FF2B5EF4-FFF2-40B4-BE49-F238E27FC236}">
                    <a16:creationId xmlns:a16="http://schemas.microsoft.com/office/drawing/2014/main" id="{BB495D8D-61CD-4349-8413-601C17D623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62098" y="2563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25">
                <a:extLst>
                  <a:ext uri="{FF2B5EF4-FFF2-40B4-BE49-F238E27FC236}">
                    <a16:creationId xmlns:a16="http://schemas.microsoft.com/office/drawing/2014/main" id="{41919CDF-9776-4DA0-B25A-0C42B895C90D}"/>
                  </a:ext>
                </a:extLst>
              </p:cNvPr>
              <p:cNvSpPr txBox="1">
                <a:spLocks noChangeArrowheads="1"/>
              </p:cNvSpPr>
              <p:nvPr/>
            </p:nvSpPr>
            <p:spPr bwMode="auto">
              <a:xfrm>
                <a:off x="2276692" y="3874772"/>
                <a:ext cx="1453151" cy="60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Message Services / Consumers / Track / </a:t>
                </a:r>
                <a:r>
                  <a:rPr lang="en-US" altLang="en-US" sz="700" dirty="0" err="1">
                    <a:latin typeface="Quicksand Light" pitchFamily="2" charset="0"/>
                    <a:ea typeface="Amazon Ember" panose="020B0603020204020204" pitchFamily="34" charset="0"/>
                    <a:cs typeface="Arial" panose="020B0604020202020204" pitchFamily="34" charset="0"/>
                  </a:rPr>
                  <a:t>Efectiviness</a:t>
                </a:r>
                <a:endParaRPr lang="en-US" altLang="en-US" sz="700" dirty="0">
                  <a:latin typeface="Quicksand Light" pitchFamily="2" charset="0"/>
                  <a:ea typeface="Amazon Ember" panose="020B0603020204020204" pitchFamily="34" charset="0"/>
                  <a:cs typeface="Arial" panose="020B0604020202020204" pitchFamily="34" charset="0"/>
                </a:endParaRPr>
              </a:p>
              <a:p>
                <a:pPr algn="ctr"/>
                <a:r>
                  <a:rPr lang="en-US" altLang="en-US" sz="600" dirty="0">
                    <a:latin typeface="Quicksand Light" pitchFamily="2" charset="0"/>
                    <a:ea typeface="Amazon Ember" panose="020B0603020204020204" pitchFamily="34" charset="0"/>
                    <a:cs typeface="Arial" panose="020B0604020202020204" pitchFamily="34" charset="0"/>
                  </a:rPr>
                  <a:t>(containers)</a:t>
                </a:r>
              </a:p>
            </p:txBody>
          </p:sp>
          <p:pic>
            <p:nvPicPr>
              <p:cNvPr id="147" name="Graphic 32">
                <a:extLst>
                  <a:ext uri="{FF2B5EF4-FFF2-40B4-BE49-F238E27FC236}">
                    <a16:creationId xmlns:a16="http://schemas.microsoft.com/office/drawing/2014/main" id="{9DB009E8-F255-43E6-83F6-71BF109D4DE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62098" y="3468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Agrupar 46">
              <a:extLst>
                <a:ext uri="{FF2B5EF4-FFF2-40B4-BE49-F238E27FC236}">
                  <a16:creationId xmlns:a16="http://schemas.microsoft.com/office/drawing/2014/main" id="{C3FA9E8E-CAD6-4162-BEB2-FB110D3F654B}"/>
                </a:ext>
              </a:extLst>
            </p:cNvPr>
            <p:cNvGrpSpPr/>
            <p:nvPr/>
          </p:nvGrpSpPr>
          <p:grpSpPr>
            <a:xfrm>
              <a:off x="4633486" y="2596836"/>
              <a:ext cx="1428823" cy="1915713"/>
              <a:chOff x="3926113" y="2455786"/>
              <a:chExt cx="1428823" cy="1915713"/>
            </a:xfrm>
          </p:grpSpPr>
          <p:sp>
            <p:nvSpPr>
              <p:cNvPr id="55" name="TextBox 25">
                <a:extLst>
                  <a:ext uri="{FF2B5EF4-FFF2-40B4-BE49-F238E27FC236}">
                    <a16:creationId xmlns:a16="http://schemas.microsoft.com/office/drawing/2014/main" id="{2DA84954-5F55-4D23-A915-4E7D45BED381}"/>
                  </a:ext>
                </a:extLst>
              </p:cNvPr>
              <p:cNvSpPr txBox="1">
                <a:spLocks noChangeArrowheads="1"/>
              </p:cNvSpPr>
              <p:nvPr/>
            </p:nvSpPr>
            <p:spPr bwMode="auto">
              <a:xfrm>
                <a:off x="3932418" y="2862183"/>
                <a:ext cx="1416213" cy="40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BFF / Back-ends</a:t>
                </a:r>
              </a:p>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(Containers)</a:t>
                </a:r>
              </a:p>
            </p:txBody>
          </p:sp>
          <p:pic>
            <p:nvPicPr>
              <p:cNvPr id="56" name="Graphic 32">
                <a:extLst>
                  <a:ext uri="{FF2B5EF4-FFF2-40B4-BE49-F238E27FC236}">
                    <a16:creationId xmlns:a16="http://schemas.microsoft.com/office/drawing/2014/main" id="{874E053F-05A4-49BE-A8A0-FA935361CB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352" y="24557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TextBox 25">
                <a:extLst>
                  <a:ext uri="{FF2B5EF4-FFF2-40B4-BE49-F238E27FC236}">
                    <a16:creationId xmlns:a16="http://schemas.microsoft.com/office/drawing/2014/main" id="{880597C7-B0B8-4C7A-81F6-7547774460EA}"/>
                  </a:ext>
                </a:extLst>
              </p:cNvPr>
              <p:cNvSpPr txBox="1">
                <a:spLocks noChangeArrowheads="1"/>
              </p:cNvSpPr>
              <p:nvPr/>
            </p:nvSpPr>
            <p:spPr bwMode="auto">
              <a:xfrm>
                <a:off x="3926113" y="3766847"/>
                <a:ext cx="1428823" cy="60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Message Services / Consumers / Track / </a:t>
                </a:r>
                <a:r>
                  <a:rPr lang="en-US" altLang="en-US" sz="700" dirty="0" err="1">
                    <a:latin typeface="Quicksand Light" pitchFamily="2" charset="0"/>
                    <a:ea typeface="Amazon Ember" panose="020B0603020204020204" pitchFamily="34" charset="0"/>
                    <a:cs typeface="Arial" panose="020B0604020202020204" pitchFamily="34" charset="0"/>
                  </a:rPr>
                  <a:t>Efectiviness</a:t>
                </a:r>
                <a:endParaRPr lang="en-US" altLang="en-US" sz="700" dirty="0">
                  <a:latin typeface="Quicksand Light" pitchFamily="2" charset="0"/>
                  <a:ea typeface="Amazon Ember" panose="020B0603020204020204" pitchFamily="34" charset="0"/>
                  <a:cs typeface="Arial" panose="020B0604020202020204" pitchFamily="34" charset="0"/>
                </a:endParaRPr>
              </a:p>
              <a:p>
                <a:pPr algn="ctr"/>
                <a:r>
                  <a:rPr lang="en-US" altLang="en-US" sz="600" dirty="0">
                    <a:latin typeface="Quicksand Light" pitchFamily="2" charset="0"/>
                    <a:ea typeface="Amazon Ember" panose="020B0603020204020204" pitchFamily="34" charset="0"/>
                    <a:cs typeface="Arial" panose="020B0604020202020204" pitchFamily="34" charset="0"/>
                  </a:rPr>
                  <a:t>(containers)</a:t>
                </a:r>
              </a:p>
            </p:txBody>
          </p:sp>
          <p:pic>
            <p:nvPicPr>
              <p:cNvPr id="149" name="Graphic 32">
                <a:extLst>
                  <a:ext uri="{FF2B5EF4-FFF2-40B4-BE49-F238E27FC236}">
                    <a16:creationId xmlns:a16="http://schemas.microsoft.com/office/drawing/2014/main" id="{12B545C6-E243-413B-907D-C6B9C50F7CD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352" y="3360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Agrupar 47">
              <a:extLst>
                <a:ext uri="{FF2B5EF4-FFF2-40B4-BE49-F238E27FC236}">
                  <a16:creationId xmlns:a16="http://schemas.microsoft.com/office/drawing/2014/main" id="{570B6568-A840-4A22-A9A4-D1C545F60889}"/>
                </a:ext>
              </a:extLst>
            </p:cNvPr>
            <p:cNvGrpSpPr/>
            <p:nvPr/>
          </p:nvGrpSpPr>
          <p:grpSpPr>
            <a:xfrm>
              <a:off x="1928334" y="1356181"/>
              <a:ext cx="4361578" cy="3227702"/>
              <a:chOff x="1928334" y="1356181"/>
              <a:chExt cx="4361578" cy="3227702"/>
            </a:xfrm>
          </p:grpSpPr>
          <p:sp>
            <p:nvSpPr>
              <p:cNvPr id="49" name="Rectangle 12">
                <a:extLst>
                  <a:ext uri="{FF2B5EF4-FFF2-40B4-BE49-F238E27FC236}">
                    <a16:creationId xmlns:a16="http://schemas.microsoft.com/office/drawing/2014/main" id="{96F00209-953A-4641-ADD8-6038225AEBBA}"/>
                  </a:ext>
                </a:extLst>
              </p:cNvPr>
              <p:cNvSpPr/>
              <p:nvPr/>
            </p:nvSpPr>
            <p:spPr>
              <a:xfrm>
                <a:off x="2138434" y="2537642"/>
                <a:ext cx="3959175" cy="86869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grpSp>
            <p:nvGrpSpPr>
              <p:cNvPr id="50" name="Agrupar 49">
                <a:extLst>
                  <a:ext uri="{FF2B5EF4-FFF2-40B4-BE49-F238E27FC236}">
                    <a16:creationId xmlns:a16="http://schemas.microsoft.com/office/drawing/2014/main" id="{1B1C1EA3-418A-4CFB-A8CB-96C1F890676D}"/>
                  </a:ext>
                </a:extLst>
              </p:cNvPr>
              <p:cNvGrpSpPr/>
              <p:nvPr/>
            </p:nvGrpSpPr>
            <p:grpSpPr>
              <a:xfrm>
                <a:off x="3410457" y="2547607"/>
                <a:ext cx="1415130" cy="1481703"/>
                <a:chOff x="3410457" y="2547607"/>
                <a:chExt cx="1415130" cy="1481703"/>
              </a:xfrm>
            </p:grpSpPr>
            <p:pic>
              <p:nvPicPr>
                <p:cNvPr id="53" name="Graphic 18">
                  <a:extLst>
                    <a:ext uri="{FF2B5EF4-FFF2-40B4-BE49-F238E27FC236}">
                      <a16:creationId xmlns:a16="http://schemas.microsoft.com/office/drawing/2014/main" id="{558D6B83-3C01-4B6C-9428-C80C245BA9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2922" y="254760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CaixaDeTexto 53">
                  <a:extLst>
                    <a:ext uri="{FF2B5EF4-FFF2-40B4-BE49-F238E27FC236}">
                      <a16:creationId xmlns:a16="http://schemas.microsoft.com/office/drawing/2014/main" id="{4366D1EB-B3A7-4541-B930-25492682D945}"/>
                    </a:ext>
                  </a:extLst>
                </p:cNvPr>
                <p:cNvSpPr txBox="1"/>
                <p:nvPr/>
              </p:nvSpPr>
              <p:spPr>
                <a:xfrm>
                  <a:off x="3410457" y="2837748"/>
                  <a:ext cx="1415130" cy="238197"/>
                </a:xfrm>
                <a:prstGeom prst="rect">
                  <a:avLst/>
                </a:prstGeom>
                <a:noFill/>
              </p:spPr>
              <p:txBody>
                <a:bodyPr wrap="square">
                  <a:spAutoFit/>
                </a:bodyPr>
                <a:lstStyle/>
                <a:p>
                  <a:pPr algn="ctr">
                    <a:defRPr/>
                  </a:pPr>
                  <a:r>
                    <a:rPr lang="en-US" sz="700" dirty="0">
                      <a:latin typeface="Quicksand Light" pitchFamily="2" charset="0"/>
                      <a:cs typeface="Arial" panose="020B0604020202020204" pitchFamily="34" charset="0"/>
                    </a:rPr>
                    <a:t>Auto scaling group</a:t>
                  </a:r>
                </a:p>
              </p:txBody>
            </p:sp>
            <p:pic>
              <p:nvPicPr>
                <p:cNvPr id="151" name="Graphic 18">
                  <a:extLst>
                    <a:ext uri="{FF2B5EF4-FFF2-40B4-BE49-F238E27FC236}">
                      <a16:creationId xmlns:a16="http://schemas.microsoft.com/office/drawing/2014/main" id="{8E62A41B-72C8-468A-9C99-1E4FC119F4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2923" y="350097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CaixaDeTexto 151">
                  <a:extLst>
                    <a:ext uri="{FF2B5EF4-FFF2-40B4-BE49-F238E27FC236}">
                      <a16:creationId xmlns:a16="http://schemas.microsoft.com/office/drawing/2014/main" id="{9C693EA6-588C-427D-82C1-14F6E3E65BF3}"/>
                    </a:ext>
                  </a:extLst>
                </p:cNvPr>
                <p:cNvSpPr txBox="1"/>
                <p:nvPr/>
              </p:nvSpPr>
              <p:spPr>
                <a:xfrm>
                  <a:off x="3410457" y="3791113"/>
                  <a:ext cx="1415130" cy="238197"/>
                </a:xfrm>
                <a:prstGeom prst="rect">
                  <a:avLst/>
                </a:prstGeom>
                <a:noFill/>
              </p:spPr>
              <p:txBody>
                <a:bodyPr wrap="square">
                  <a:spAutoFit/>
                </a:bodyPr>
                <a:lstStyle/>
                <a:p>
                  <a:pPr algn="ctr">
                    <a:defRPr/>
                  </a:pPr>
                  <a:r>
                    <a:rPr lang="en-US" sz="700" dirty="0">
                      <a:latin typeface="Quicksand Light" pitchFamily="2" charset="0"/>
                      <a:cs typeface="Arial" panose="020B0604020202020204" pitchFamily="34" charset="0"/>
                    </a:rPr>
                    <a:t>Auto scaling group</a:t>
                  </a:r>
                </a:p>
              </p:txBody>
            </p:sp>
          </p:grpSp>
          <p:sp>
            <p:nvSpPr>
              <p:cNvPr id="51" name="Rectangle 12">
                <a:extLst>
                  <a:ext uri="{FF2B5EF4-FFF2-40B4-BE49-F238E27FC236}">
                    <a16:creationId xmlns:a16="http://schemas.microsoft.com/office/drawing/2014/main" id="{0BF8AFBB-CCF0-46A7-B469-3919037909E8}"/>
                  </a:ext>
                </a:extLst>
              </p:cNvPr>
              <p:cNvSpPr/>
              <p:nvPr/>
            </p:nvSpPr>
            <p:spPr>
              <a:xfrm>
                <a:off x="2025231" y="1937158"/>
                <a:ext cx="4167784" cy="260312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sp>
            <p:nvSpPr>
              <p:cNvPr id="52" name="Rectangle 12">
                <a:extLst>
                  <a:ext uri="{FF2B5EF4-FFF2-40B4-BE49-F238E27FC236}">
                    <a16:creationId xmlns:a16="http://schemas.microsoft.com/office/drawing/2014/main" id="{D61DFDF0-EB0F-4690-9393-9A4127CDF3EA}"/>
                  </a:ext>
                </a:extLst>
              </p:cNvPr>
              <p:cNvSpPr/>
              <p:nvPr/>
            </p:nvSpPr>
            <p:spPr>
              <a:xfrm>
                <a:off x="1928334" y="1356181"/>
                <a:ext cx="4361578" cy="322770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sp>
            <p:nvSpPr>
              <p:cNvPr id="150" name="Rectangle 12">
                <a:extLst>
                  <a:ext uri="{FF2B5EF4-FFF2-40B4-BE49-F238E27FC236}">
                    <a16:creationId xmlns:a16="http://schemas.microsoft.com/office/drawing/2014/main" id="{ED875483-9090-41F3-813A-54BC251FA697}"/>
                  </a:ext>
                </a:extLst>
              </p:cNvPr>
              <p:cNvSpPr/>
              <p:nvPr/>
            </p:nvSpPr>
            <p:spPr>
              <a:xfrm>
                <a:off x="2138434" y="3491007"/>
                <a:ext cx="3959175" cy="98489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grpSp>
      </p:grpSp>
      <p:grpSp>
        <p:nvGrpSpPr>
          <p:cNvPr id="220" name="Agrupar 219">
            <a:extLst>
              <a:ext uri="{FF2B5EF4-FFF2-40B4-BE49-F238E27FC236}">
                <a16:creationId xmlns:a16="http://schemas.microsoft.com/office/drawing/2014/main" id="{6C707DB7-7415-4599-9EA5-2BCE60C5B8DB}"/>
              </a:ext>
            </a:extLst>
          </p:cNvPr>
          <p:cNvGrpSpPr/>
          <p:nvPr/>
        </p:nvGrpSpPr>
        <p:grpSpPr>
          <a:xfrm>
            <a:off x="703779" y="5846210"/>
            <a:ext cx="3649111" cy="700081"/>
            <a:chOff x="1075626" y="5619159"/>
            <a:chExt cx="3649111" cy="700081"/>
          </a:xfrm>
        </p:grpSpPr>
        <p:grpSp>
          <p:nvGrpSpPr>
            <p:cNvPr id="59" name="Agrupar 58">
              <a:extLst>
                <a:ext uri="{FF2B5EF4-FFF2-40B4-BE49-F238E27FC236}">
                  <a16:creationId xmlns:a16="http://schemas.microsoft.com/office/drawing/2014/main" id="{F63728AF-FDEA-42DF-9280-0B96A25C3ADD}"/>
                </a:ext>
              </a:extLst>
            </p:cNvPr>
            <p:cNvGrpSpPr/>
            <p:nvPr/>
          </p:nvGrpSpPr>
          <p:grpSpPr>
            <a:xfrm>
              <a:off x="1075626" y="5619159"/>
              <a:ext cx="3649111" cy="700081"/>
              <a:chOff x="1945601" y="3825283"/>
              <a:chExt cx="4344838" cy="833555"/>
            </a:xfrm>
          </p:grpSpPr>
          <p:pic>
            <p:nvPicPr>
              <p:cNvPr id="60" name="Graphic 6">
                <a:extLst>
                  <a:ext uri="{FF2B5EF4-FFF2-40B4-BE49-F238E27FC236}">
                    <a16:creationId xmlns:a16="http://schemas.microsoft.com/office/drawing/2014/main" id="{5C94571E-2B1A-40BC-A88A-D07AD1AEE9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3952421" y="3835875"/>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9">
                <a:extLst>
                  <a:ext uri="{FF2B5EF4-FFF2-40B4-BE49-F238E27FC236}">
                    <a16:creationId xmlns:a16="http://schemas.microsoft.com/office/drawing/2014/main" id="{E02EDBC1-CF54-46EF-8671-C62432C1EA26}"/>
                  </a:ext>
                </a:extLst>
              </p:cNvPr>
              <p:cNvSpPr txBox="1">
                <a:spLocks noChangeArrowheads="1"/>
              </p:cNvSpPr>
              <p:nvPr/>
            </p:nvSpPr>
            <p:spPr bwMode="auto">
              <a:xfrm>
                <a:off x="3546499" y="4148200"/>
                <a:ext cx="1143042"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Aurora</a:t>
                </a:r>
              </a:p>
            </p:txBody>
          </p:sp>
          <p:sp>
            <p:nvSpPr>
              <p:cNvPr id="62" name="Rectangle 12">
                <a:extLst>
                  <a:ext uri="{FF2B5EF4-FFF2-40B4-BE49-F238E27FC236}">
                    <a16:creationId xmlns:a16="http://schemas.microsoft.com/office/drawing/2014/main" id="{F9F1D851-4A22-456D-92B2-C809FBAAE438}"/>
                  </a:ext>
                </a:extLst>
              </p:cNvPr>
              <p:cNvSpPr/>
              <p:nvPr/>
            </p:nvSpPr>
            <p:spPr>
              <a:xfrm>
                <a:off x="1945601" y="3825283"/>
                <a:ext cx="4344838" cy="833555"/>
              </a:xfrm>
              <a:prstGeom prst="rect">
                <a:avLst/>
              </a:prstGeom>
              <a:noFill/>
              <a:ln w="12700">
                <a:solidFill>
                  <a:srgbClr val="2E2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2E27AD"/>
                  </a:solidFill>
                  <a:latin typeface="Quicksand Light" pitchFamily="2" charset="0"/>
                  <a:cs typeface="Arial" panose="020B0604020202020204" pitchFamily="34" charset="0"/>
                </a:endParaRPr>
              </a:p>
            </p:txBody>
          </p:sp>
        </p:grpSp>
        <p:grpSp>
          <p:nvGrpSpPr>
            <p:cNvPr id="63" name="Agrupar 62">
              <a:extLst>
                <a:ext uri="{FF2B5EF4-FFF2-40B4-BE49-F238E27FC236}">
                  <a16:creationId xmlns:a16="http://schemas.microsoft.com/office/drawing/2014/main" id="{F396692C-2C13-4E8C-92EF-4F37938457E9}"/>
                </a:ext>
              </a:extLst>
            </p:cNvPr>
            <p:cNvGrpSpPr/>
            <p:nvPr/>
          </p:nvGrpSpPr>
          <p:grpSpPr>
            <a:xfrm>
              <a:off x="1172017" y="5695083"/>
              <a:ext cx="1269300" cy="624156"/>
              <a:chOff x="2055921" y="4735610"/>
              <a:chExt cx="1511300" cy="743155"/>
            </a:xfrm>
          </p:grpSpPr>
          <p:sp>
            <p:nvSpPr>
              <p:cNvPr id="64" name="TextBox 16">
                <a:extLst>
                  <a:ext uri="{FF2B5EF4-FFF2-40B4-BE49-F238E27FC236}">
                    <a16:creationId xmlns:a16="http://schemas.microsoft.com/office/drawing/2014/main" id="{992F774D-544A-4FEC-84E0-EBAB4BC42BBD}"/>
                  </a:ext>
                </a:extLst>
              </p:cNvPr>
              <p:cNvSpPr txBox="1">
                <a:spLocks noChangeArrowheads="1"/>
              </p:cNvSpPr>
              <p:nvPr/>
            </p:nvSpPr>
            <p:spPr bwMode="auto">
              <a:xfrm>
                <a:off x="2055921"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Instance1 (</a:t>
                </a:r>
                <a:r>
                  <a:rPr lang="en-US" altLang="en-US" sz="900" dirty="0" err="1">
                    <a:latin typeface="Quicksand Light" pitchFamily="2" charset="0"/>
                    <a:ea typeface="Amazon Ember" panose="020B0603020204020204" pitchFamily="34" charset="0"/>
                    <a:cs typeface="Arial" panose="020B0604020202020204" pitchFamily="34" charset="0"/>
                  </a:rPr>
                  <a:t>rw</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65" name="Graphic 45">
                <a:extLst>
                  <a:ext uri="{FF2B5EF4-FFF2-40B4-BE49-F238E27FC236}">
                    <a16:creationId xmlns:a16="http://schemas.microsoft.com/office/drawing/2014/main" id="{E2C0243B-B15D-4B27-A3F0-D64D772FCF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2581383"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Agrupar 65">
              <a:extLst>
                <a:ext uri="{FF2B5EF4-FFF2-40B4-BE49-F238E27FC236}">
                  <a16:creationId xmlns:a16="http://schemas.microsoft.com/office/drawing/2014/main" id="{D1FAB1EC-E12F-48A9-8465-E45CD7F8C800}"/>
                </a:ext>
              </a:extLst>
            </p:cNvPr>
            <p:cNvGrpSpPr/>
            <p:nvPr/>
          </p:nvGrpSpPr>
          <p:grpSpPr>
            <a:xfrm>
              <a:off x="3417158" y="5695083"/>
              <a:ext cx="1269300" cy="624156"/>
              <a:chOff x="4101804" y="4735610"/>
              <a:chExt cx="1511300" cy="743155"/>
            </a:xfrm>
          </p:grpSpPr>
          <p:sp>
            <p:nvSpPr>
              <p:cNvPr id="67" name="TextBox 16">
                <a:extLst>
                  <a:ext uri="{FF2B5EF4-FFF2-40B4-BE49-F238E27FC236}">
                    <a16:creationId xmlns:a16="http://schemas.microsoft.com/office/drawing/2014/main" id="{AA6E5C37-15B4-4D43-99A3-32313CF09D0A}"/>
                  </a:ext>
                </a:extLst>
              </p:cNvPr>
              <p:cNvSpPr txBox="1">
                <a:spLocks noChangeArrowheads="1"/>
              </p:cNvSpPr>
              <p:nvPr/>
            </p:nvSpPr>
            <p:spPr bwMode="auto">
              <a:xfrm>
                <a:off x="4101804"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Instance2 (</a:t>
                </a:r>
                <a:r>
                  <a:rPr lang="en-US" altLang="en-US" sz="900" dirty="0" err="1">
                    <a:latin typeface="Quicksand Light" pitchFamily="2" charset="0"/>
                    <a:ea typeface="Amazon Ember" panose="020B0603020204020204" pitchFamily="34" charset="0"/>
                    <a:cs typeface="Arial" panose="020B0604020202020204" pitchFamily="34" charset="0"/>
                  </a:rPr>
                  <a:t>ro</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68" name="Graphic 45">
                <a:extLst>
                  <a:ext uri="{FF2B5EF4-FFF2-40B4-BE49-F238E27FC236}">
                    <a16:creationId xmlns:a16="http://schemas.microsoft.com/office/drawing/2014/main" id="{C856DBBB-7E8E-45D8-BBB2-13DFACFD05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627266"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70" name="Conector: Angulado 69">
            <a:extLst>
              <a:ext uri="{FF2B5EF4-FFF2-40B4-BE49-F238E27FC236}">
                <a16:creationId xmlns:a16="http://schemas.microsoft.com/office/drawing/2014/main" id="{A5A45EC6-C49E-47F1-9CEA-CCE4F3FAB53A}"/>
              </a:ext>
            </a:extLst>
          </p:cNvPr>
          <p:cNvCxnSpPr>
            <a:cxnSpLocks/>
            <a:stCxn id="49" idx="3"/>
            <a:endCxn id="23" idx="1"/>
          </p:cNvCxnSpPr>
          <p:nvPr/>
        </p:nvCxnSpPr>
        <p:spPr>
          <a:xfrm flipV="1">
            <a:off x="4198410" y="2637083"/>
            <a:ext cx="1743374" cy="892334"/>
          </a:xfrm>
          <a:prstGeom prst="bentConnector3">
            <a:avLst>
              <a:gd name="adj1" fmla="val 1317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2" name="Agrupar 71">
            <a:extLst>
              <a:ext uri="{FF2B5EF4-FFF2-40B4-BE49-F238E27FC236}">
                <a16:creationId xmlns:a16="http://schemas.microsoft.com/office/drawing/2014/main" id="{463F3762-744D-4C4B-9F09-8C1711287CC6}"/>
              </a:ext>
            </a:extLst>
          </p:cNvPr>
          <p:cNvGrpSpPr/>
          <p:nvPr/>
        </p:nvGrpSpPr>
        <p:grpSpPr>
          <a:xfrm>
            <a:off x="1561035" y="2665464"/>
            <a:ext cx="1936191" cy="482669"/>
            <a:chOff x="2961850" y="2563108"/>
            <a:chExt cx="2305338" cy="574693"/>
          </a:xfrm>
        </p:grpSpPr>
        <p:pic>
          <p:nvPicPr>
            <p:cNvPr id="73" name="Graphic 18">
              <a:extLst>
                <a:ext uri="{FF2B5EF4-FFF2-40B4-BE49-F238E27FC236}">
                  <a16:creationId xmlns:a16="http://schemas.microsoft.com/office/drawing/2014/main" id="{178D4408-3E0B-499F-8BD3-A0B37F8B29F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48919" y="2563108"/>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4">
              <a:extLst>
                <a:ext uri="{FF2B5EF4-FFF2-40B4-BE49-F238E27FC236}">
                  <a16:creationId xmlns:a16="http://schemas.microsoft.com/office/drawing/2014/main" id="{9360FD21-DD00-4164-A15F-966C24B13D09}"/>
                </a:ext>
              </a:extLst>
            </p:cNvPr>
            <p:cNvSpPr txBox="1">
              <a:spLocks noChangeArrowheads="1"/>
            </p:cNvSpPr>
            <p:nvPr/>
          </p:nvSpPr>
          <p:spPr bwMode="auto">
            <a:xfrm>
              <a:off x="2961850" y="2899604"/>
              <a:ext cx="2305338"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EKS</a:t>
              </a:r>
            </a:p>
          </p:txBody>
        </p:sp>
      </p:grpSp>
      <p:cxnSp>
        <p:nvCxnSpPr>
          <p:cNvPr id="78" name="Conector: Angulado 77">
            <a:extLst>
              <a:ext uri="{FF2B5EF4-FFF2-40B4-BE49-F238E27FC236}">
                <a16:creationId xmlns:a16="http://schemas.microsoft.com/office/drawing/2014/main" id="{C9E17E71-F756-4C06-86F9-9B3B640BA413}"/>
              </a:ext>
            </a:extLst>
          </p:cNvPr>
          <p:cNvCxnSpPr>
            <a:cxnSpLocks/>
            <a:stCxn id="20" idx="3"/>
            <a:endCxn id="15" idx="1"/>
          </p:cNvCxnSpPr>
          <p:nvPr/>
        </p:nvCxnSpPr>
        <p:spPr>
          <a:xfrm>
            <a:off x="6310402" y="1609155"/>
            <a:ext cx="961896" cy="1466"/>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79" name="Graphic 20">
            <a:extLst>
              <a:ext uri="{FF2B5EF4-FFF2-40B4-BE49-F238E27FC236}">
                <a16:creationId xmlns:a16="http://schemas.microsoft.com/office/drawing/2014/main" id="{C84E9CC0-0562-44D4-910F-EC531A49A7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6675" y="1040240"/>
            <a:ext cx="279994" cy="2799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10">
            <a:extLst>
              <a:ext uri="{FF2B5EF4-FFF2-40B4-BE49-F238E27FC236}">
                <a16:creationId xmlns:a16="http://schemas.microsoft.com/office/drawing/2014/main" id="{BAA8A468-A7C1-423A-9149-52EBFA8BABD0}"/>
              </a:ext>
            </a:extLst>
          </p:cNvPr>
          <p:cNvSpPr/>
          <p:nvPr/>
        </p:nvSpPr>
        <p:spPr>
          <a:xfrm>
            <a:off x="2775444" y="1588097"/>
            <a:ext cx="2835124" cy="50038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AZ - sa-east-1c</a:t>
            </a:r>
          </a:p>
        </p:txBody>
      </p:sp>
      <p:sp>
        <p:nvSpPr>
          <p:cNvPr id="82" name="Rectangle 10">
            <a:extLst>
              <a:ext uri="{FF2B5EF4-FFF2-40B4-BE49-F238E27FC236}">
                <a16:creationId xmlns:a16="http://schemas.microsoft.com/office/drawing/2014/main" id="{1F57AD38-6C80-4B5D-BD1F-70F2F564C7F0}"/>
              </a:ext>
            </a:extLst>
          </p:cNvPr>
          <p:cNvSpPr/>
          <p:nvPr/>
        </p:nvSpPr>
        <p:spPr>
          <a:xfrm>
            <a:off x="526751" y="1588097"/>
            <a:ext cx="1793018" cy="50038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AZ - sa-east-1a</a:t>
            </a:r>
          </a:p>
        </p:txBody>
      </p:sp>
      <p:grpSp>
        <p:nvGrpSpPr>
          <p:cNvPr id="83" name="Agrupar 82">
            <a:extLst>
              <a:ext uri="{FF2B5EF4-FFF2-40B4-BE49-F238E27FC236}">
                <a16:creationId xmlns:a16="http://schemas.microsoft.com/office/drawing/2014/main" id="{3162C991-EA0D-4594-9278-549FB98A08EC}"/>
              </a:ext>
            </a:extLst>
          </p:cNvPr>
          <p:cNvGrpSpPr/>
          <p:nvPr/>
        </p:nvGrpSpPr>
        <p:grpSpPr>
          <a:xfrm>
            <a:off x="8226606" y="5163056"/>
            <a:ext cx="1269589" cy="862042"/>
            <a:chOff x="-215378" y="3317818"/>
            <a:chExt cx="2175504" cy="1477151"/>
          </a:xfrm>
        </p:grpSpPr>
        <p:pic>
          <p:nvPicPr>
            <p:cNvPr id="84" name="Graphic 20">
              <a:extLst>
                <a:ext uri="{FF2B5EF4-FFF2-40B4-BE49-F238E27FC236}">
                  <a16:creationId xmlns:a16="http://schemas.microsoft.com/office/drawing/2014/main" id="{B1E3211E-0CE1-41A2-8460-67218D60502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0105" y="3317818"/>
              <a:ext cx="762000"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22">
              <a:extLst>
                <a:ext uri="{FF2B5EF4-FFF2-40B4-BE49-F238E27FC236}">
                  <a16:creationId xmlns:a16="http://schemas.microsoft.com/office/drawing/2014/main" id="{4C4F99C5-96DB-4DCA-B983-88D4721FB176}"/>
                </a:ext>
              </a:extLst>
            </p:cNvPr>
            <p:cNvSpPr txBox="1">
              <a:spLocks noChangeArrowheads="1"/>
            </p:cNvSpPr>
            <p:nvPr/>
          </p:nvSpPr>
          <p:spPr bwMode="auto">
            <a:xfrm>
              <a:off x="-215378" y="4082993"/>
              <a:ext cx="2175504" cy="7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Elastic</a:t>
              </a:r>
              <a:br>
                <a:rPr lang="en-US" altLang="en-US" sz="1000" dirty="0">
                  <a:latin typeface="Quicksand Light" pitchFamily="2" charset="0"/>
                  <a:ea typeface="Amazon Ember" panose="020B0603020204020204" pitchFamily="34" charset="0"/>
                  <a:cs typeface="Arial" panose="020B0604020202020204" pitchFamily="34" charset="0"/>
                </a:rPr>
              </a:br>
              <a:r>
                <a:rPr lang="en-US" altLang="en-US" sz="1000" dirty="0">
                  <a:latin typeface="Quicksand Light" pitchFamily="2" charset="0"/>
                  <a:ea typeface="Amazon Ember" panose="020B0603020204020204" pitchFamily="34" charset="0"/>
                  <a:cs typeface="Arial" panose="020B0604020202020204" pitchFamily="34" charset="0"/>
                </a:rPr>
                <a:t>Container Registry</a:t>
              </a:r>
            </a:p>
          </p:txBody>
        </p:sp>
      </p:grpSp>
      <p:cxnSp>
        <p:nvCxnSpPr>
          <p:cNvPr id="86" name="Conector: Angulado 85">
            <a:extLst>
              <a:ext uri="{FF2B5EF4-FFF2-40B4-BE49-F238E27FC236}">
                <a16:creationId xmlns:a16="http://schemas.microsoft.com/office/drawing/2014/main" id="{ADBD72D2-CAEE-4D36-BBC3-2BA47F950DC4}"/>
              </a:ext>
            </a:extLst>
          </p:cNvPr>
          <p:cNvCxnSpPr>
            <a:cxnSpLocks/>
            <a:stCxn id="84" idx="0"/>
          </p:cNvCxnSpPr>
          <p:nvPr/>
        </p:nvCxnSpPr>
        <p:spPr>
          <a:xfrm rot="5400000" flipH="1" flipV="1">
            <a:off x="8655376" y="4950682"/>
            <a:ext cx="423494" cy="1254"/>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7" name="Agrupar 86">
            <a:extLst>
              <a:ext uri="{FF2B5EF4-FFF2-40B4-BE49-F238E27FC236}">
                <a16:creationId xmlns:a16="http://schemas.microsoft.com/office/drawing/2014/main" id="{D271CFA9-D64C-4982-8955-A23CC83CB4D6}"/>
              </a:ext>
            </a:extLst>
          </p:cNvPr>
          <p:cNvGrpSpPr/>
          <p:nvPr/>
        </p:nvGrpSpPr>
        <p:grpSpPr>
          <a:xfrm>
            <a:off x="8238415" y="3991396"/>
            <a:ext cx="1258670" cy="748166"/>
            <a:chOff x="8643726" y="3646632"/>
            <a:chExt cx="1498644" cy="890807"/>
          </a:xfrm>
        </p:grpSpPr>
        <p:pic>
          <p:nvPicPr>
            <p:cNvPr id="88" name="Gráfico 87">
              <a:extLst>
                <a:ext uri="{FF2B5EF4-FFF2-40B4-BE49-F238E27FC236}">
                  <a16:creationId xmlns:a16="http://schemas.microsoft.com/office/drawing/2014/main" id="{7D15189E-FB1D-497B-82E5-024431340392}"/>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9069048" y="3646632"/>
              <a:ext cx="647999" cy="647998"/>
            </a:xfrm>
            <a:prstGeom prst="rect">
              <a:avLst/>
            </a:prstGeom>
          </p:spPr>
        </p:pic>
        <p:sp>
          <p:nvSpPr>
            <p:cNvPr id="89" name="TextBox 25">
              <a:extLst>
                <a:ext uri="{FF2B5EF4-FFF2-40B4-BE49-F238E27FC236}">
                  <a16:creationId xmlns:a16="http://schemas.microsoft.com/office/drawing/2014/main" id="{49EC4FD6-C1CC-4AD5-B7CB-3CF7C1925682}"/>
                </a:ext>
              </a:extLst>
            </p:cNvPr>
            <p:cNvSpPr txBox="1">
              <a:spLocks noChangeArrowheads="1"/>
            </p:cNvSpPr>
            <p:nvPr/>
          </p:nvSpPr>
          <p:spPr bwMode="auto">
            <a:xfrm>
              <a:off x="8643726" y="4299242"/>
              <a:ext cx="1498644"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solidFill>
                    <a:srgbClr val="000000"/>
                  </a:solidFill>
                  <a:latin typeface="Quicksand Light" pitchFamily="2" charset="0"/>
                  <a:cs typeface="Arial" panose="020B0604020202020204" pitchFamily="34" charset="0"/>
                </a:rPr>
                <a:t>Mono / Multi Repo </a:t>
              </a:r>
            </a:p>
          </p:txBody>
        </p:sp>
      </p:grpSp>
      <p:grpSp>
        <p:nvGrpSpPr>
          <p:cNvPr id="96" name="Agrupar 95">
            <a:extLst>
              <a:ext uri="{FF2B5EF4-FFF2-40B4-BE49-F238E27FC236}">
                <a16:creationId xmlns:a16="http://schemas.microsoft.com/office/drawing/2014/main" id="{984A7565-F080-4FA0-A378-F1B2AED56438}"/>
              </a:ext>
            </a:extLst>
          </p:cNvPr>
          <p:cNvGrpSpPr/>
          <p:nvPr/>
        </p:nvGrpSpPr>
        <p:grpSpPr>
          <a:xfrm>
            <a:off x="7939098" y="6085676"/>
            <a:ext cx="974494" cy="638578"/>
            <a:chOff x="12276429" y="-454169"/>
            <a:chExt cx="1160287" cy="760326"/>
          </a:xfrm>
        </p:grpSpPr>
        <p:pic>
          <p:nvPicPr>
            <p:cNvPr id="97" name="Graphic 21">
              <a:extLst>
                <a:ext uri="{FF2B5EF4-FFF2-40B4-BE49-F238E27FC236}">
                  <a16:creationId xmlns:a16="http://schemas.microsoft.com/office/drawing/2014/main" id="{A535C1BC-0341-4624-A697-297E0BE6EAA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
              <a:extLst>
                <a:ext uri="{FF2B5EF4-FFF2-40B4-BE49-F238E27FC236}">
                  <a16:creationId xmlns:a16="http://schemas.microsoft.com/office/drawing/2014/main" id="{175EC67D-AC9A-4680-AB06-E3A8DDE6F89E}"/>
                </a:ext>
              </a:extLst>
            </p:cNvPr>
            <p:cNvSpPr txBox="1">
              <a:spLocks noChangeArrowheads="1"/>
            </p:cNvSpPr>
            <p:nvPr/>
          </p:nvSpPr>
          <p:spPr bwMode="auto">
            <a:xfrm>
              <a:off x="12276429" y="-133590"/>
              <a:ext cx="1160287"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AWS Secrets Manager</a:t>
              </a:r>
            </a:p>
          </p:txBody>
        </p:sp>
      </p:grpSp>
      <p:grpSp>
        <p:nvGrpSpPr>
          <p:cNvPr id="99" name="Agrupar 98">
            <a:extLst>
              <a:ext uri="{FF2B5EF4-FFF2-40B4-BE49-F238E27FC236}">
                <a16:creationId xmlns:a16="http://schemas.microsoft.com/office/drawing/2014/main" id="{0D33EB5F-0579-4974-BF98-83253B3957E2}"/>
              </a:ext>
            </a:extLst>
          </p:cNvPr>
          <p:cNvGrpSpPr/>
          <p:nvPr/>
        </p:nvGrpSpPr>
        <p:grpSpPr>
          <a:xfrm>
            <a:off x="6624463" y="6097317"/>
            <a:ext cx="1152008" cy="639687"/>
            <a:chOff x="12789284" y="417836"/>
            <a:chExt cx="1371645" cy="761647"/>
          </a:xfrm>
        </p:grpSpPr>
        <p:pic>
          <p:nvPicPr>
            <p:cNvPr id="100" name="Graphic 20">
              <a:extLst>
                <a:ext uri="{FF2B5EF4-FFF2-40B4-BE49-F238E27FC236}">
                  <a16:creationId xmlns:a16="http://schemas.microsoft.com/office/drawing/2014/main" id="{5D27FEC1-A408-4027-AF5C-174ED8610C0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300809" y="41783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2">
              <a:extLst>
                <a:ext uri="{FF2B5EF4-FFF2-40B4-BE49-F238E27FC236}">
                  <a16:creationId xmlns:a16="http://schemas.microsoft.com/office/drawing/2014/main" id="{CB775F9F-9993-4012-BB28-97A2A6D1941D}"/>
                </a:ext>
              </a:extLst>
            </p:cNvPr>
            <p:cNvSpPr txBox="1">
              <a:spLocks noChangeArrowheads="1"/>
            </p:cNvSpPr>
            <p:nvPr/>
          </p:nvSpPr>
          <p:spPr bwMode="auto">
            <a:xfrm>
              <a:off x="12789284" y="739736"/>
              <a:ext cx="1371645"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1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AWS Certificate Manager</a:t>
              </a:r>
            </a:p>
          </p:txBody>
        </p:sp>
      </p:grpSp>
      <p:grpSp>
        <p:nvGrpSpPr>
          <p:cNvPr id="105" name="Agrupar 104">
            <a:extLst>
              <a:ext uri="{FF2B5EF4-FFF2-40B4-BE49-F238E27FC236}">
                <a16:creationId xmlns:a16="http://schemas.microsoft.com/office/drawing/2014/main" id="{026FD998-F2B5-4FAB-A077-CF349A4B7769}"/>
              </a:ext>
            </a:extLst>
          </p:cNvPr>
          <p:cNvGrpSpPr/>
          <p:nvPr/>
        </p:nvGrpSpPr>
        <p:grpSpPr>
          <a:xfrm>
            <a:off x="10213340" y="6090954"/>
            <a:ext cx="844457" cy="648980"/>
            <a:chOff x="10345282" y="6113330"/>
            <a:chExt cx="1005458" cy="772712"/>
          </a:xfrm>
        </p:grpSpPr>
        <p:pic>
          <p:nvPicPr>
            <p:cNvPr id="106" name="Graphic 17">
              <a:extLst>
                <a:ext uri="{FF2B5EF4-FFF2-40B4-BE49-F238E27FC236}">
                  <a16:creationId xmlns:a16="http://schemas.microsoft.com/office/drawing/2014/main" id="{7CF59178-820E-4453-827F-9F97F64B141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68011" y="6113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2">
              <a:extLst>
                <a:ext uri="{FF2B5EF4-FFF2-40B4-BE49-F238E27FC236}">
                  <a16:creationId xmlns:a16="http://schemas.microsoft.com/office/drawing/2014/main" id="{8FA9F7CD-3808-4A67-A0D1-F96A26334667}"/>
                </a:ext>
              </a:extLst>
            </p:cNvPr>
            <p:cNvSpPr txBox="1">
              <a:spLocks noChangeArrowheads="1"/>
            </p:cNvSpPr>
            <p:nvPr/>
          </p:nvSpPr>
          <p:spPr bwMode="auto">
            <a:xfrm>
              <a:off x="10345282" y="6446294"/>
              <a:ext cx="1005458" cy="439748"/>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CloudWatch</a:t>
              </a:r>
            </a:p>
          </p:txBody>
        </p:sp>
      </p:grpSp>
      <p:grpSp>
        <p:nvGrpSpPr>
          <p:cNvPr id="108" name="Agrupar 107">
            <a:extLst>
              <a:ext uri="{FF2B5EF4-FFF2-40B4-BE49-F238E27FC236}">
                <a16:creationId xmlns:a16="http://schemas.microsoft.com/office/drawing/2014/main" id="{9C176F6F-7842-430E-8617-4AD34DC3F936}"/>
              </a:ext>
            </a:extLst>
          </p:cNvPr>
          <p:cNvGrpSpPr/>
          <p:nvPr/>
        </p:nvGrpSpPr>
        <p:grpSpPr>
          <a:xfrm>
            <a:off x="11220424" y="6086825"/>
            <a:ext cx="788014" cy="653110"/>
            <a:chOff x="11272924" y="6108413"/>
            <a:chExt cx="938254" cy="777629"/>
          </a:xfrm>
        </p:grpSpPr>
        <p:pic>
          <p:nvPicPr>
            <p:cNvPr id="109" name="Graphic 23">
              <a:extLst>
                <a:ext uri="{FF2B5EF4-FFF2-40B4-BE49-F238E27FC236}">
                  <a16:creationId xmlns:a16="http://schemas.microsoft.com/office/drawing/2014/main" id="{F7FEEA0E-52B2-4BC8-A667-1073195F211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562051" y="6108413"/>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12">
              <a:extLst>
                <a:ext uri="{FF2B5EF4-FFF2-40B4-BE49-F238E27FC236}">
                  <a16:creationId xmlns:a16="http://schemas.microsoft.com/office/drawing/2014/main" id="{FB8564DA-0A84-4105-B879-846F5ABC504B}"/>
                </a:ext>
              </a:extLst>
            </p:cNvPr>
            <p:cNvSpPr txBox="1">
              <a:spLocks noChangeArrowheads="1"/>
            </p:cNvSpPr>
            <p:nvPr/>
          </p:nvSpPr>
          <p:spPr bwMode="auto">
            <a:xfrm>
              <a:off x="11272924" y="6446295"/>
              <a:ext cx="938254" cy="439747"/>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CloudTrail</a:t>
              </a:r>
            </a:p>
          </p:txBody>
        </p:sp>
      </p:grpSp>
      <p:cxnSp>
        <p:nvCxnSpPr>
          <p:cNvPr id="119" name="Straight Arrow Connector 9">
            <a:extLst>
              <a:ext uri="{FF2B5EF4-FFF2-40B4-BE49-F238E27FC236}">
                <a16:creationId xmlns:a16="http://schemas.microsoft.com/office/drawing/2014/main" id="{62C98BC5-5527-4EC6-A6DC-CC011813B5DF}"/>
              </a:ext>
            </a:extLst>
          </p:cNvPr>
          <p:cNvCxnSpPr>
            <a:cxnSpLocks/>
            <a:stCxn id="37" idx="3"/>
            <a:endCxn id="84" idx="1"/>
          </p:cNvCxnSpPr>
          <p:nvPr/>
        </p:nvCxnSpPr>
        <p:spPr>
          <a:xfrm flipV="1">
            <a:off x="6467463" y="5385402"/>
            <a:ext cx="2176687" cy="27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29" name="Imagem 128" descr="Tela preta com letras brancas&#10;&#10;Descrição gerada automaticamente">
            <a:extLst>
              <a:ext uri="{FF2B5EF4-FFF2-40B4-BE49-F238E27FC236}">
                <a16:creationId xmlns:a16="http://schemas.microsoft.com/office/drawing/2014/main" id="{C523A48D-5834-463A-B4E1-2F0247AA787E}"/>
              </a:ext>
            </a:extLst>
          </p:cNvPr>
          <p:cNvPicPr>
            <a:picLocks noChangeAspect="1"/>
          </p:cNvPicPr>
          <p:nvPr/>
        </p:nvPicPr>
        <p:blipFill>
          <a:blip r:embed="rId20"/>
          <a:stretch>
            <a:fillRect/>
          </a:stretch>
        </p:blipFill>
        <p:spPr>
          <a:xfrm>
            <a:off x="10997592" y="1432873"/>
            <a:ext cx="538292" cy="797825"/>
          </a:xfrm>
          <a:prstGeom prst="rect">
            <a:avLst/>
          </a:prstGeom>
        </p:spPr>
      </p:pic>
      <p:pic>
        <p:nvPicPr>
          <p:cNvPr id="132" name="Imagem 131" descr="Forma&#10;&#10;Descrição gerada automaticamente com confiança baixa">
            <a:extLst>
              <a:ext uri="{FF2B5EF4-FFF2-40B4-BE49-F238E27FC236}">
                <a16:creationId xmlns:a16="http://schemas.microsoft.com/office/drawing/2014/main" id="{5FAB30FA-0E0D-4F68-8D26-58442261F5C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765411" y="1160951"/>
            <a:ext cx="198590" cy="198590"/>
          </a:xfrm>
          <a:prstGeom prst="rect">
            <a:avLst/>
          </a:prstGeom>
        </p:spPr>
      </p:pic>
      <p:sp>
        <p:nvSpPr>
          <p:cNvPr id="133" name="CaixaDeTexto 132">
            <a:extLst>
              <a:ext uri="{FF2B5EF4-FFF2-40B4-BE49-F238E27FC236}">
                <a16:creationId xmlns:a16="http://schemas.microsoft.com/office/drawing/2014/main" id="{A82054A1-D595-46D9-A198-F7B77B38CE9B}"/>
              </a:ext>
            </a:extLst>
          </p:cNvPr>
          <p:cNvSpPr txBox="1"/>
          <p:nvPr/>
        </p:nvSpPr>
        <p:spPr>
          <a:xfrm>
            <a:off x="11058770" y="1131428"/>
            <a:ext cx="706641" cy="261610"/>
          </a:xfrm>
          <a:prstGeom prst="rect">
            <a:avLst/>
          </a:prstGeom>
          <a:noFill/>
        </p:spPr>
        <p:txBody>
          <a:bodyPr wrap="square" rtlCol="0">
            <a:spAutoFit/>
          </a:bodyPr>
          <a:lstStyle/>
          <a:p>
            <a:pPr algn="r"/>
            <a:r>
              <a:rPr lang="pt-BR" sz="1050" dirty="0">
                <a:latin typeface="Quicksand Light" pitchFamily="2" charset="0"/>
              </a:rPr>
              <a:t>Internet</a:t>
            </a:r>
          </a:p>
        </p:txBody>
      </p:sp>
      <p:cxnSp>
        <p:nvCxnSpPr>
          <p:cNvPr id="154" name="Conector de Seta Reta 153">
            <a:extLst>
              <a:ext uri="{FF2B5EF4-FFF2-40B4-BE49-F238E27FC236}">
                <a16:creationId xmlns:a16="http://schemas.microsoft.com/office/drawing/2014/main" id="{6F8D1575-D473-41FB-A1B2-4202216A6B99}"/>
              </a:ext>
            </a:extLst>
          </p:cNvPr>
          <p:cNvCxnSpPr>
            <a:cxnSpLocks/>
            <a:stCxn id="23" idx="0"/>
            <a:endCxn id="19" idx="2"/>
          </p:cNvCxnSpPr>
          <p:nvPr/>
        </p:nvCxnSpPr>
        <p:spPr>
          <a:xfrm flipH="1" flipV="1">
            <a:off x="6132749" y="2153917"/>
            <a:ext cx="1030" cy="29117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5" name="Conector: Angulado 154">
            <a:extLst>
              <a:ext uri="{FF2B5EF4-FFF2-40B4-BE49-F238E27FC236}">
                <a16:creationId xmlns:a16="http://schemas.microsoft.com/office/drawing/2014/main" id="{0644D776-FD1D-400E-9437-7DD432BEB8E7}"/>
              </a:ext>
            </a:extLst>
          </p:cNvPr>
          <p:cNvCxnSpPr>
            <a:cxnSpLocks/>
            <a:stCxn id="150" idx="3"/>
            <a:endCxn id="23" idx="1"/>
          </p:cNvCxnSpPr>
          <p:nvPr/>
        </p:nvCxnSpPr>
        <p:spPr>
          <a:xfrm flipV="1">
            <a:off x="4198410" y="2637083"/>
            <a:ext cx="1743374" cy="1741839"/>
          </a:xfrm>
          <a:prstGeom prst="bentConnector3">
            <a:avLst>
              <a:gd name="adj1" fmla="val 8619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59" name="Imagem 158" descr="Logotipo&#10;&#10;Descrição gerada automaticamente">
            <a:extLst>
              <a:ext uri="{FF2B5EF4-FFF2-40B4-BE49-F238E27FC236}">
                <a16:creationId xmlns:a16="http://schemas.microsoft.com/office/drawing/2014/main" id="{00303745-03CC-481D-961A-33F56D99106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568518" y="1376122"/>
            <a:ext cx="1912962" cy="471724"/>
          </a:xfrm>
          <a:prstGeom prst="rect">
            <a:avLst/>
          </a:prstGeom>
        </p:spPr>
      </p:pic>
      <p:cxnSp>
        <p:nvCxnSpPr>
          <p:cNvPr id="162" name="Straight Arrow Connector 9">
            <a:extLst>
              <a:ext uri="{FF2B5EF4-FFF2-40B4-BE49-F238E27FC236}">
                <a16:creationId xmlns:a16="http://schemas.microsoft.com/office/drawing/2014/main" id="{4DF85B70-2385-4209-8E82-D663C4C27F25}"/>
              </a:ext>
            </a:extLst>
          </p:cNvPr>
          <p:cNvCxnSpPr>
            <a:cxnSpLocks/>
            <a:stCxn id="15" idx="3"/>
            <a:endCxn id="159" idx="1"/>
          </p:cNvCxnSpPr>
          <p:nvPr/>
        </p:nvCxnSpPr>
        <p:spPr>
          <a:xfrm>
            <a:off x="7716989" y="1610621"/>
            <a:ext cx="851529" cy="13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92" name="Rectangle 9">
            <a:extLst>
              <a:ext uri="{FF2B5EF4-FFF2-40B4-BE49-F238E27FC236}">
                <a16:creationId xmlns:a16="http://schemas.microsoft.com/office/drawing/2014/main" id="{B51BEE9F-8958-4657-A162-AFA71C4AE67B}"/>
              </a:ext>
            </a:extLst>
          </p:cNvPr>
          <p:cNvSpPr/>
          <p:nvPr/>
        </p:nvSpPr>
        <p:spPr>
          <a:xfrm>
            <a:off x="10451276" y="2648098"/>
            <a:ext cx="1590899" cy="2160199"/>
          </a:xfrm>
          <a:prstGeom prst="rect">
            <a:avLst/>
          </a:prstGeom>
          <a:solidFill>
            <a:schemeClr val="bg1">
              <a:alpha val="90000"/>
            </a:schemeClr>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endParaRPr lang="en-US" sz="1000" dirty="0">
              <a:solidFill>
                <a:srgbClr val="5A6B86"/>
              </a:solidFill>
              <a:latin typeface="Quicksand Light" pitchFamily="2" charset="0"/>
              <a:cs typeface="Arial" panose="020B0604020202020204" pitchFamily="34" charset="0"/>
            </a:endParaRPr>
          </a:p>
        </p:txBody>
      </p:sp>
      <p:grpSp>
        <p:nvGrpSpPr>
          <p:cNvPr id="183" name="Agrupar 182">
            <a:extLst>
              <a:ext uri="{FF2B5EF4-FFF2-40B4-BE49-F238E27FC236}">
                <a16:creationId xmlns:a16="http://schemas.microsoft.com/office/drawing/2014/main" id="{FFBDB3CB-7DC0-4798-B97C-BE6953844C00}"/>
              </a:ext>
            </a:extLst>
          </p:cNvPr>
          <p:cNvGrpSpPr/>
          <p:nvPr/>
        </p:nvGrpSpPr>
        <p:grpSpPr>
          <a:xfrm>
            <a:off x="10526047" y="3084141"/>
            <a:ext cx="1437954" cy="871095"/>
            <a:chOff x="9203577" y="2320762"/>
            <a:chExt cx="1437954" cy="871095"/>
          </a:xfrm>
        </p:grpSpPr>
        <p:pic>
          <p:nvPicPr>
            <p:cNvPr id="181" name="Imagem 180" descr="Forma&#10;&#10;Descrição gerada automaticamente com confiança baixa">
              <a:extLst>
                <a:ext uri="{FF2B5EF4-FFF2-40B4-BE49-F238E27FC236}">
                  <a16:creationId xmlns:a16="http://schemas.microsoft.com/office/drawing/2014/main" id="{36EF5888-B696-4FC3-9ABC-1A8DF0CF895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672188" y="2320762"/>
              <a:ext cx="500732" cy="500732"/>
            </a:xfrm>
            <a:prstGeom prst="rect">
              <a:avLst/>
            </a:prstGeom>
          </p:spPr>
        </p:pic>
        <p:sp>
          <p:nvSpPr>
            <p:cNvPr id="182" name="TextBox 25">
              <a:extLst>
                <a:ext uri="{FF2B5EF4-FFF2-40B4-BE49-F238E27FC236}">
                  <a16:creationId xmlns:a16="http://schemas.microsoft.com/office/drawing/2014/main" id="{2F3E4957-A58D-4405-8793-77642A4090CC}"/>
                </a:ext>
              </a:extLst>
            </p:cNvPr>
            <p:cNvSpPr txBox="1">
              <a:spLocks noChangeArrowheads="1"/>
            </p:cNvSpPr>
            <p:nvPr/>
          </p:nvSpPr>
          <p:spPr bwMode="auto">
            <a:xfrm>
              <a:off x="9203577" y="2822525"/>
              <a:ext cx="1437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solidFill>
                    <a:srgbClr val="000000"/>
                  </a:solidFill>
                  <a:latin typeface="Quicksand Light" pitchFamily="2" charset="0"/>
                  <a:cs typeface="Arial" panose="020B0604020202020204" pitchFamily="34" charset="0"/>
                </a:rPr>
                <a:t>Campanhas</a:t>
              </a:r>
              <a:r>
                <a:rPr lang="en-US" altLang="en-US" sz="900" dirty="0">
                  <a:solidFill>
                    <a:srgbClr val="000000"/>
                  </a:solidFill>
                  <a:latin typeface="Quicksand Light" pitchFamily="2" charset="0"/>
                  <a:cs typeface="Arial" panose="020B0604020202020204" pitchFamily="34" charset="0"/>
                </a:rPr>
                <a:t> e </a:t>
              </a:r>
              <a:r>
                <a:rPr lang="en-US" altLang="en-US" sz="900" dirty="0" err="1">
                  <a:solidFill>
                    <a:srgbClr val="000000"/>
                  </a:solidFill>
                  <a:latin typeface="Quicksand Light" pitchFamily="2" charset="0"/>
                  <a:cs typeface="Arial" panose="020B0604020202020204" pitchFamily="34" charset="0"/>
                </a:rPr>
                <a:t>disparos</a:t>
              </a:r>
              <a:r>
                <a:rPr lang="en-US" altLang="en-US" sz="900" dirty="0">
                  <a:solidFill>
                    <a:srgbClr val="000000"/>
                  </a:solidFill>
                  <a:latin typeface="Quicksand Light" pitchFamily="2" charset="0"/>
                  <a:cs typeface="Arial" panose="020B0604020202020204" pitchFamily="34" charset="0"/>
                </a:rPr>
                <a:t> de </a:t>
              </a:r>
              <a:r>
                <a:rPr lang="en-US" altLang="en-US" sz="900" dirty="0" err="1">
                  <a:solidFill>
                    <a:srgbClr val="000000"/>
                  </a:solidFill>
                  <a:latin typeface="Quicksand Light" pitchFamily="2" charset="0"/>
                  <a:cs typeface="Arial" panose="020B0604020202020204" pitchFamily="34" charset="0"/>
                </a:rPr>
                <a:t>mensagens</a:t>
              </a:r>
              <a:endParaRPr lang="en-US" altLang="en-US" sz="900" dirty="0">
                <a:solidFill>
                  <a:srgbClr val="000000"/>
                </a:solidFill>
                <a:latin typeface="Quicksand Light" pitchFamily="2" charset="0"/>
                <a:cs typeface="Arial" panose="020B0604020202020204" pitchFamily="34" charset="0"/>
              </a:endParaRPr>
            </a:p>
          </p:txBody>
        </p:sp>
      </p:grpSp>
      <p:cxnSp>
        <p:nvCxnSpPr>
          <p:cNvPr id="184" name="Conector: Angulado 183">
            <a:extLst>
              <a:ext uri="{FF2B5EF4-FFF2-40B4-BE49-F238E27FC236}">
                <a16:creationId xmlns:a16="http://schemas.microsoft.com/office/drawing/2014/main" id="{ADE2FF8C-DCEB-4D09-A2F4-7C773752AC68}"/>
              </a:ext>
            </a:extLst>
          </p:cNvPr>
          <p:cNvCxnSpPr>
            <a:cxnSpLocks/>
            <a:stCxn id="159" idx="3"/>
            <a:endCxn id="181" idx="1"/>
          </p:cNvCxnSpPr>
          <p:nvPr/>
        </p:nvCxnSpPr>
        <p:spPr>
          <a:xfrm>
            <a:off x="10481480" y="1611984"/>
            <a:ext cx="513178" cy="1722523"/>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93" name="Picture 2">
            <a:extLst>
              <a:ext uri="{FF2B5EF4-FFF2-40B4-BE49-F238E27FC236}">
                <a16:creationId xmlns:a16="http://schemas.microsoft.com/office/drawing/2014/main" id="{B5867C70-FC89-4870-A8AF-51BA942E4C1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11609683" y="2721956"/>
            <a:ext cx="357203" cy="225193"/>
          </a:xfrm>
          <a:prstGeom prst="rect">
            <a:avLst/>
          </a:prstGeom>
          <a:extLst>
            <a:ext uri="{909E8E84-426E-40DD-AFC4-6F175D3DCCD1}">
              <a14:hiddenFill xmlns:a14="http://schemas.microsoft.com/office/drawing/2010/main">
                <a:solidFill>
                  <a:srgbClr val="FFFFFF"/>
                </a:solidFill>
              </a14:hiddenFill>
            </a:ext>
          </a:extLst>
        </p:spPr>
      </p:pic>
      <p:grpSp>
        <p:nvGrpSpPr>
          <p:cNvPr id="198" name="Agrupar 197">
            <a:extLst>
              <a:ext uri="{FF2B5EF4-FFF2-40B4-BE49-F238E27FC236}">
                <a16:creationId xmlns:a16="http://schemas.microsoft.com/office/drawing/2014/main" id="{599256C3-E52E-4BA7-B9E4-97CBEC3DEEBF}"/>
              </a:ext>
            </a:extLst>
          </p:cNvPr>
          <p:cNvGrpSpPr/>
          <p:nvPr/>
        </p:nvGrpSpPr>
        <p:grpSpPr>
          <a:xfrm>
            <a:off x="10489986" y="4011212"/>
            <a:ext cx="1565852" cy="733285"/>
            <a:chOff x="10423311" y="4030643"/>
            <a:chExt cx="1565852" cy="733285"/>
          </a:xfrm>
        </p:grpSpPr>
        <p:pic>
          <p:nvPicPr>
            <p:cNvPr id="196" name="Imagem 195" descr="Forma&#10;&#10;Descrição gerada automaticamente com confiança baixa">
              <a:extLst>
                <a:ext uri="{FF2B5EF4-FFF2-40B4-BE49-F238E27FC236}">
                  <a16:creationId xmlns:a16="http://schemas.microsoft.com/office/drawing/2014/main" id="{16171547-6BA9-4937-B2AA-C3849CCFF3A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46947" y="4030643"/>
              <a:ext cx="500400" cy="500400"/>
            </a:xfrm>
            <a:prstGeom prst="rect">
              <a:avLst/>
            </a:prstGeom>
          </p:spPr>
        </p:pic>
        <p:sp>
          <p:nvSpPr>
            <p:cNvPr id="197" name="TextBox 25">
              <a:extLst>
                <a:ext uri="{FF2B5EF4-FFF2-40B4-BE49-F238E27FC236}">
                  <a16:creationId xmlns:a16="http://schemas.microsoft.com/office/drawing/2014/main" id="{C2373336-9FF7-4408-B6B6-EDB41080B56C}"/>
                </a:ext>
              </a:extLst>
            </p:cNvPr>
            <p:cNvSpPr txBox="1">
              <a:spLocks noChangeArrowheads="1"/>
            </p:cNvSpPr>
            <p:nvPr/>
          </p:nvSpPr>
          <p:spPr bwMode="auto">
            <a:xfrm>
              <a:off x="10423311" y="4533096"/>
              <a:ext cx="156585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rgbClr val="000000"/>
                  </a:solidFill>
                  <a:latin typeface="Quicksand Light" pitchFamily="2" charset="0"/>
                  <a:cs typeface="Arial" panose="020B0604020202020204" pitchFamily="34" charset="0"/>
                </a:rPr>
                <a:t>Devs</a:t>
              </a:r>
            </a:p>
          </p:txBody>
        </p:sp>
      </p:grpSp>
      <p:cxnSp>
        <p:nvCxnSpPr>
          <p:cNvPr id="200" name="Conector de Seta Reta 199">
            <a:extLst>
              <a:ext uri="{FF2B5EF4-FFF2-40B4-BE49-F238E27FC236}">
                <a16:creationId xmlns:a16="http://schemas.microsoft.com/office/drawing/2014/main" id="{02523113-42ED-4893-8286-90733785A0F8}"/>
              </a:ext>
            </a:extLst>
          </p:cNvPr>
          <p:cNvCxnSpPr>
            <a:cxnSpLocks/>
            <a:endCxn id="196" idx="1"/>
          </p:cNvCxnSpPr>
          <p:nvPr/>
        </p:nvCxnSpPr>
        <p:spPr>
          <a:xfrm flipV="1">
            <a:off x="9139868" y="4261412"/>
            <a:ext cx="1873754" cy="2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08" name="Retângulo: Cantos Arredondados 207">
            <a:extLst>
              <a:ext uri="{FF2B5EF4-FFF2-40B4-BE49-F238E27FC236}">
                <a16:creationId xmlns:a16="http://schemas.microsoft.com/office/drawing/2014/main" id="{D2F479C6-56D5-4AB2-B6FD-1D3EA95FB9C7}"/>
              </a:ext>
            </a:extLst>
          </p:cNvPr>
          <p:cNvSpPr/>
          <p:nvPr/>
        </p:nvSpPr>
        <p:spPr>
          <a:xfrm>
            <a:off x="8568519" y="2089669"/>
            <a:ext cx="1912962" cy="477071"/>
          </a:xfrm>
          <a:prstGeom prst="round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Parceiros</a:t>
            </a:r>
          </a:p>
        </p:txBody>
      </p:sp>
      <p:cxnSp>
        <p:nvCxnSpPr>
          <p:cNvPr id="209" name="Straight Arrow Connector 9">
            <a:extLst>
              <a:ext uri="{FF2B5EF4-FFF2-40B4-BE49-F238E27FC236}">
                <a16:creationId xmlns:a16="http://schemas.microsoft.com/office/drawing/2014/main" id="{44D0BD48-37DD-4D99-AF14-0AD9FC5C937C}"/>
              </a:ext>
            </a:extLst>
          </p:cNvPr>
          <p:cNvCxnSpPr>
            <a:cxnSpLocks/>
            <a:stCxn id="208" idx="0"/>
            <a:endCxn id="159" idx="2"/>
          </p:cNvCxnSpPr>
          <p:nvPr/>
        </p:nvCxnSpPr>
        <p:spPr>
          <a:xfrm flipH="1" flipV="1">
            <a:off x="9524999" y="1847846"/>
            <a:ext cx="1" cy="24182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15" name="Agrupar 214">
            <a:extLst>
              <a:ext uri="{FF2B5EF4-FFF2-40B4-BE49-F238E27FC236}">
                <a16:creationId xmlns:a16="http://schemas.microsoft.com/office/drawing/2014/main" id="{3469B485-2F63-4D3A-8399-460F5D97CBFF}"/>
              </a:ext>
            </a:extLst>
          </p:cNvPr>
          <p:cNvGrpSpPr/>
          <p:nvPr/>
        </p:nvGrpSpPr>
        <p:grpSpPr>
          <a:xfrm>
            <a:off x="5676922" y="3446523"/>
            <a:ext cx="892602" cy="857310"/>
            <a:chOff x="7080093" y="2997292"/>
            <a:chExt cx="892602" cy="857310"/>
          </a:xfrm>
        </p:grpSpPr>
        <p:sp>
          <p:nvSpPr>
            <p:cNvPr id="213" name="TextBox 18">
              <a:extLst>
                <a:ext uri="{FF2B5EF4-FFF2-40B4-BE49-F238E27FC236}">
                  <a16:creationId xmlns:a16="http://schemas.microsoft.com/office/drawing/2014/main" id="{9DDFDECC-21D2-4691-A449-89A3658AD1B8}"/>
                </a:ext>
              </a:extLst>
            </p:cNvPr>
            <p:cNvSpPr txBox="1">
              <a:spLocks noChangeArrowheads="1"/>
            </p:cNvSpPr>
            <p:nvPr/>
          </p:nvSpPr>
          <p:spPr bwMode="auto">
            <a:xfrm>
              <a:off x="7080093" y="3454492"/>
              <a:ext cx="8926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ElastiCache</a:t>
              </a:r>
            </a:p>
            <a:p>
              <a:r>
                <a:rPr lang="en-US" altLang="en-US" dirty="0"/>
                <a:t>for Redis</a:t>
              </a:r>
            </a:p>
          </p:txBody>
        </p:sp>
        <p:pic>
          <p:nvPicPr>
            <p:cNvPr id="214" name="Graphic 24">
              <a:extLst>
                <a:ext uri="{FF2B5EF4-FFF2-40B4-BE49-F238E27FC236}">
                  <a16:creationId xmlns:a16="http://schemas.microsoft.com/office/drawing/2014/main" id="{AAEA632D-671F-46D1-8D5C-2A29F505B08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6" name="Conector: Angulado 215">
            <a:extLst>
              <a:ext uri="{FF2B5EF4-FFF2-40B4-BE49-F238E27FC236}">
                <a16:creationId xmlns:a16="http://schemas.microsoft.com/office/drawing/2014/main" id="{5733563D-F3B9-48DB-9DC3-1B49C9306A0D}"/>
              </a:ext>
            </a:extLst>
          </p:cNvPr>
          <p:cNvCxnSpPr>
            <a:cxnSpLocks/>
            <a:stCxn id="213" idx="2"/>
          </p:cNvCxnSpPr>
          <p:nvPr/>
        </p:nvCxnSpPr>
        <p:spPr>
          <a:xfrm rot="5400000">
            <a:off x="5043279" y="3449223"/>
            <a:ext cx="225335" cy="1934555"/>
          </a:xfrm>
          <a:prstGeom prst="bentConnector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21" name="Agrupar 220">
            <a:extLst>
              <a:ext uri="{FF2B5EF4-FFF2-40B4-BE49-F238E27FC236}">
                <a16:creationId xmlns:a16="http://schemas.microsoft.com/office/drawing/2014/main" id="{1395DC93-C4FB-40EF-9EA5-0C61C9234AF8}"/>
              </a:ext>
            </a:extLst>
          </p:cNvPr>
          <p:cNvGrpSpPr/>
          <p:nvPr/>
        </p:nvGrpSpPr>
        <p:grpSpPr>
          <a:xfrm>
            <a:off x="703779" y="4985602"/>
            <a:ext cx="3649111" cy="700081"/>
            <a:chOff x="1075626" y="5619159"/>
            <a:chExt cx="3649111" cy="700081"/>
          </a:xfrm>
        </p:grpSpPr>
        <p:grpSp>
          <p:nvGrpSpPr>
            <p:cNvPr id="222" name="Agrupar 221">
              <a:extLst>
                <a:ext uri="{FF2B5EF4-FFF2-40B4-BE49-F238E27FC236}">
                  <a16:creationId xmlns:a16="http://schemas.microsoft.com/office/drawing/2014/main" id="{BC23C0CE-DF66-4128-BDEC-61447BBD8C08}"/>
                </a:ext>
              </a:extLst>
            </p:cNvPr>
            <p:cNvGrpSpPr/>
            <p:nvPr/>
          </p:nvGrpSpPr>
          <p:grpSpPr>
            <a:xfrm>
              <a:off x="1075626" y="5619159"/>
              <a:ext cx="3649111" cy="700081"/>
              <a:chOff x="1945601" y="3825283"/>
              <a:chExt cx="4344838" cy="833555"/>
            </a:xfrm>
          </p:grpSpPr>
          <p:pic>
            <p:nvPicPr>
              <p:cNvPr id="229" name="Graphic 6">
                <a:extLst>
                  <a:ext uri="{FF2B5EF4-FFF2-40B4-BE49-F238E27FC236}">
                    <a16:creationId xmlns:a16="http://schemas.microsoft.com/office/drawing/2014/main" id="{5FD839DD-4BC4-4252-BF1F-09DB9141546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p:blipFill>
            <p:spPr bwMode="auto">
              <a:xfrm>
                <a:off x="3952421" y="3835875"/>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TextBox 9">
                <a:extLst>
                  <a:ext uri="{FF2B5EF4-FFF2-40B4-BE49-F238E27FC236}">
                    <a16:creationId xmlns:a16="http://schemas.microsoft.com/office/drawing/2014/main" id="{BA93CED4-044D-4037-8435-27016204760E}"/>
                  </a:ext>
                </a:extLst>
              </p:cNvPr>
              <p:cNvSpPr txBox="1">
                <a:spLocks noChangeArrowheads="1"/>
              </p:cNvSpPr>
              <p:nvPr/>
            </p:nvSpPr>
            <p:spPr bwMode="auto">
              <a:xfrm>
                <a:off x="3546499" y="4148200"/>
                <a:ext cx="1143042"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DocDB</a:t>
                </a:r>
                <a:endParaRPr lang="en-US" altLang="en-US" sz="900" dirty="0">
                  <a:latin typeface="Quicksand Light" pitchFamily="2" charset="0"/>
                  <a:ea typeface="Amazon Ember" panose="020B0603020204020204" pitchFamily="34" charset="0"/>
                  <a:cs typeface="Arial" panose="020B0604020202020204" pitchFamily="34" charset="0"/>
                </a:endParaRPr>
              </a:p>
            </p:txBody>
          </p:sp>
          <p:sp>
            <p:nvSpPr>
              <p:cNvPr id="231" name="Rectangle 12">
                <a:extLst>
                  <a:ext uri="{FF2B5EF4-FFF2-40B4-BE49-F238E27FC236}">
                    <a16:creationId xmlns:a16="http://schemas.microsoft.com/office/drawing/2014/main" id="{E0553065-0EFB-441C-A82E-5DBB4CC10254}"/>
                  </a:ext>
                </a:extLst>
              </p:cNvPr>
              <p:cNvSpPr/>
              <p:nvPr/>
            </p:nvSpPr>
            <p:spPr>
              <a:xfrm>
                <a:off x="1945601" y="3825283"/>
                <a:ext cx="4344838" cy="833555"/>
              </a:xfrm>
              <a:prstGeom prst="rect">
                <a:avLst/>
              </a:prstGeom>
              <a:noFill/>
              <a:ln w="12700">
                <a:solidFill>
                  <a:srgbClr val="2E2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2E27AD"/>
                  </a:solidFill>
                  <a:latin typeface="Quicksand Light" pitchFamily="2" charset="0"/>
                  <a:cs typeface="Arial" panose="020B0604020202020204" pitchFamily="34" charset="0"/>
                </a:endParaRPr>
              </a:p>
            </p:txBody>
          </p:sp>
        </p:grpSp>
        <p:grpSp>
          <p:nvGrpSpPr>
            <p:cNvPr id="223" name="Agrupar 222">
              <a:extLst>
                <a:ext uri="{FF2B5EF4-FFF2-40B4-BE49-F238E27FC236}">
                  <a16:creationId xmlns:a16="http://schemas.microsoft.com/office/drawing/2014/main" id="{42FABD9B-50E6-45F6-A57E-5FF622B8D5B8}"/>
                </a:ext>
              </a:extLst>
            </p:cNvPr>
            <p:cNvGrpSpPr/>
            <p:nvPr/>
          </p:nvGrpSpPr>
          <p:grpSpPr>
            <a:xfrm>
              <a:off x="1172017" y="5695083"/>
              <a:ext cx="1269300" cy="624156"/>
              <a:chOff x="2055921" y="4735610"/>
              <a:chExt cx="1511300" cy="743155"/>
            </a:xfrm>
          </p:grpSpPr>
          <p:sp>
            <p:nvSpPr>
              <p:cNvPr id="227" name="TextBox 16">
                <a:extLst>
                  <a:ext uri="{FF2B5EF4-FFF2-40B4-BE49-F238E27FC236}">
                    <a16:creationId xmlns:a16="http://schemas.microsoft.com/office/drawing/2014/main" id="{7436B52A-F9AD-4D1C-8DD6-B85C8F24FCB0}"/>
                  </a:ext>
                </a:extLst>
              </p:cNvPr>
              <p:cNvSpPr txBox="1">
                <a:spLocks noChangeArrowheads="1"/>
              </p:cNvSpPr>
              <p:nvPr/>
            </p:nvSpPr>
            <p:spPr bwMode="auto">
              <a:xfrm>
                <a:off x="2055921"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DocumentDB</a:t>
                </a:r>
                <a:r>
                  <a:rPr lang="en-US" altLang="en-US" sz="900" dirty="0">
                    <a:latin typeface="Quicksand Light" pitchFamily="2" charset="0"/>
                    <a:ea typeface="Amazon Ember" panose="020B0603020204020204" pitchFamily="34" charset="0"/>
                    <a:cs typeface="Arial" panose="020B0604020202020204" pitchFamily="34" charset="0"/>
                  </a:rPr>
                  <a:t> (</a:t>
                </a:r>
                <a:r>
                  <a:rPr lang="en-US" altLang="en-US" sz="900" dirty="0" err="1">
                    <a:latin typeface="Quicksand Light" pitchFamily="2" charset="0"/>
                    <a:ea typeface="Amazon Ember" panose="020B0603020204020204" pitchFamily="34" charset="0"/>
                    <a:cs typeface="Arial" panose="020B0604020202020204" pitchFamily="34" charset="0"/>
                  </a:rPr>
                  <a:t>rw</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228" name="Graphic 45">
                <a:extLst>
                  <a:ext uri="{FF2B5EF4-FFF2-40B4-BE49-F238E27FC236}">
                    <a16:creationId xmlns:a16="http://schemas.microsoft.com/office/drawing/2014/main" id="{F86C1FB0-80FE-43C9-818E-D2926E96C49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p:blipFill>
            <p:spPr bwMode="auto">
              <a:xfrm>
                <a:off x="2581383"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4" name="Agrupar 223">
              <a:extLst>
                <a:ext uri="{FF2B5EF4-FFF2-40B4-BE49-F238E27FC236}">
                  <a16:creationId xmlns:a16="http://schemas.microsoft.com/office/drawing/2014/main" id="{E362C391-0248-457F-8622-8EB828D045EA}"/>
                </a:ext>
              </a:extLst>
            </p:cNvPr>
            <p:cNvGrpSpPr/>
            <p:nvPr/>
          </p:nvGrpSpPr>
          <p:grpSpPr>
            <a:xfrm>
              <a:off x="3417158" y="5695083"/>
              <a:ext cx="1269300" cy="624156"/>
              <a:chOff x="4101804" y="4735610"/>
              <a:chExt cx="1511300" cy="743155"/>
            </a:xfrm>
          </p:grpSpPr>
          <p:sp>
            <p:nvSpPr>
              <p:cNvPr id="225" name="TextBox 16">
                <a:extLst>
                  <a:ext uri="{FF2B5EF4-FFF2-40B4-BE49-F238E27FC236}">
                    <a16:creationId xmlns:a16="http://schemas.microsoft.com/office/drawing/2014/main" id="{C11BAD4F-E5F9-4E1A-9A9A-ACA243470621}"/>
                  </a:ext>
                </a:extLst>
              </p:cNvPr>
              <p:cNvSpPr txBox="1">
                <a:spLocks noChangeArrowheads="1"/>
              </p:cNvSpPr>
              <p:nvPr/>
            </p:nvSpPr>
            <p:spPr bwMode="auto">
              <a:xfrm>
                <a:off x="4101804"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DocumentDB</a:t>
                </a:r>
                <a:r>
                  <a:rPr lang="en-US" altLang="en-US" sz="900" dirty="0">
                    <a:latin typeface="Quicksand Light" pitchFamily="2" charset="0"/>
                    <a:ea typeface="Amazon Ember" panose="020B0603020204020204" pitchFamily="34" charset="0"/>
                    <a:cs typeface="Arial" panose="020B0604020202020204" pitchFamily="34" charset="0"/>
                  </a:rPr>
                  <a:t> (</a:t>
                </a:r>
                <a:r>
                  <a:rPr lang="en-US" altLang="en-US" sz="900" dirty="0" err="1">
                    <a:latin typeface="Quicksand Light" pitchFamily="2" charset="0"/>
                    <a:ea typeface="Amazon Ember" panose="020B0603020204020204" pitchFamily="34" charset="0"/>
                    <a:cs typeface="Arial" panose="020B0604020202020204" pitchFamily="34" charset="0"/>
                  </a:rPr>
                  <a:t>ro</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226" name="Graphic 45">
                <a:extLst>
                  <a:ext uri="{FF2B5EF4-FFF2-40B4-BE49-F238E27FC236}">
                    <a16:creationId xmlns:a16="http://schemas.microsoft.com/office/drawing/2014/main" id="{632E0DF4-D381-4155-B086-3DFA9201C19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p:blipFill>
            <p:spPr bwMode="auto">
              <a:xfrm>
                <a:off x="4627266"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235" name="Conector: Angulado 234">
            <a:extLst>
              <a:ext uri="{FF2B5EF4-FFF2-40B4-BE49-F238E27FC236}">
                <a16:creationId xmlns:a16="http://schemas.microsoft.com/office/drawing/2014/main" id="{E1310092-B089-46AB-8ACE-7FBEDB20D6EF}"/>
              </a:ext>
            </a:extLst>
          </p:cNvPr>
          <p:cNvCxnSpPr>
            <a:cxnSpLocks/>
            <a:endCxn id="37" idx="0"/>
          </p:cNvCxnSpPr>
          <p:nvPr/>
        </p:nvCxnSpPr>
        <p:spPr>
          <a:xfrm>
            <a:off x="4288166" y="4638675"/>
            <a:ext cx="1987302" cy="557501"/>
          </a:xfrm>
          <a:prstGeom prst="bentConnector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41" name="Agrupar 240">
            <a:extLst>
              <a:ext uri="{FF2B5EF4-FFF2-40B4-BE49-F238E27FC236}">
                <a16:creationId xmlns:a16="http://schemas.microsoft.com/office/drawing/2014/main" id="{4F559BE9-24FF-46EB-9D29-4CB61147E452}"/>
              </a:ext>
            </a:extLst>
          </p:cNvPr>
          <p:cNvGrpSpPr/>
          <p:nvPr/>
        </p:nvGrpSpPr>
        <p:grpSpPr>
          <a:xfrm>
            <a:off x="4581891" y="5384332"/>
            <a:ext cx="949468" cy="857310"/>
            <a:chOff x="7051660" y="2997292"/>
            <a:chExt cx="949468" cy="857310"/>
          </a:xfrm>
        </p:grpSpPr>
        <p:sp>
          <p:nvSpPr>
            <p:cNvPr id="242" name="TextBox 18">
              <a:extLst>
                <a:ext uri="{FF2B5EF4-FFF2-40B4-BE49-F238E27FC236}">
                  <a16:creationId xmlns:a16="http://schemas.microsoft.com/office/drawing/2014/main" id="{D6ED821D-A48E-4D5D-AD86-E7A1187E5B5A}"/>
                </a:ext>
              </a:extLst>
            </p:cNvPr>
            <p:cNvSpPr txBox="1">
              <a:spLocks noChangeArrowheads="1"/>
            </p:cNvSpPr>
            <p:nvPr/>
          </p:nvSpPr>
          <p:spPr bwMode="auto">
            <a:xfrm>
              <a:off x="7051660" y="3454492"/>
              <a:ext cx="9494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Elasticsearch</a:t>
              </a:r>
              <a:br>
                <a:rPr lang="en-US" altLang="en-US" dirty="0"/>
              </a:br>
              <a:r>
                <a:rPr lang="en-US" altLang="en-US" dirty="0"/>
                <a:t>Service</a:t>
              </a:r>
            </a:p>
          </p:txBody>
        </p:sp>
        <p:pic>
          <p:nvPicPr>
            <p:cNvPr id="243" name="Graphic 24">
              <a:extLst>
                <a:ext uri="{FF2B5EF4-FFF2-40B4-BE49-F238E27FC236}">
                  <a16:creationId xmlns:a16="http://schemas.microsoft.com/office/drawing/2014/main" id="{C00BE268-B289-4554-8A37-D7F054A1291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7" name="Conector: Angulado 256">
            <a:extLst>
              <a:ext uri="{FF2B5EF4-FFF2-40B4-BE49-F238E27FC236}">
                <a16:creationId xmlns:a16="http://schemas.microsoft.com/office/drawing/2014/main" id="{EAD47345-6D81-40B6-8CB0-876FED4D008C}"/>
              </a:ext>
            </a:extLst>
          </p:cNvPr>
          <p:cNvCxnSpPr>
            <a:cxnSpLocks/>
            <a:stCxn id="243" idx="1"/>
            <a:endCxn id="51" idx="3"/>
          </p:cNvCxnSpPr>
          <p:nvPr/>
        </p:nvCxnSpPr>
        <p:spPr>
          <a:xfrm rot="10800000">
            <a:off x="4278539" y="3753438"/>
            <a:ext cx="554886" cy="1854094"/>
          </a:xfrm>
          <a:prstGeom prst="bentConnector3">
            <a:avLst>
              <a:gd name="adj1" fmla="val 5343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5" name="Conector: Angulado 264">
            <a:extLst>
              <a:ext uri="{FF2B5EF4-FFF2-40B4-BE49-F238E27FC236}">
                <a16:creationId xmlns:a16="http://schemas.microsoft.com/office/drawing/2014/main" id="{BA96DAB2-2843-4C80-84D0-E9F1582E30D0}"/>
              </a:ext>
            </a:extLst>
          </p:cNvPr>
          <p:cNvCxnSpPr>
            <a:cxnSpLocks/>
            <a:stCxn id="231" idx="1"/>
            <a:endCxn id="150" idx="1"/>
          </p:cNvCxnSpPr>
          <p:nvPr/>
        </p:nvCxnSpPr>
        <p:spPr>
          <a:xfrm rot="10800000" flipH="1">
            <a:off x="703778" y="4378923"/>
            <a:ext cx="169427" cy="956721"/>
          </a:xfrm>
          <a:prstGeom prst="bentConnector3">
            <a:avLst>
              <a:gd name="adj1" fmla="val -134925"/>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8" name="Conector: Angulado 267">
            <a:extLst>
              <a:ext uri="{FF2B5EF4-FFF2-40B4-BE49-F238E27FC236}">
                <a16:creationId xmlns:a16="http://schemas.microsoft.com/office/drawing/2014/main" id="{22619399-A30F-460C-8B70-49CDD060A8BC}"/>
              </a:ext>
            </a:extLst>
          </p:cNvPr>
          <p:cNvCxnSpPr>
            <a:cxnSpLocks/>
            <a:stCxn id="62" idx="1"/>
            <a:endCxn id="49" idx="1"/>
          </p:cNvCxnSpPr>
          <p:nvPr/>
        </p:nvCxnSpPr>
        <p:spPr>
          <a:xfrm rot="10800000" flipH="1">
            <a:off x="703778" y="3529417"/>
            <a:ext cx="169427" cy="2666834"/>
          </a:xfrm>
          <a:prstGeom prst="bentConnector3">
            <a:avLst>
              <a:gd name="adj1" fmla="val -19968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76" name="Agrupar 275">
            <a:extLst>
              <a:ext uri="{FF2B5EF4-FFF2-40B4-BE49-F238E27FC236}">
                <a16:creationId xmlns:a16="http://schemas.microsoft.com/office/drawing/2014/main" id="{180DB646-2540-44D4-8EFC-1E17897ED0DA}"/>
              </a:ext>
            </a:extLst>
          </p:cNvPr>
          <p:cNvGrpSpPr/>
          <p:nvPr/>
        </p:nvGrpSpPr>
        <p:grpSpPr>
          <a:xfrm>
            <a:off x="4423540" y="3388524"/>
            <a:ext cx="1269589" cy="846654"/>
            <a:chOff x="-215378" y="3317818"/>
            <a:chExt cx="2175504" cy="1450783"/>
          </a:xfrm>
        </p:grpSpPr>
        <p:pic>
          <p:nvPicPr>
            <p:cNvPr id="277" name="Graphic 20">
              <a:extLst>
                <a:ext uri="{FF2B5EF4-FFF2-40B4-BE49-F238E27FC236}">
                  <a16:creationId xmlns:a16="http://schemas.microsoft.com/office/drawing/2014/main" id="{BC86535A-B407-41D1-819A-8DE6B5535F9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p:blipFill>
          <p:spPr bwMode="auto">
            <a:xfrm>
              <a:off x="500104" y="33178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TextBox 22">
              <a:extLst>
                <a:ext uri="{FF2B5EF4-FFF2-40B4-BE49-F238E27FC236}">
                  <a16:creationId xmlns:a16="http://schemas.microsoft.com/office/drawing/2014/main" id="{1194861B-3E78-43F3-ABC4-EE55D945E5C6}"/>
                </a:ext>
              </a:extLst>
            </p:cNvPr>
            <p:cNvSpPr txBox="1">
              <a:spLocks noChangeArrowheads="1"/>
            </p:cNvSpPr>
            <p:nvPr/>
          </p:nvSpPr>
          <p:spPr bwMode="auto">
            <a:xfrm>
              <a:off x="-215378" y="4082993"/>
              <a:ext cx="2175504" cy="68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MQ</a:t>
              </a:r>
            </a:p>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(Rabbit)</a:t>
              </a:r>
            </a:p>
          </p:txBody>
        </p:sp>
      </p:grpSp>
      <p:cxnSp>
        <p:nvCxnSpPr>
          <p:cNvPr id="284" name="Conector de Seta Reta 283">
            <a:extLst>
              <a:ext uri="{FF2B5EF4-FFF2-40B4-BE49-F238E27FC236}">
                <a16:creationId xmlns:a16="http://schemas.microsoft.com/office/drawing/2014/main" id="{B0B7B0EB-2A2E-45B1-B896-A9DEC7E107FB}"/>
              </a:ext>
            </a:extLst>
          </p:cNvPr>
          <p:cNvCxnSpPr>
            <a:cxnSpLocks/>
            <a:stCxn id="277" idx="1"/>
          </p:cNvCxnSpPr>
          <p:nvPr/>
        </p:nvCxnSpPr>
        <p:spPr>
          <a:xfrm flipH="1">
            <a:off x="4286716" y="3610870"/>
            <a:ext cx="55436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2" name="Agrupar 291">
            <a:extLst>
              <a:ext uri="{FF2B5EF4-FFF2-40B4-BE49-F238E27FC236}">
                <a16:creationId xmlns:a16="http://schemas.microsoft.com/office/drawing/2014/main" id="{C7654B34-F45A-4698-8CA9-9AC540D41623}"/>
              </a:ext>
            </a:extLst>
          </p:cNvPr>
          <p:cNvGrpSpPr/>
          <p:nvPr/>
        </p:nvGrpSpPr>
        <p:grpSpPr>
          <a:xfrm>
            <a:off x="9076219" y="6085676"/>
            <a:ext cx="974494" cy="500078"/>
            <a:chOff x="12276429" y="-454169"/>
            <a:chExt cx="1160287" cy="595420"/>
          </a:xfrm>
        </p:grpSpPr>
        <p:pic>
          <p:nvPicPr>
            <p:cNvPr id="293" name="Graphic 21">
              <a:extLst>
                <a:ext uri="{FF2B5EF4-FFF2-40B4-BE49-F238E27FC236}">
                  <a16:creationId xmlns:a16="http://schemas.microsoft.com/office/drawing/2014/main" id="{E48D5253-40FE-401D-B1B2-8951AE50FA83}"/>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 name="TextBox 12">
              <a:extLst>
                <a:ext uri="{FF2B5EF4-FFF2-40B4-BE49-F238E27FC236}">
                  <a16:creationId xmlns:a16="http://schemas.microsoft.com/office/drawing/2014/main" id="{0DBA0CB6-5385-4C54-8455-716B51C5D223}"/>
                </a:ext>
              </a:extLst>
            </p:cNvPr>
            <p:cNvSpPr txBox="1">
              <a:spLocks noChangeArrowheads="1"/>
            </p:cNvSpPr>
            <p:nvPr/>
          </p:nvSpPr>
          <p:spPr bwMode="auto">
            <a:xfrm>
              <a:off x="12276429" y="-133590"/>
              <a:ext cx="1160287"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Amazon Macie</a:t>
              </a:r>
            </a:p>
          </p:txBody>
        </p:sp>
      </p:grpSp>
    </p:spTree>
    <p:extLst>
      <p:ext uri="{BB962C8B-B14F-4D97-AF65-F5344CB8AC3E}">
        <p14:creationId xmlns:p14="http://schemas.microsoft.com/office/powerpoint/2010/main" val="3852067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1" name="Subtítulo 40">
            <a:extLst>
              <a:ext uri="{FF2B5EF4-FFF2-40B4-BE49-F238E27FC236}">
                <a16:creationId xmlns:a16="http://schemas.microsoft.com/office/drawing/2014/main" id="{141F8470-F743-4D08-9BCC-C405C9509E85}"/>
              </a:ext>
            </a:extLst>
          </p:cNvPr>
          <p:cNvSpPr>
            <a:spLocks noGrp="1"/>
          </p:cNvSpPr>
          <p:nvPr>
            <p:ph type="subTitle" idx="1"/>
          </p:nvPr>
        </p:nvSpPr>
        <p:spPr/>
        <p:txBody>
          <a:bodyPr>
            <a:normAutofit fontScale="92500" lnSpcReduction="20000"/>
          </a:bodyPr>
          <a:lstStyle/>
          <a:p>
            <a:r>
              <a:rPr lang="pt-BR" dirty="0"/>
              <a:t>Posicionamento das tecnologias</a:t>
            </a:r>
          </a:p>
        </p:txBody>
      </p:sp>
      <p:sp>
        <p:nvSpPr>
          <p:cNvPr id="2" name="Retângulo 1">
            <a:extLst>
              <a:ext uri="{FF2B5EF4-FFF2-40B4-BE49-F238E27FC236}">
                <a16:creationId xmlns:a16="http://schemas.microsoft.com/office/drawing/2014/main" id="{87FB432C-3BDB-4999-B561-2CDC415A0B3F}"/>
              </a:ext>
            </a:extLst>
          </p:cNvPr>
          <p:cNvSpPr/>
          <p:nvPr/>
        </p:nvSpPr>
        <p:spPr>
          <a:xfrm>
            <a:off x="1223891" y="1085703"/>
            <a:ext cx="5756042" cy="689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3" name="Retângulo 2">
            <a:extLst>
              <a:ext uri="{FF2B5EF4-FFF2-40B4-BE49-F238E27FC236}">
                <a16:creationId xmlns:a16="http://schemas.microsoft.com/office/drawing/2014/main" id="{EC1FD425-5BD2-418F-AC53-89A9753ED12C}"/>
              </a:ext>
            </a:extLst>
          </p:cNvPr>
          <p:cNvSpPr/>
          <p:nvPr/>
        </p:nvSpPr>
        <p:spPr>
          <a:xfrm>
            <a:off x="3525890" y="1166851"/>
            <a:ext cx="1308296" cy="497848"/>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Super App</a:t>
            </a:r>
          </a:p>
        </p:txBody>
      </p:sp>
      <p:sp>
        <p:nvSpPr>
          <p:cNvPr id="4" name="CaixaDeTexto 3">
            <a:extLst>
              <a:ext uri="{FF2B5EF4-FFF2-40B4-BE49-F238E27FC236}">
                <a16:creationId xmlns:a16="http://schemas.microsoft.com/office/drawing/2014/main" id="{46EED797-D8EF-44DF-B328-847FF642A130}"/>
              </a:ext>
            </a:extLst>
          </p:cNvPr>
          <p:cNvSpPr txBox="1"/>
          <p:nvPr/>
        </p:nvSpPr>
        <p:spPr>
          <a:xfrm>
            <a:off x="1272464" y="1100702"/>
            <a:ext cx="590226" cy="276999"/>
          </a:xfrm>
          <a:prstGeom prst="rect">
            <a:avLst/>
          </a:prstGeom>
          <a:noFill/>
        </p:spPr>
        <p:txBody>
          <a:bodyPr wrap="none" rtlCol="0">
            <a:spAutoFit/>
          </a:bodyPr>
          <a:lstStyle/>
          <a:p>
            <a:pPr algn="l"/>
            <a:r>
              <a:rPr lang="pt-BR" sz="1200" dirty="0">
                <a:latin typeface="Quicksand Light" pitchFamily="2" charset="0"/>
              </a:rPr>
              <a:t>Canais</a:t>
            </a:r>
          </a:p>
        </p:txBody>
      </p:sp>
      <p:sp>
        <p:nvSpPr>
          <p:cNvPr id="8" name="Retângulo 7">
            <a:extLst>
              <a:ext uri="{FF2B5EF4-FFF2-40B4-BE49-F238E27FC236}">
                <a16:creationId xmlns:a16="http://schemas.microsoft.com/office/drawing/2014/main" id="{90909681-D28A-4CD5-93A0-6A0A2BE6B605}"/>
              </a:ext>
            </a:extLst>
          </p:cNvPr>
          <p:cNvSpPr/>
          <p:nvPr/>
        </p:nvSpPr>
        <p:spPr>
          <a:xfrm>
            <a:off x="1223891" y="1927273"/>
            <a:ext cx="5739618"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9" name="CaixaDeTexto 8">
            <a:extLst>
              <a:ext uri="{FF2B5EF4-FFF2-40B4-BE49-F238E27FC236}">
                <a16:creationId xmlns:a16="http://schemas.microsoft.com/office/drawing/2014/main" id="{CC07C73F-CC91-44AB-8A1C-2C7C595EBC34}"/>
              </a:ext>
            </a:extLst>
          </p:cNvPr>
          <p:cNvSpPr txBox="1"/>
          <p:nvPr/>
        </p:nvSpPr>
        <p:spPr>
          <a:xfrm>
            <a:off x="1234443" y="1927273"/>
            <a:ext cx="844014" cy="276999"/>
          </a:xfrm>
          <a:prstGeom prst="rect">
            <a:avLst/>
          </a:prstGeom>
          <a:noFill/>
        </p:spPr>
        <p:txBody>
          <a:bodyPr wrap="none" rtlCol="0">
            <a:spAutoFit/>
          </a:bodyPr>
          <a:lstStyle/>
          <a:p>
            <a:pPr algn="l"/>
            <a:r>
              <a:rPr lang="pt-BR" sz="1200" dirty="0">
                <a:latin typeface="Quicksand Light" pitchFamily="2" charset="0"/>
              </a:rPr>
              <a:t>Integração</a:t>
            </a:r>
          </a:p>
        </p:txBody>
      </p:sp>
      <p:sp>
        <p:nvSpPr>
          <p:cNvPr id="11" name="Retângulo 10">
            <a:extLst>
              <a:ext uri="{FF2B5EF4-FFF2-40B4-BE49-F238E27FC236}">
                <a16:creationId xmlns:a16="http://schemas.microsoft.com/office/drawing/2014/main" id="{7F971CB3-FF1D-45E5-8986-DFC7FC08E4C2}"/>
              </a:ext>
            </a:extLst>
          </p:cNvPr>
          <p:cNvSpPr/>
          <p:nvPr/>
        </p:nvSpPr>
        <p:spPr>
          <a:xfrm>
            <a:off x="2600631" y="2103174"/>
            <a:ext cx="2527960"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Gateway de API</a:t>
            </a:r>
          </a:p>
        </p:txBody>
      </p:sp>
      <p:pic>
        <p:nvPicPr>
          <p:cNvPr id="7" name="Imagem 6" descr="Logotipo&#10;&#10;Descrição gerada automaticamente">
            <a:extLst>
              <a:ext uri="{FF2B5EF4-FFF2-40B4-BE49-F238E27FC236}">
                <a16:creationId xmlns:a16="http://schemas.microsoft.com/office/drawing/2014/main" id="{8E8FD381-C60A-4D20-9F4B-9F266CFE3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631" y="2186423"/>
            <a:ext cx="1094715" cy="269950"/>
          </a:xfrm>
          <a:prstGeom prst="rect">
            <a:avLst/>
          </a:prstGeom>
        </p:spPr>
      </p:pic>
      <p:sp>
        <p:nvSpPr>
          <p:cNvPr id="14" name="Retângulo 13">
            <a:extLst>
              <a:ext uri="{FF2B5EF4-FFF2-40B4-BE49-F238E27FC236}">
                <a16:creationId xmlns:a16="http://schemas.microsoft.com/office/drawing/2014/main" id="{8D48E378-354A-4874-9F8B-59E9C9D168B0}"/>
              </a:ext>
            </a:extLst>
          </p:cNvPr>
          <p:cNvSpPr/>
          <p:nvPr/>
        </p:nvSpPr>
        <p:spPr>
          <a:xfrm>
            <a:off x="1223891" y="2692660"/>
            <a:ext cx="5739618"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15" name="CaixaDeTexto 14">
            <a:extLst>
              <a:ext uri="{FF2B5EF4-FFF2-40B4-BE49-F238E27FC236}">
                <a16:creationId xmlns:a16="http://schemas.microsoft.com/office/drawing/2014/main" id="{6A112486-6413-4867-B493-7CE375D2E532}"/>
              </a:ext>
            </a:extLst>
          </p:cNvPr>
          <p:cNvSpPr txBox="1"/>
          <p:nvPr/>
        </p:nvSpPr>
        <p:spPr>
          <a:xfrm>
            <a:off x="1273920" y="2708923"/>
            <a:ext cx="457176" cy="276999"/>
          </a:xfrm>
          <a:prstGeom prst="rect">
            <a:avLst/>
          </a:prstGeom>
          <a:noFill/>
        </p:spPr>
        <p:txBody>
          <a:bodyPr wrap="square" rtlCol="0">
            <a:spAutoFit/>
          </a:bodyPr>
          <a:lstStyle/>
          <a:p>
            <a:pPr algn="l"/>
            <a:r>
              <a:rPr lang="pt-BR" sz="1200" dirty="0">
                <a:latin typeface="Quicksand Light" pitchFamily="2" charset="0"/>
              </a:rPr>
              <a:t>BFF</a:t>
            </a:r>
          </a:p>
        </p:txBody>
      </p:sp>
      <p:sp>
        <p:nvSpPr>
          <p:cNvPr id="16" name="Retângulo 15">
            <a:extLst>
              <a:ext uri="{FF2B5EF4-FFF2-40B4-BE49-F238E27FC236}">
                <a16:creationId xmlns:a16="http://schemas.microsoft.com/office/drawing/2014/main" id="{BC2C55B5-7223-4BFE-B2B2-E88EE5C51E2C}"/>
              </a:ext>
            </a:extLst>
          </p:cNvPr>
          <p:cNvSpPr/>
          <p:nvPr/>
        </p:nvSpPr>
        <p:spPr>
          <a:xfrm>
            <a:off x="2648434" y="2792254"/>
            <a:ext cx="1871693" cy="480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BFF Mobile</a:t>
            </a:r>
          </a:p>
        </p:txBody>
      </p:sp>
      <p:sp>
        <p:nvSpPr>
          <p:cNvPr id="21" name="Retângulo 20">
            <a:extLst>
              <a:ext uri="{FF2B5EF4-FFF2-40B4-BE49-F238E27FC236}">
                <a16:creationId xmlns:a16="http://schemas.microsoft.com/office/drawing/2014/main" id="{BB6D2B1C-63AF-4C25-9A18-9FAD45709796}"/>
              </a:ext>
            </a:extLst>
          </p:cNvPr>
          <p:cNvSpPr/>
          <p:nvPr/>
        </p:nvSpPr>
        <p:spPr>
          <a:xfrm>
            <a:off x="1223891" y="3433062"/>
            <a:ext cx="5739618"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22" name="Retângulo 21">
            <a:extLst>
              <a:ext uri="{FF2B5EF4-FFF2-40B4-BE49-F238E27FC236}">
                <a16:creationId xmlns:a16="http://schemas.microsoft.com/office/drawing/2014/main" id="{95B53D30-C554-45F3-8012-AEC8EF81F0AD}"/>
              </a:ext>
            </a:extLst>
          </p:cNvPr>
          <p:cNvSpPr/>
          <p:nvPr/>
        </p:nvSpPr>
        <p:spPr>
          <a:xfrm>
            <a:off x="2600632" y="3481451"/>
            <a:ext cx="1170000" cy="596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3" name="Retângulo 22">
            <a:extLst>
              <a:ext uri="{FF2B5EF4-FFF2-40B4-BE49-F238E27FC236}">
                <a16:creationId xmlns:a16="http://schemas.microsoft.com/office/drawing/2014/main" id="{F94F30A6-1850-4FD0-9B9A-5797BC91451F}"/>
              </a:ext>
            </a:extLst>
          </p:cNvPr>
          <p:cNvSpPr/>
          <p:nvPr/>
        </p:nvSpPr>
        <p:spPr>
          <a:xfrm>
            <a:off x="4017454" y="3489633"/>
            <a:ext cx="1170000" cy="5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4" name="Retângulo 23">
            <a:extLst>
              <a:ext uri="{FF2B5EF4-FFF2-40B4-BE49-F238E27FC236}">
                <a16:creationId xmlns:a16="http://schemas.microsoft.com/office/drawing/2014/main" id="{CEA28C87-B29A-4BC4-8E95-7462EDEDEC53}"/>
              </a:ext>
            </a:extLst>
          </p:cNvPr>
          <p:cNvSpPr/>
          <p:nvPr/>
        </p:nvSpPr>
        <p:spPr>
          <a:xfrm>
            <a:off x="5394570" y="3481452"/>
            <a:ext cx="1144105" cy="5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5" name="CaixaDeTexto 24">
            <a:extLst>
              <a:ext uri="{FF2B5EF4-FFF2-40B4-BE49-F238E27FC236}">
                <a16:creationId xmlns:a16="http://schemas.microsoft.com/office/drawing/2014/main" id="{8AC7F44D-B1B8-488F-943E-96A75C464F9E}"/>
              </a:ext>
            </a:extLst>
          </p:cNvPr>
          <p:cNvSpPr txBox="1"/>
          <p:nvPr/>
        </p:nvSpPr>
        <p:spPr>
          <a:xfrm>
            <a:off x="1234487" y="3433062"/>
            <a:ext cx="1235531" cy="276999"/>
          </a:xfrm>
          <a:prstGeom prst="rect">
            <a:avLst/>
          </a:prstGeom>
          <a:noFill/>
        </p:spPr>
        <p:txBody>
          <a:bodyPr wrap="square" rtlCol="0">
            <a:spAutoFit/>
          </a:bodyPr>
          <a:lstStyle/>
          <a:p>
            <a:pPr algn="l"/>
            <a:r>
              <a:rPr lang="pt-BR" sz="1200" dirty="0" err="1">
                <a:latin typeface="Quicksand Light" pitchFamily="2" charset="0"/>
              </a:rPr>
              <a:t>Microserviços</a:t>
            </a:r>
            <a:endParaRPr lang="pt-BR" sz="1200" dirty="0">
              <a:latin typeface="Quicksand Light" pitchFamily="2" charset="0"/>
            </a:endParaRPr>
          </a:p>
        </p:txBody>
      </p:sp>
      <p:pic>
        <p:nvPicPr>
          <p:cNvPr id="20" name="Imagem 19" descr="Logotipo&#10;&#10;Descrição gerada automaticamente">
            <a:extLst>
              <a:ext uri="{FF2B5EF4-FFF2-40B4-BE49-F238E27FC236}">
                <a16:creationId xmlns:a16="http://schemas.microsoft.com/office/drawing/2014/main" id="{790F2119-6A0D-4225-845A-CFBAF29C12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3797" y="3495311"/>
            <a:ext cx="482400" cy="482400"/>
          </a:xfrm>
          <a:prstGeom prst="rect">
            <a:avLst/>
          </a:prstGeom>
        </p:spPr>
      </p:pic>
      <p:pic>
        <p:nvPicPr>
          <p:cNvPr id="28" name="Imagem 27" descr="Logotipo&#10;&#10;Descrição gerada automaticamente">
            <a:extLst>
              <a:ext uri="{FF2B5EF4-FFF2-40B4-BE49-F238E27FC236}">
                <a16:creationId xmlns:a16="http://schemas.microsoft.com/office/drawing/2014/main" id="{8B624AEA-1570-4E60-A873-D378FE29C4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965" y="3498319"/>
            <a:ext cx="482400" cy="482400"/>
          </a:xfrm>
          <a:prstGeom prst="rect">
            <a:avLst/>
          </a:prstGeom>
        </p:spPr>
      </p:pic>
      <p:pic>
        <p:nvPicPr>
          <p:cNvPr id="29" name="Imagem 28" descr="Logotipo&#10;&#10;Descrição gerada automaticamente">
            <a:extLst>
              <a:ext uri="{FF2B5EF4-FFF2-40B4-BE49-F238E27FC236}">
                <a16:creationId xmlns:a16="http://schemas.microsoft.com/office/drawing/2014/main" id="{E675BC1D-766F-4CAB-8591-A86F0689C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5253" y="3477477"/>
            <a:ext cx="482844" cy="482844"/>
          </a:xfrm>
          <a:prstGeom prst="rect">
            <a:avLst/>
          </a:prstGeom>
        </p:spPr>
      </p:pic>
      <p:sp>
        <p:nvSpPr>
          <p:cNvPr id="26" name="Retângulo 25">
            <a:extLst>
              <a:ext uri="{FF2B5EF4-FFF2-40B4-BE49-F238E27FC236}">
                <a16:creationId xmlns:a16="http://schemas.microsoft.com/office/drawing/2014/main" id="{62B01F22-7BF6-49FD-8452-579330BD1892}"/>
              </a:ext>
            </a:extLst>
          </p:cNvPr>
          <p:cNvSpPr/>
          <p:nvPr/>
        </p:nvSpPr>
        <p:spPr>
          <a:xfrm>
            <a:off x="7146388" y="1060990"/>
            <a:ext cx="1117288" cy="5637723"/>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pic>
        <p:nvPicPr>
          <p:cNvPr id="32" name="Imagem 31" descr="Desenho de um cachorro&#10;&#10;Descrição gerada automaticamente">
            <a:extLst>
              <a:ext uri="{FF2B5EF4-FFF2-40B4-BE49-F238E27FC236}">
                <a16:creationId xmlns:a16="http://schemas.microsoft.com/office/drawing/2014/main" id="{DD2E4733-8EDE-431B-869C-2C079AF071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0283" y="2411642"/>
            <a:ext cx="926049" cy="270005"/>
          </a:xfrm>
          <a:prstGeom prst="rect">
            <a:avLst/>
          </a:prstGeom>
        </p:spPr>
      </p:pic>
      <p:sp>
        <p:nvSpPr>
          <p:cNvPr id="35" name="Retângulo 34">
            <a:extLst>
              <a:ext uri="{FF2B5EF4-FFF2-40B4-BE49-F238E27FC236}">
                <a16:creationId xmlns:a16="http://schemas.microsoft.com/office/drawing/2014/main" id="{E1885D3B-0574-4E69-84E9-A1D79B73E50D}"/>
              </a:ext>
            </a:extLst>
          </p:cNvPr>
          <p:cNvSpPr/>
          <p:nvPr/>
        </p:nvSpPr>
        <p:spPr>
          <a:xfrm>
            <a:off x="8280433" y="1060989"/>
            <a:ext cx="3442050" cy="5637723"/>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36" name="CaixaDeTexto 35">
            <a:extLst>
              <a:ext uri="{FF2B5EF4-FFF2-40B4-BE49-F238E27FC236}">
                <a16:creationId xmlns:a16="http://schemas.microsoft.com/office/drawing/2014/main" id="{D64BB5DD-D2C4-4C2F-BF50-37657284F679}"/>
              </a:ext>
            </a:extLst>
          </p:cNvPr>
          <p:cNvSpPr txBox="1"/>
          <p:nvPr/>
        </p:nvSpPr>
        <p:spPr>
          <a:xfrm>
            <a:off x="7120560" y="1085703"/>
            <a:ext cx="826252" cy="276999"/>
          </a:xfrm>
          <a:prstGeom prst="rect">
            <a:avLst/>
          </a:prstGeom>
          <a:noFill/>
        </p:spPr>
        <p:txBody>
          <a:bodyPr wrap="none" rtlCol="0">
            <a:spAutoFit/>
          </a:bodyPr>
          <a:lstStyle/>
          <a:p>
            <a:pPr algn="l"/>
            <a:r>
              <a:rPr lang="pt-BR" sz="1200" dirty="0">
                <a:latin typeface="Quicksand Light" pitchFamily="2" charset="0"/>
              </a:rPr>
              <a:t>Segurança</a:t>
            </a:r>
          </a:p>
        </p:txBody>
      </p:sp>
      <p:sp>
        <p:nvSpPr>
          <p:cNvPr id="38" name="CaixaDeTexto 37">
            <a:extLst>
              <a:ext uri="{FF2B5EF4-FFF2-40B4-BE49-F238E27FC236}">
                <a16:creationId xmlns:a16="http://schemas.microsoft.com/office/drawing/2014/main" id="{DEAA5B7A-47C9-4894-BA98-49B7B0AA1951}"/>
              </a:ext>
            </a:extLst>
          </p:cNvPr>
          <p:cNvSpPr txBox="1"/>
          <p:nvPr/>
        </p:nvSpPr>
        <p:spPr>
          <a:xfrm>
            <a:off x="8446555" y="1100702"/>
            <a:ext cx="858312" cy="276999"/>
          </a:xfrm>
          <a:prstGeom prst="rect">
            <a:avLst/>
          </a:prstGeom>
          <a:noFill/>
        </p:spPr>
        <p:txBody>
          <a:bodyPr wrap="none" rtlCol="0">
            <a:spAutoFit/>
          </a:bodyPr>
          <a:lstStyle/>
          <a:p>
            <a:pPr algn="l"/>
            <a:r>
              <a:rPr lang="pt-BR" sz="1200" dirty="0" err="1">
                <a:latin typeface="Quicksand Light" pitchFamily="2" charset="0"/>
              </a:rPr>
              <a:t>DevSecops</a:t>
            </a:r>
            <a:endParaRPr lang="pt-BR" sz="1200" dirty="0">
              <a:latin typeface="Quicksand Light" pitchFamily="2" charset="0"/>
            </a:endParaRPr>
          </a:p>
        </p:txBody>
      </p:sp>
      <p:pic>
        <p:nvPicPr>
          <p:cNvPr id="34" name="Imagem 33" descr="Placa branca com letras pretas&#10;&#10;Descrição gerada automaticamente com confiança média">
            <a:extLst>
              <a:ext uri="{FF2B5EF4-FFF2-40B4-BE49-F238E27FC236}">
                <a16:creationId xmlns:a16="http://schemas.microsoft.com/office/drawing/2014/main" id="{0BE181AA-86AC-462B-9506-A068505F4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807" y="2749205"/>
            <a:ext cx="1238101" cy="347083"/>
          </a:xfrm>
          <a:prstGeom prst="rect">
            <a:avLst/>
          </a:prstGeom>
        </p:spPr>
      </p:pic>
      <p:pic>
        <p:nvPicPr>
          <p:cNvPr id="40" name="Imagem 39" descr="Logotipo&#10;&#10;Descrição gerada automaticamente">
            <a:extLst>
              <a:ext uri="{FF2B5EF4-FFF2-40B4-BE49-F238E27FC236}">
                <a16:creationId xmlns:a16="http://schemas.microsoft.com/office/drawing/2014/main" id="{90ED1B59-93FE-4506-BD81-27EAC1209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3989" y="1884625"/>
            <a:ext cx="575033" cy="492012"/>
          </a:xfrm>
          <a:prstGeom prst="rect">
            <a:avLst/>
          </a:prstGeom>
        </p:spPr>
      </p:pic>
      <p:pic>
        <p:nvPicPr>
          <p:cNvPr id="42" name="Imagem 41" descr="Logotipo&#10;&#10;Descrição gerada automaticamente">
            <a:extLst>
              <a:ext uri="{FF2B5EF4-FFF2-40B4-BE49-F238E27FC236}">
                <a16:creationId xmlns:a16="http://schemas.microsoft.com/office/drawing/2014/main" id="{0DE3FFAF-1928-432B-B24B-EC652BA34F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2578" y="1745101"/>
            <a:ext cx="834558" cy="771059"/>
          </a:xfrm>
          <a:prstGeom prst="rect">
            <a:avLst/>
          </a:prstGeom>
        </p:spPr>
      </p:pic>
      <p:sp>
        <p:nvSpPr>
          <p:cNvPr id="44" name="Retângulo 43">
            <a:extLst>
              <a:ext uri="{FF2B5EF4-FFF2-40B4-BE49-F238E27FC236}">
                <a16:creationId xmlns:a16="http://schemas.microsoft.com/office/drawing/2014/main" id="{CDF14DBF-60EC-4FAC-8360-6CD865314C3A}"/>
              </a:ext>
            </a:extLst>
          </p:cNvPr>
          <p:cNvSpPr/>
          <p:nvPr/>
        </p:nvSpPr>
        <p:spPr>
          <a:xfrm>
            <a:off x="3574587" y="4229466"/>
            <a:ext cx="3360050" cy="19185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6" name="Retângulo 45">
            <a:extLst>
              <a:ext uri="{FF2B5EF4-FFF2-40B4-BE49-F238E27FC236}">
                <a16:creationId xmlns:a16="http://schemas.microsoft.com/office/drawing/2014/main" id="{CA886DDC-8B39-43A9-84F2-B11EC2FAD390}"/>
              </a:ext>
            </a:extLst>
          </p:cNvPr>
          <p:cNvSpPr/>
          <p:nvPr/>
        </p:nvSpPr>
        <p:spPr>
          <a:xfrm>
            <a:off x="78028" y="1071540"/>
            <a:ext cx="1075700" cy="565875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7" name="CaixaDeTexto 46">
            <a:extLst>
              <a:ext uri="{FF2B5EF4-FFF2-40B4-BE49-F238E27FC236}">
                <a16:creationId xmlns:a16="http://schemas.microsoft.com/office/drawing/2014/main" id="{06AEE493-A6E0-49B6-B51A-CD96BB85BED9}"/>
              </a:ext>
            </a:extLst>
          </p:cNvPr>
          <p:cNvSpPr txBox="1"/>
          <p:nvPr/>
        </p:nvSpPr>
        <p:spPr>
          <a:xfrm>
            <a:off x="32850" y="1044901"/>
            <a:ext cx="851515" cy="276999"/>
          </a:xfrm>
          <a:prstGeom prst="rect">
            <a:avLst/>
          </a:prstGeom>
          <a:noFill/>
        </p:spPr>
        <p:txBody>
          <a:bodyPr wrap="none" rtlCol="0">
            <a:spAutoFit/>
          </a:bodyPr>
          <a:lstStyle/>
          <a:p>
            <a:pPr algn="l"/>
            <a:r>
              <a:rPr lang="pt-BR" sz="1200" dirty="0">
                <a:latin typeface="Quicksand Light" pitchFamily="2" charset="0"/>
              </a:rPr>
              <a:t>Acessórios</a:t>
            </a:r>
          </a:p>
        </p:txBody>
      </p:sp>
      <p:sp>
        <p:nvSpPr>
          <p:cNvPr id="48" name="Retângulo 47">
            <a:extLst>
              <a:ext uri="{FF2B5EF4-FFF2-40B4-BE49-F238E27FC236}">
                <a16:creationId xmlns:a16="http://schemas.microsoft.com/office/drawing/2014/main" id="{BB4F082F-1FA5-4C06-B1F1-BB0690340066}"/>
              </a:ext>
            </a:extLst>
          </p:cNvPr>
          <p:cNvSpPr/>
          <p:nvPr/>
        </p:nvSpPr>
        <p:spPr>
          <a:xfrm>
            <a:off x="1221263" y="4239605"/>
            <a:ext cx="2206834" cy="4948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9" name="CaixaDeTexto 48">
            <a:extLst>
              <a:ext uri="{FF2B5EF4-FFF2-40B4-BE49-F238E27FC236}">
                <a16:creationId xmlns:a16="http://schemas.microsoft.com/office/drawing/2014/main" id="{6482B04F-52EB-46A6-A279-57B3F5D350FE}"/>
              </a:ext>
            </a:extLst>
          </p:cNvPr>
          <p:cNvSpPr txBox="1"/>
          <p:nvPr/>
        </p:nvSpPr>
        <p:spPr>
          <a:xfrm>
            <a:off x="1234494" y="4193898"/>
            <a:ext cx="1235531" cy="276999"/>
          </a:xfrm>
          <a:prstGeom prst="rect">
            <a:avLst/>
          </a:prstGeom>
          <a:noFill/>
        </p:spPr>
        <p:txBody>
          <a:bodyPr wrap="square" rtlCol="0">
            <a:spAutoFit/>
          </a:bodyPr>
          <a:lstStyle/>
          <a:p>
            <a:pPr algn="l"/>
            <a:r>
              <a:rPr lang="pt-BR" sz="1200" dirty="0">
                <a:latin typeface="Quicksand Light" pitchFamily="2" charset="0"/>
              </a:rPr>
              <a:t>Framework</a:t>
            </a:r>
          </a:p>
        </p:txBody>
      </p:sp>
      <p:pic>
        <p:nvPicPr>
          <p:cNvPr id="50" name="Imagem 49" descr="Logotipo&#10;&#10;Descrição gerada automaticamente">
            <a:extLst>
              <a:ext uri="{FF2B5EF4-FFF2-40B4-BE49-F238E27FC236}">
                <a16:creationId xmlns:a16="http://schemas.microsoft.com/office/drawing/2014/main" id="{DC77DD09-89C1-4115-A62D-191067F780A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7530" b="25115"/>
          <a:stretch/>
        </p:blipFill>
        <p:spPr>
          <a:xfrm>
            <a:off x="5248868" y="4692239"/>
            <a:ext cx="1050347" cy="497401"/>
          </a:xfrm>
          <a:prstGeom prst="rect">
            <a:avLst/>
          </a:prstGeom>
        </p:spPr>
      </p:pic>
      <p:pic>
        <p:nvPicPr>
          <p:cNvPr id="52" name="Imagem 51" descr="Uma imagem contendo Logotipo&#10;&#10;Descrição gerada automaticamente">
            <a:extLst>
              <a:ext uri="{FF2B5EF4-FFF2-40B4-BE49-F238E27FC236}">
                <a16:creationId xmlns:a16="http://schemas.microsoft.com/office/drawing/2014/main" id="{8D58713D-4143-45B3-B72F-9EAADFFB1AB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727" r="12815"/>
          <a:stretch/>
        </p:blipFill>
        <p:spPr>
          <a:xfrm>
            <a:off x="3884647" y="4601301"/>
            <a:ext cx="722140" cy="631606"/>
          </a:xfrm>
          <a:prstGeom prst="rect">
            <a:avLst/>
          </a:prstGeom>
        </p:spPr>
      </p:pic>
      <p:pic>
        <p:nvPicPr>
          <p:cNvPr id="54" name="Imagem 53" descr="Ícone&#10;&#10;Descrição gerada automaticamente">
            <a:extLst>
              <a:ext uri="{FF2B5EF4-FFF2-40B4-BE49-F238E27FC236}">
                <a16:creationId xmlns:a16="http://schemas.microsoft.com/office/drawing/2014/main" id="{F9344CE8-B237-40ED-8D95-4B9891FD0E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4808" y="4403316"/>
            <a:ext cx="1031884" cy="265541"/>
          </a:xfrm>
          <a:prstGeom prst="rect">
            <a:avLst/>
          </a:prstGeom>
        </p:spPr>
      </p:pic>
      <p:sp>
        <p:nvSpPr>
          <p:cNvPr id="43" name="Retângulo 42">
            <a:extLst>
              <a:ext uri="{FF2B5EF4-FFF2-40B4-BE49-F238E27FC236}">
                <a16:creationId xmlns:a16="http://schemas.microsoft.com/office/drawing/2014/main" id="{0D438B6D-786D-491C-A59E-7D27A569C6C7}"/>
              </a:ext>
            </a:extLst>
          </p:cNvPr>
          <p:cNvSpPr/>
          <p:nvPr/>
        </p:nvSpPr>
        <p:spPr>
          <a:xfrm>
            <a:off x="5324143" y="2111383"/>
            <a:ext cx="1238812"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grpSp>
        <p:nvGrpSpPr>
          <p:cNvPr id="51" name="Agrupar 50">
            <a:extLst>
              <a:ext uri="{FF2B5EF4-FFF2-40B4-BE49-F238E27FC236}">
                <a16:creationId xmlns:a16="http://schemas.microsoft.com/office/drawing/2014/main" id="{E80D2230-0E18-45C6-89B0-E8ADA6150180}"/>
              </a:ext>
            </a:extLst>
          </p:cNvPr>
          <p:cNvGrpSpPr/>
          <p:nvPr/>
        </p:nvGrpSpPr>
        <p:grpSpPr>
          <a:xfrm>
            <a:off x="191515" y="1591145"/>
            <a:ext cx="862602" cy="777187"/>
            <a:chOff x="7080093" y="2997292"/>
            <a:chExt cx="892602" cy="871216"/>
          </a:xfrm>
        </p:grpSpPr>
        <p:sp>
          <p:nvSpPr>
            <p:cNvPr id="53" name="TextBox 18">
              <a:extLst>
                <a:ext uri="{FF2B5EF4-FFF2-40B4-BE49-F238E27FC236}">
                  <a16:creationId xmlns:a16="http://schemas.microsoft.com/office/drawing/2014/main" id="{70DE7577-D843-4038-BE63-E33C789DA7FB}"/>
                </a:ext>
              </a:extLst>
            </p:cNvPr>
            <p:cNvSpPr txBox="1">
              <a:spLocks noChangeArrowheads="1"/>
            </p:cNvSpPr>
            <p:nvPr/>
          </p:nvSpPr>
          <p:spPr bwMode="auto">
            <a:xfrm>
              <a:off x="7080093" y="3454492"/>
              <a:ext cx="892602" cy="4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t>ElastiCache</a:t>
              </a:r>
            </a:p>
            <a:p>
              <a:r>
                <a:rPr lang="en-US" altLang="en-US" sz="900" dirty="0"/>
                <a:t>for Redis</a:t>
              </a:r>
            </a:p>
          </p:txBody>
        </p:sp>
        <p:pic>
          <p:nvPicPr>
            <p:cNvPr id="55" name="Graphic 24">
              <a:extLst>
                <a:ext uri="{FF2B5EF4-FFF2-40B4-BE49-F238E27FC236}">
                  <a16:creationId xmlns:a16="http://schemas.microsoft.com/office/drawing/2014/main" id="{3AED4397-8CBA-49B7-9134-63958180B6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Imagem 5" descr="Texto&#10;&#10;Descrição gerada automaticamente com confiança baixa">
            <a:extLst>
              <a:ext uri="{FF2B5EF4-FFF2-40B4-BE49-F238E27FC236}">
                <a16:creationId xmlns:a16="http://schemas.microsoft.com/office/drawing/2014/main" id="{A4863AC5-ABB5-4069-9C5D-58E88B28EB2A}"/>
              </a:ext>
            </a:extLst>
          </p:cNvPr>
          <p:cNvPicPr>
            <a:picLocks noChangeAspect="1"/>
          </p:cNvPicPr>
          <p:nvPr/>
        </p:nvPicPr>
        <p:blipFill rotWithShape="1">
          <a:blip r:embed="rId12"/>
          <a:srcRect b="8867"/>
          <a:stretch/>
        </p:blipFill>
        <p:spPr>
          <a:xfrm>
            <a:off x="8849320" y="3329333"/>
            <a:ext cx="981075" cy="720473"/>
          </a:xfrm>
          <a:prstGeom prst="rect">
            <a:avLst/>
          </a:prstGeom>
        </p:spPr>
      </p:pic>
      <p:pic>
        <p:nvPicPr>
          <p:cNvPr id="56" name="Imagem 55" descr="Tela preta com letras brancas&#10;&#10;Descrição gerada automaticamente">
            <a:extLst>
              <a:ext uri="{FF2B5EF4-FFF2-40B4-BE49-F238E27FC236}">
                <a16:creationId xmlns:a16="http://schemas.microsoft.com/office/drawing/2014/main" id="{3F300B9F-26C3-407B-82F9-630A92B40F2A}"/>
              </a:ext>
            </a:extLst>
          </p:cNvPr>
          <p:cNvPicPr>
            <a:picLocks noChangeAspect="1"/>
          </p:cNvPicPr>
          <p:nvPr/>
        </p:nvPicPr>
        <p:blipFill>
          <a:blip r:embed="rId13"/>
          <a:stretch>
            <a:fillRect/>
          </a:stretch>
        </p:blipFill>
        <p:spPr>
          <a:xfrm>
            <a:off x="3147988" y="1166850"/>
            <a:ext cx="335898" cy="497849"/>
          </a:xfrm>
          <a:prstGeom prst="rect">
            <a:avLst/>
          </a:prstGeom>
        </p:spPr>
      </p:pic>
      <p:grpSp>
        <p:nvGrpSpPr>
          <p:cNvPr id="57" name="Agrupar 56">
            <a:extLst>
              <a:ext uri="{FF2B5EF4-FFF2-40B4-BE49-F238E27FC236}">
                <a16:creationId xmlns:a16="http://schemas.microsoft.com/office/drawing/2014/main" id="{571C0F8A-51CF-4927-B5B5-71CD7FCFAF99}"/>
              </a:ext>
            </a:extLst>
          </p:cNvPr>
          <p:cNvGrpSpPr/>
          <p:nvPr/>
        </p:nvGrpSpPr>
        <p:grpSpPr>
          <a:xfrm>
            <a:off x="191515" y="2442596"/>
            <a:ext cx="862601" cy="736757"/>
            <a:chOff x="7240952" y="3575280"/>
            <a:chExt cx="1027062" cy="877224"/>
          </a:xfrm>
        </p:grpSpPr>
        <p:sp>
          <p:nvSpPr>
            <p:cNvPr id="58" name="TextBox 16">
              <a:extLst>
                <a:ext uri="{FF2B5EF4-FFF2-40B4-BE49-F238E27FC236}">
                  <a16:creationId xmlns:a16="http://schemas.microsoft.com/office/drawing/2014/main" id="{686F8AFC-276C-42C9-93AA-7E42505CAC84}"/>
                </a:ext>
              </a:extLst>
            </p:cNvPr>
            <p:cNvSpPr txBox="1">
              <a:spLocks noChangeArrowheads="1"/>
            </p:cNvSpPr>
            <p:nvPr/>
          </p:nvSpPr>
          <p:spPr bwMode="auto">
            <a:xfrm>
              <a:off x="7240952" y="4012757"/>
              <a:ext cx="102706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59" name="Graphic 6">
              <a:extLst>
                <a:ext uri="{FF2B5EF4-FFF2-40B4-BE49-F238E27FC236}">
                  <a16:creationId xmlns:a16="http://schemas.microsoft.com/office/drawing/2014/main" id="{2D16DA0B-0A7C-41C1-9909-C5BC2CF32AE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08807" y="3575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Agrupar 59">
            <a:extLst>
              <a:ext uri="{FF2B5EF4-FFF2-40B4-BE49-F238E27FC236}">
                <a16:creationId xmlns:a16="http://schemas.microsoft.com/office/drawing/2014/main" id="{956685EA-79BF-4CD3-A2BE-42ECEBA9648D}"/>
              </a:ext>
            </a:extLst>
          </p:cNvPr>
          <p:cNvGrpSpPr/>
          <p:nvPr/>
        </p:nvGrpSpPr>
        <p:grpSpPr>
          <a:xfrm>
            <a:off x="191515" y="3322237"/>
            <a:ext cx="905208" cy="775472"/>
            <a:chOff x="6216683" y="3448925"/>
            <a:chExt cx="1077792" cy="923320"/>
          </a:xfrm>
        </p:grpSpPr>
        <p:sp>
          <p:nvSpPr>
            <p:cNvPr id="61" name="TextBox 19">
              <a:extLst>
                <a:ext uri="{FF2B5EF4-FFF2-40B4-BE49-F238E27FC236}">
                  <a16:creationId xmlns:a16="http://schemas.microsoft.com/office/drawing/2014/main" id="{C3E15C9D-8CA1-44CF-9A44-3C3C008C3BED}"/>
                </a:ext>
              </a:extLst>
            </p:cNvPr>
            <p:cNvSpPr txBox="1">
              <a:spLocks noChangeArrowheads="1"/>
            </p:cNvSpPr>
            <p:nvPr/>
          </p:nvSpPr>
          <p:spPr bwMode="auto">
            <a:xfrm>
              <a:off x="6216683" y="3932498"/>
              <a:ext cx="107779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Application load balancer</a:t>
              </a:r>
            </a:p>
          </p:txBody>
        </p:sp>
        <p:pic>
          <p:nvPicPr>
            <p:cNvPr id="62" name="Graphic 8">
              <a:extLst>
                <a:ext uri="{FF2B5EF4-FFF2-40B4-BE49-F238E27FC236}">
                  <a16:creationId xmlns:a16="http://schemas.microsoft.com/office/drawing/2014/main" id="{348FB5F6-FC1C-4CB4-8CBF-F54B0B249F9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39548" y="3448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Imagem 11">
            <a:extLst>
              <a:ext uri="{FF2B5EF4-FFF2-40B4-BE49-F238E27FC236}">
                <a16:creationId xmlns:a16="http://schemas.microsoft.com/office/drawing/2014/main" id="{C8CDEA82-C4D1-4F31-AA3B-C77A2F09CB8F}"/>
              </a:ext>
            </a:extLst>
          </p:cNvPr>
          <p:cNvPicPr>
            <a:picLocks noChangeAspect="1"/>
          </p:cNvPicPr>
          <p:nvPr/>
        </p:nvPicPr>
        <p:blipFill>
          <a:blip r:embed="rId16"/>
          <a:stretch>
            <a:fillRect/>
          </a:stretch>
        </p:blipFill>
        <p:spPr>
          <a:xfrm>
            <a:off x="10102937" y="3458998"/>
            <a:ext cx="1457136" cy="391835"/>
          </a:xfrm>
          <a:prstGeom prst="rect">
            <a:avLst/>
          </a:prstGeom>
        </p:spPr>
      </p:pic>
      <p:pic>
        <p:nvPicPr>
          <p:cNvPr id="17" name="Imagem 16" descr="Desenho de personagem de desenho animado&#10;&#10;Descrição gerada automaticamente com confiança média">
            <a:extLst>
              <a:ext uri="{FF2B5EF4-FFF2-40B4-BE49-F238E27FC236}">
                <a16:creationId xmlns:a16="http://schemas.microsoft.com/office/drawing/2014/main" id="{427BC0AB-4A1B-40F5-9F16-392799FA09A6}"/>
              </a:ext>
            </a:extLst>
          </p:cNvPr>
          <p:cNvPicPr>
            <a:picLocks noChangeAspect="1"/>
          </p:cNvPicPr>
          <p:nvPr/>
        </p:nvPicPr>
        <p:blipFill>
          <a:blip r:embed="rId17"/>
          <a:stretch>
            <a:fillRect/>
          </a:stretch>
        </p:blipFill>
        <p:spPr>
          <a:xfrm>
            <a:off x="10374305" y="2674930"/>
            <a:ext cx="914400" cy="485775"/>
          </a:xfrm>
          <a:prstGeom prst="rect">
            <a:avLst/>
          </a:prstGeom>
        </p:spPr>
      </p:pic>
      <p:pic>
        <p:nvPicPr>
          <p:cNvPr id="27" name="Imagem 26">
            <a:extLst>
              <a:ext uri="{FF2B5EF4-FFF2-40B4-BE49-F238E27FC236}">
                <a16:creationId xmlns:a16="http://schemas.microsoft.com/office/drawing/2014/main" id="{E7296521-A0E2-4969-B16D-1C8AF4F1E556}"/>
              </a:ext>
            </a:extLst>
          </p:cNvPr>
          <p:cNvPicPr>
            <a:picLocks noChangeAspect="1"/>
          </p:cNvPicPr>
          <p:nvPr/>
        </p:nvPicPr>
        <p:blipFill>
          <a:blip r:embed="rId18"/>
          <a:stretch>
            <a:fillRect/>
          </a:stretch>
        </p:blipFill>
        <p:spPr>
          <a:xfrm>
            <a:off x="8749307" y="5135021"/>
            <a:ext cx="1181100" cy="323850"/>
          </a:xfrm>
          <a:prstGeom prst="rect">
            <a:avLst/>
          </a:prstGeom>
        </p:spPr>
      </p:pic>
      <p:pic>
        <p:nvPicPr>
          <p:cNvPr id="31" name="Imagem 30">
            <a:extLst>
              <a:ext uri="{FF2B5EF4-FFF2-40B4-BE49-F238E27FC236}">
                <a16:creationId xmlns:a16="http://schemas.microsoft.com/office/drawing/2014/main" id="{B8F85BE3-899D-4E79-AE13-F44EE6640491}"/>
              </a:ext>
            </a:extLst>
          </p:cNvPr>
          <p:cNvPicPr>
            <a:picLocks noChangeAspect="1"/>
          </p:cNvPicPr>
          <p:nvPr/>
        </p:nvPicPr>
        <p:blipFill>
          <a:blip r:embed="rId19"/>
          <a:stretch>
            <a:fillRect/>
          </a:stretch>
        </p:blipFill>
        <p:spPr>
          <a:xfrm>
            <a:off x="10517180" y="4149126"/>
            <a:ext cx="628650" cy="381000"/>
          </a:xfrm>
          <a:prstGeom prst="rect">
            <a:avLst/>
          </a:prstGeom>
        </p:spPr>
      </p:pic>
      <p:sp>
        <p:nvSpPr>
          <p:cNvPr id="33" name="CaixaDeTexto 32">
            <a:extLst>
              <a:ext uri="{FF2B5EF4-FFF2-40B4-BE49-F238E27FC236}">
                <a16:creationId xmlns:a16="http://schemas.microsoft.com/office/drawing/2014/main" id="{7229B1F7-985B-481C-AF2C-4A94AA9493E4}"/>
              </a:ext>
            </a:extLst>
          </p:cNvPr>
          <p:cNvSpPr txBox="1"/>
          <p:nvPr/>
        </p:nvSpPr>
        <p:spPr>
          <a:xfrm>
            <a:off x="3602341" y="4217215"/>
            <a:ext cx="766492" cy="276999"/>
          </a:xfrm>
          <a:prstGeom prst="rect">
            <a:avLst/>
          </a:prstGeom>
          <a:noFill/>
        </p:spPr>
        <p:txBody>
          <a:bodyPr wrap="none" rtlCol="0">
            <a:spAutoFit/>
          </a:bodyPr>
          <a:lstStyle/>
          <a:p>
            <a:pPr algn="l"/>
            <a:r>
              <a:rPr lang="pt-BR" sz="1200" dirty="0" err="1">
                <a:solidFill>
                  <a:schemeClr val="tx1"/>
                </a:solidFill>
                <a:latin typeface="Quicksand Light" pitchFamily="2" charset="0"/>
              </a:rPr>
              <a:t>Database</a:t>
            </a:r>
            <a:endParaRPr lang="pt-BR" sz="1200" dirty="0">
              <a:latin typeface="Quicksand Light" pitchFamily="2" charset="0"/>
            </a:endParaRPr>
          </a:p>
        </p:txBody>
      </p:sp>
      <p:grpSp>
        <p:nvGrpSpPr>
          <p:cNvPr id="63" name="Agrupar 62">
            <a:extLst>
              <a:ext uri="{FF2B5EF4-FFF2-40B4-BE49-F238E27FC236}">
                <a16:creationId xmlns:a16="http://schemas.microsoft.com/office/drawing/2014/main" id="{5B8A3964-3AF8-4DEB-A4AE-69974ED2A6E4}"/>
              </a:ext>
            </a:extLst>
          </p:cNvPr>
          <p:cNvGrpSpPr/>
          <p:nvPr/>
        </p:nvGrpSpPr>
        <p:grpSpPr>
          <a:xfrm>
            <a:off x="143387" y="4314707"/>
            <a:ext cx="974494" cy="638578"/>
            <a:chOff x="12276429" y="-454169"/>
            <a:chExt cx="1160287" cy="760326"/>
          </a:xfrm>
        </p:grpSpPr>
        <p:pic>
          <p:nvPicPr>
            <p:cNvPr id="64" name="Graphic 21">
              <a:extLst>
                <a:ext uri="{FF2B5EF4-FFF2-40B4-BE49-F238E27FC236}">
                  <a16:creationId xmlns:a16="http://schemas.microsoft.com/office/drawing/2014/main" id="{AF249153-DA51-4995-8CCF-2DFAC656FED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DBEB7C12-F913-48AD-ACBB-A63578ED24E6}"/>
                </a:ext>
              </a:extLst>
            </p:cNvPr>
            <p:cNvSpPr txBox="1">
              <a:spLocks noChangeArrowheads="1"/>
            </p:cNvSpPr>
            <p:nvPr/>
          </p:nvSpPr>
          <p:spPr bwMode="auto">
            <a:xfrm>
              <a:off x="12276429" y="-133590"/>
              <a:ext cx="1160287"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solidFill>
                    <a:schemeClr val="tx1"/>
                  </a:solidFill>
                  <a:latin typeface="Quicksand Light" pitchFamily="2" charset="0"/>
                </a:rPr>
                <a:t>AWS Secrets Manager</a:t>
              </a:r>
            </a:p>
          </p:txBody>
        </p:sp>
      </p:grpSp>
      <p:grpSp>
        <p:nvGrpSpPr>
          <p:cNvPr id="66" name="Agrupar 65">
            <a:extLst>
              <a:ext uri="{FF2B5EF4-FFF2-40B4-BE49-F238E27FC236}">
                <a16:creationId xmlns:a16="http://schemas.microsoft.com/office/drawing/2014/main" id="{317466E1-F426-4D48-9DF1-8E79FD308D16}"/>
              </a:ext>
            </a:extLst>
          </p:cNvPr>
          <p:cNvGrpSpPr/>
          <p:nvPr/>
        </p:nvGrpSpPr>
        <p:grpSpPr>
          <a:xfrm>
            <a:off x="203547" y="5163167"/>
            <a:ext cx="844457" cy="648980"/>
            <a:chOff x="10402586" y="6170634"/>
            <a:chExt cx="1005458" cy="772712"/>
          </a:xfrm>
        </p:grpSpPr>
        <p:pic>
          <p:nvPicPr>
            <p:cNvPr id="67" name="Graphic 17">
              <a:extLst>
                <a:ext uri="{FF2B5EF4-FFF2-40B4-BE49-F238E27FC236}">
                  <a16:creationId xmlns:a16="http://schemas.microsoft.com/office/drawing/2014/main" id="{98EC3A28-3D21-4850-832A-8D9156AE68B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725315" y="617063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2">
              <a:extLst>
                <a:ext uri="{FF2B5EF4-FFF2-40B4-BE49-F238E27FC236}">
                  <a16:creationId xmlns:a16="http://schemas.microsoft.com/office/drawing/2014/main" id="{F2E7C3D1-725C-4FBC-94FE-D990A833C76E}"/>
                </a:ext>
              </a:extLst>
            </p:cNvPr>
            <p:cNvSpPr txBox="1">
              <a:spLocks noChangeArrowheads="1"/>
            </p:cNvSpPr>
            <p:nvPr/>
          </p:nvSpPr>
          <p:spPr bwMode="auto">
            <a:xfrm>
              <a:off x="10402586" y="6503597"/>
              <a:ext cx="1005458" cy="439749"/>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CloudWatch</a:t>
              </a:r>
            </a:p>
          </p:txBody>
        </p:sp>
      </p:grpSp>
      <p:pic>
        <p:nvPicPr>
          <p:cNvPr id="69" name="Imagem 68" descr="Logotipo, nome da empresa&#10;&#10;Descrição gerada automaticamente">
            <a:extLst>
              <a:ext uri="{FF2B5EF4-FFF2-40B4-BE49-F238E27FC236}">
                <a16:creationId xmlns:a16="http://schemas.microsoft.com/office/drawing/2014/main" id="{0CB2680D-AEC3-4D5E-A848-0F003E45B6E0}"/>
              </a:ext>
            </a:extLst>
          </p:cNvPr>
          <p:cNvPicPr>
            <a:picLocks noChangeAspect="1"/>
          </p:cNvPicPr>
          <p:nvPr/>
        </p:nvPicPr>
        <p:blipFill>
          <a:blip r:embed="rId22"/>
          <a:stretch>
            <a:fillRect/>
          </a:stretch>
        </p:blipFill>
        <p:spPr>
          <a:xfrm>
            <a:off x="8977907" y="4282851"/>
            <a:ext cx="723900" cy="619125"/>
          </a:xfrm>
          <a:prstGeom prst="rect">
            <a:avLst/>
          </a:prstGeom>
        </p:spPr>
      </p:pic>
      <p:pic>
        <p:nvPicPr>
          <p:cNvPr id="71" name="Imagem 70" descr="Texto&#10;&#10;Descrição gerada automaticamente com confiança baixa">
            <a:extLst>
              <a:ext uri="{FF2B5EF4-FFF2-40B4-BE49-F238E27FC236}">
                <a16:creationId xmlns:a16="http://schemas.microsoft.com/office/drawing/2014/main" id="{39B3AA06-2ED5-4A2D-A426-A1C3322F4A26}"/>
              </a:ext>
            </a:extLst>
          </p:cNvPr>
          <p:cNvPicPr>
            <a:picLocks noChangeAspect="1"/>
          </p:cNvPicPr>
          <p:nvPr/>
        </p:nvPicPr>
        <p:blipFill>
          <a:blip r:embed="rId23"/>
          <a:stretch>
            <a:fillRect/>
          </a:stretch>
        </p:blipFill>
        <p:spPr>
          <a:xfrm>
            <a:off x="10265813" y="4828419"/>
            <a:ext cx="1131385" cy="574966"/>
          </a:xfrm>
          <a:prstGeom prst="rect">
            <a:avLst/>
          </a:prstGeom>
        </p:spPr>
      </p:pic>
      <p:sp>
        <p:nvSpPr>
          <p:cNvPr id="73" name="TextBox 18">
            <a:extLst>
              <a:ext uri="{FF2B5EF4-FFF2-40B4-BE49-F238E27FC236}">
                <a16:creationId xmlns:a16="http://schemas.microsoft.com/office/drawing/2014/main" id="{F8F5308A-4D6C-4D5F-B364-0FBB49D469A7}"/>
              </a:ext>
            </a:extLst>
          </p:cNvPr>
          <p:cNvSpPr txBox="1">
            <a:spLocks noChangeArrowheads="1"/>
          </p:cNvSpPr>
          <p:nvPr/>
        </p:nvSpPr>
        <p:spPr bwMode="auto">
          <a:xfrm>
            <a:off x="5368457" y="5736141"/>
            <a:ext cx="1282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Elasticsearch</a:t>
            </a:r>
            <a:br>
              <a:rPr lang="en-US" altLang="en-US" dirty="0"/>
            </a:br>
            <a:r>
              <a:rPr lang="en-US" altLang="en-US" dirty="0"/>
              <a:t>Service</a:t>
            </a:r>
          </a:p>
        </p:txBody>
      </p:sp>
      <p:pic>
        <p:nvPicPr>
          <p:cNvPr id="74" name="Graphic 24">
            <a:extLst>
              <a:ext uri="{FF2B5EF4-FFF2-40B4-BE49-F238E27FC236}">
                <a16:creationId xmlns:a16="http://schemas.microsoft.com/office/drawing/2014/main" id="{123FFF1D-1C0F-4BF9-91A0-8278F31A618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p:blipFill>
        <p:spPr bwMode="auto">
          <a:xfrm>
            <a:off x="5216297" y="5754074"/>
            <a:ext cx="321524" cy="3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0">
            <a:extLst>
              <a:ext uri="{FF2B5EF4-FFF2-40B4-BE49-F238E27FC236}">
                <a16:creationId xmlns:a16="http://schemas.microsoft.com/office/drawing/2014/main" id="{910E9A0A-AB23-4B04-A478-9A55A13A7E6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p:blipFill>
        <p:spPr bwMode="auto">
          <a:xfrm>
            <a:off x="5227424" y="5329214"/>
            <a:ext cx="321524" cy="3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2">
            <a:extLst>
              <a:ext uri="{FF2B5EF4-FFF2-40B4-BE49-F238E27FC236}">
                <a16:creationId xmlns:a16="http://schemas.microsoft.com/office/drawing/2014/main" id="{4AADA1B9-8CE1-41D1-AEC3-34529C748DC4}"/>
              </a:ext>
            </a:extLst>
          </p:cNvPr>
          <p:cNvSpPr txBox="1">
            <a:spLocks noChangeArrowheads="1"/>
          </p:cNvSpPr>
          <p:nvPr/>
        </p:nvSpPr>
        <p:spPr bwMode="auto">
          <a:xfrm>
            <a:off x="5381696" y="5329214"/>
            <a:ext cx="1269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MQ</a:t>
            </a:r>
          </a:p>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(Rabbit)</a:t>
            </a:r>
          </a:p>
        </p:txBody>
      </p:sp>
      <p:sp>
        <p:nvSpPr>
          <p:cNvPr id="77" name="Retângulo 76">
            <a:extLst>
              <a:ext uri="{FF2B5EF4-FFF2-40B4-BE49-F238E27FC236}">
                <a16:creationId xmlns:a16="http://schemas.microsoft.com/office/drawing/2014/main" id="{8DC97F80-F777-4C60-B751-4B5774402AFD}"/>
              </a:ext>
            </a:extLst>
          </p:cNvPr>
          <p:cNvSpPr/>
          <p:nvPr/>
        </p:nvSpPr>
        <p:spPr>
          <a:xfrm>
            <a:off x="1237534" y="4811695"/>
            <a:ext cx="2206834" cy="19185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78" name="CaixaDeTexto 77">
            <a:extLst>
              <a:ext uri="{FF2B5EF4-FFF2-40B4-BE49-F238E27FC236}">
                <a16:creationId xmlns:a16="http://schemas.microsoft.com/office/drawing/2014/main" id="{ABED5FCD-B970-4715-AF6E-B384D88E5ECF}"/>
              </a:ext>
            </a:extLst>
          </p:cNvPr>
          <p:cNvSpPr txBox="1"/>
          <p:nvPr/>
        </p:nvSpPr>
        <p:spPr>
          <a:xfrm>
            <a:off x="1181665" y="4852133"/>
            <a:ext cx="1839782" cy="276999"/>
          </a:xfrm>
          <a:prstGeom prst="rect">
            <a:avLst/>
          </a:prstGeom>
          <a:noFill/>
        </p:spPr>
        <p:txBody>
          <a:bodyPr wrap="square" rtlCol="0">
            <a:spAutoFit/>
          </a:bodyPr>
          <a:lstStyle/>
          <a:p>
            <a:pPr algn="l"/>
            <a:r>
              <a:rPr lang="pt-BR" sz="1200" dirty="0" err="1">
                <a:latin typeface="Quicksand Light" pitchFamily="2" charset="0"/>
              </a:rPr>
              <a:t>Legacy</a:t>
            </a:r>
            <a:r>
              <a:rPr lang="pt-BR" sz="1200" dirty="0">
                <a:latin typeface="Quicksand Light" pitchFamily="2" charset="0"/>
              </a:rPr>
              <a:t> </a:t>
            </a:r>
            <a:r>
              <a:rPr lang="pt-BR" sz="1200" dirty="0" err="1">
                <a:latin typeface="Quicksand Light" pitchFamily="2" charset="0"/>
              </a:rPr>
              <a:t>back-end</a:t>
            </a:r>
            <a:endParaRPr lang="pt-BR" sz="1200" dirty="0">
              <a:latin typeface="Quicksand Light" pitchFamily="2" charset="0"/>
            </a:endParaRPr>
          </a:p>
        </p:txBody>
      </p:sp>
      <p:pic>
        <p:nvPicPr>
          <p:cNvPr id="1026" name="Picture 2">
            <a:extLst>
              <a:ext uri="{FF2B5EF4-FFF2-40B4-BE49-F238E27FC236}">
                <a16:creationId xmlns:a16="http://schemas.microsoft.com/office/drawing/2014/main" id="{523F07EC-8A1F-486A-8C7E-260BF392AE7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384793" y="5169082"/>
            <a:ext cx="870912" cy="100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431104-0785-453D-B443-08CFD3B3AD8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240926" y="5193670"/>
            <a:ext cx="1133367" cy="974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86906B-1F60-4147-AC52-436FB7CF0BA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68116" y="2708923"/>
            <a:ext cx="890381" cy="890381"/>
          </a:xfrm>
          <a:prstGeom prst="rect">
            <a:avLst/>
          </a:prstGeom>
          <a:noFill/>
          <a:extLst>
            <a:ext uri="{909E8E84-426E-40DD-AFC4-6F175D3DCCD1}">
              <a14:hiddenFill xmlns:a14="http://schemas.microsoft.com/office/drawing/2010/main">
                <a:solidFill>
                  <a:srgbClr val="FFFFFF"/>
                </a:solidFill>
              </a14:hiddenFill>
            </a:ext>
          </a:extLst>
        </p:spPr>
      </p:pic>
      <p:sp>
        <p:nvSpPr>
          <p:cNvPr id="85" name="CaixaDeTexto 84">
            <a:extLst>
              <a:ext uri="{FF2B5EF4-FFF2-40B4-BE49-F238E27FC236}">
                <a16:creationId xmlns:a16="http://schemas.microsoft.com/office/drawing/2014/main" id="{F605423B-BD71-4A2C-AA1C-2B51E81A607C}"/>
              </a:ext>
            </a:extLst>
          </p:cNvPr>
          <p:cNvSpPr txBox="1"/>
          <p:nvPr/>
        </p:nvSpPr>
        <p:spPr>
          <a:xfrm>
            <a:off x="7372498" y="3348208"/>
            <a:ext cx="750373" cy="276999"/>
          </a:xfrm>
          <a:prstGeom prst="rect">
            <a:avLst/>
          </a:prstGeom>
          <a:noFill/>
        </p:spPr>
        <p:txBody>
          <a:bodyPr wrap="square" rtlCol="0">
            <a:spAutoFit/>
          </a:bodyPr>
          <a:lstStyle/>
          <a:p>
            <a:pPr algn="l"/>
            <a:r>
              <a:rPr lang="pt-BR" sz="1200" dirty="0">
                <a:latin typeface="Quicksand Light" pitchFamily="2" charset="0"/>
              </a:rPr>
              <a:t>RH-SSO</a:t>
            </a:r>
          </a:p>
        </p:txBody>
      </p:sp>
      <p:sp>
        <p:nvSpPr>
          <p:cNvPr id="86" name="Retângulo 85">
            <a:extLst>
              <a:ext uri="{FF2B5EF4-FFF2-40B4-BE49-F238E27FC236}">
                <a16:creationId xmlns:a16="http://schemas.microsoft.com/office/drawing/2014/main" id="{3B9FA180-0C3F-4CCA-8D23-98DF8BEFAEEA}"/>
              </a:ext>
            </a:extLst>
          </p:cNvPr>
          <p:cNvSpPr/>
          <p:nvPr/>
        </p:nvSpPr>
        <p:spPr>
          <a:xfrm>
            <a:off x="1494092" y="6197174"/>
            <a:ext cx="611468" cy="3604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87" name="Retângulo 86">
            <a:extLst>
              <a:ext uri="{FF2B5EF4-FFF2-40B4-BE49-F238E27FC236}">
                <a16:creationId xmlns:a16="http://schemas.microsoft.com/office/drawing/2014/main" id="{372FC84F-99FB-4431-ADD6-3E97BA8411B7}"/>
              </a:ext>
            </a:extLst>
          </p:cNvPr>
          <p:cNvSpPr/>
          <p:nvPr/>
        </p:nvSpPr>
        <p:spPr>
          <a:xfrm>
            <a:off x="2497399" y="6207129"/>
            <a:ext cx="611468" cy="3636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pic>
        <p:nvPicPr>
          <p:cNvPr id="88" name="Imagem 87" descr="Logotipo&#10;&#10;Descrição gerada automaticamente">
            <a:extLst>
              <a:ext uri="{FF2B5EF4-FFF2-40B4-BE49-F238E27FC236}">
                <a16:creationId xmlns:a16="http://schemas.microsoft.com/office/drawing/2014/main" id="{6468E525-9E0F-4C4E-8223-C41519280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3962" y="6194008"/>
            <a:ext cx="363637" cy="363637"/>
          </a:xfrm>
          <a:prstGeom prst="rect">
            <a:avLst/>
          </a:prstGeom>
        </p:spPr>
      </p:pic>
      <p:pic>
        <p:nvPicPr>
          <p:cNvPr id="89" name="Imagem 88" descr="Logotipo&#10;&#10;Descrição gerada automaticamente">
            <a:extLst>
              <a:ext uri="{FF2B5EF4-FFF2-40B4-BE49-F238E27FC236}">
                <a16:creationId xmlns:a16="http://schemas.microsoft.com/office/drawing/2014/main" id="{85CD0383-8250-4353-A52A-768E3D9E3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361" y="6213543"/>
            <a:ext cx="369954" cy="369954"/>
          </a:xfrm>
          <a:prstGeom prst="rect">
            <a:avLst/>
          </a:prstGeom>
        </p:spPr>
      </p:pic>
      <p:pic>
        <p:nvPicPr>
          <p:cNvPr id="1034" name="Picture 10">
            <a:extLst>
              <a:ext uri="{FF2B5EF4-FFF2-40B4-BE49-F238E27FC236}">
                <a16:creationId xmlns:a16="http://schemas.microsoft.com/office/drawing/2014/main" id="{F5A24BA0-4F6B-4554-8366-1207BE1AF3A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84224" y="5271328"/>
            <a:ext cx="646202" cy="8383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B6D0A16-8ECF-4CBF-BF2E-F561200955C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270128" y="5260255"/>
            <a:ext cx="654737" cy="849389"/>
          </a:xfrm>
          <a:prstGeom prst="rect">
            <a:avLst/>
          </a:prstGeom>
          <a:noFill/>
          <a:extLst>
            <a:ext uri="{909E8E84-426E-40DD-AFC4-6F175D3DCCD1}">
              <a14:hiddenFill xmlns:a14="http://schemas.microsoft.com/office/drawing/2010/main">
                <a:solidFill>
                  <a:srgbClr val="FFFFFF"/>
                </a:solidFill>
              </a14:hiddenFill>
            </a:ext>
          </a:extLst>
        </p:spPr>
      </p:pic>
      <p:sp>
        <p:nvSpPr>
          <p:cNvPr id="94" name="CaixaDeTexto 93">
            <a:extLst>
              <a:ext uri="{FF2B5EF4-FFF2-40B4-BE49-F238E27FC236}">
                <a16:creationId xmlns:a16="http://schemas.microsoft.com/office/drawing/2014/main" id="{E4E836F9-0F4C-47C8-B6F9-5420706B6768}"/>
              </a:ext>
            </a:extLst>
          </p:cNvPr>
          <p:cNvSpPr txBox="1"/>
          <p:nvPr/>
        </p:nvSpPr>
        <p:spPr>
          <a:xfrm>
            <a:off x="2783379" y="3884522"/>
            <a:ext cx="936153" cy="230832"/>
          </a:xfrm>
          <a:prstGeom prst="rect">
            <a:avLst/>
          </a:prstGeom>
          <a:noFill/>
        </p:spPr>
        <p:txBody>
          <a:bodyPr wrap="square" rtlCol="0">
            <a:spAutoFit/>
          </a:bodyPr>
          <a:lstStyle/>
          <a:p>
            <a:pPr algn="l"/>
            <a:r>
              <a:rPr lang="pt-BR" sz="900" dirty="0" err="1">
                <a:latin typeface="Quicksand Light" pitchFamily="2" charset="0"/>
              </a:rPr>
              <a:t>Onboarding</a:t>
            </a:r>
            <a:endParaRPr lang="pt-BR" sz="900" dirty="0">
              <a:latin typeface="Quicksand Light" pitchFamily="2" charset="0"/>
            </a:endParaRPr>
          </a:p>
        </p:txBody>
      </p:sp>
      <p:sp>
        <p:nvSpPr>
          <p:cNvPr id="95" name="CaixaDeTexto 94">
            <a:extLst>
              <a:ext uri="{FF2B5EF4-FFF2-40B4-BE49-F238E27FC236}">
                <a16:creationId xmlns:a16="http://schemas.microsoft.com/office/drawing/2014/main" id="{49029D42-61AF-4953-A776-0A79C06F9909}"/>
              </a:ext>
            </a:extLst>
          </p:cNvPr>
          <p:cNvSpPr txBox="1"/>
          <p:nvPr/>
        </p:nvSpPr>
        <p:spPr>
          <a:xfrm>
            <a:off x="4154317" y="3895614"/>
            <a:ext cx="1144105" cy="230832"/>
          </a:xfrm>
          <a:prstGeom prst="rect">
            <a:avLst/>
          </a:prstGeom>
          <a:noFill/>
        </p:spPr>
        <p:txBody>
          <a:bodyPr wrap="square" rtlCol="0">
            <a:spAutoFit/>
          </a:bodyPr>
          <a:lstStyle/>
          <a:p>
            <a:pPr algn="l"/>
            <a:r>
              <a:rPr lang="pt-BR" sz="900" dirty="0">
                <a:latin typeface="Quicksand Light" pitchFamily="2" charset="0"/>
              </a:rPr>
              <a:t>Cartão Virtual</a:t>
            </a:r>
          </a:p>
        </p:txBody>
      </p:sp>
      <p:sp>
        <p:nvSpPr>
          <p:cNvPr id="96" name="CaixaDeTexto 95">
            <a:extLst>
              <a:ext uri="{FF2B5EF4-FFF2-40B4-BE49-F238E27FC236}">
                <a16:creationId xmlns:a16="http://schemas.microsoft.com/office/drawing/2014/main" id="{90EBE4BD-32EA-4D02-A0F5-C13DB9CE7B36}"/>
              </a:ext>
            </a:extLst>
          </p:cNvPr>
          <p:cNvSpPr txBox="1"/>
          <p:nvPr/>
        </p:nvSpPr>
        <p:spPr>
          <a:xfrm>
            <a:off x="5684221" y="3893736"/>
            <a:ext cx="1144105" cy="230832"/>
          </a:xfrm>
          <a:prstGeom prst="rect">
            <a:avLst/>
          </a:prstGeom>
          <a:noFill/>
        </p:spPr>
        <p:txBody>
          <a:bodyPr wrap="square" rtlCol="0">
            <a:spAutoFit/>
          </a:bodyPr>
          <a:lstStyle/>
          <a:p>
            <a:pPr algn="l"/>
            <a:r>
              <a:rPr lang="pt-BR" sz="900" dirty="0">
                <a:latin typeface="Quicksand Light" pitchFamily="2" charset="0"/>
              </a:rPr>
              <a:t>QR </a:t>
            </a:r>
            <a:r>
              <a:rPr lang="pt-BR" sz="900" dirty="0" err="1">
                <a:latin typeface="Quicksand Light" pitchFamily="2" charset="0"/>
              </a:rPr>
              <a:t>Code</a:t>
            </a:r>
            <a:endParaRPr lang="pt-BR" sz="900" dirty="0">
              <a:latin typeface="Quicksand Light" pitchFamily="2" charset="0"/>
            </a:endParaRPr>
          </a:p>
        </p:txBody>
      </p:sp>
      <p:sp>
        <p:nvSpPr>
          <p:cNvPr id="97" name="CaixaDeTexto 96">
            <a:extLst>
              <a:ext uri="{FF2B5EF4-FFF2-40B4-BE49-F238E27FC236}">
                <a16:creationId xmlns:a16="http://schemas.microsoft.com/office/drawing/2014/main" id="{81F8BB31-0EDB-4A82-BE12-A1D3AEF64E89}"/>
              </a:ext>
            </a:extLst>
          </p:cNvPr>
          <p:cNvSpPr txBox="1"/>
          <p:nvPr/>
        </p:nvSpPr>
        <p:spPr>
          <a:xfrm>
            <a:off x="1307557" y="6527335"/>
            <a:ext cx="1144105" cy="230832"/>
          </a:xfrm>
          <a:prstGeom prst="rect">
            <a:avLst/>
          </a:prstGeom>
          <a:noFill/>
        </p:spPr>
        <p:txBody>
          <a:bodyPr wrap="square" rtlCol="0">
            <a:spAutoFit/>
          </a:bodyPr>
          <a:lstStyle/>
          <a:p>
            <a:pPr algn="l"/>
            <a:r>
              <a:rPr lang="pt-BR" sz="900" dirty="0">
                <a:latin typeface="Quicksand Light" pitchFamily="2" charset="0"/>
              </a:rPr>
              <a:t>Rede Credenciada</a:t>
            </a:r>
          </a:p>
        </p:txBody>
      </p:sp>
      <p:sp>
        <p:nvSpPr>
          <p:cNvPr id="98" name="CaixaDeTexto 97">
            <a:extLst>
              <a:ext uri="{FF2B5EF4-FFF2-40B4-BE49-F238E27FC236}">
                <a16:creationId xmlns:a16="http://schemas.microsoft.com/office/drawing/2014/main" id="{AF39B341-DC08-4236-8252-D226B393187F}"/>
              </a:ext>
            </a:extLst>
          </p:cNvPr>
          <p:cNvSpPr txBox="1"/>
          <p:nvPr/>
        </p:nvSpPr>
        <p:spPr>
          <a:xfrm>
            <a:off x="2413262" y="6541480"/>
            <a:ext cx="1144105" cy="230832"/>
          </a:xfrm>
          <a:prstGeom prst="rect">
            <a:avLst/>
          </a:prstGeom>
          <a:noFill/>
        </p:spPr>
        <p:txBody>
          <a:bodyPr wrap="square" rtlCol="0">
            <a:spAutoFit/>
          </a:bodyPr>
          <a:lstStyle/>
          <a:p>
            <a:pPr algn="l"/>
            <a:r>
              <a:rPr lang="pt-BR" sz="900" dirty="0">
                <a:latin typeface="Quicksand Light" pitchFamily="2" charset="0"/>
              </a:rPr>
              <a:t>MC Gestão</a:t>
            </a:r>
          </a:p>
        </p:txBody>
      </p:sp>
      <p:pic>
        <p:nvPicPr>
          <p:cNvPr id="80" name="Imagem 79" descr="Ícone&#10;&#10;Descrição gerada automaticamente">
            <a:extLst>
              <a:ext uri="{FF2B5EF4-FFF2-40B4-BE49-F238E27FC236}">
                <a16:creationId xmlns:a16="http://schemas.microsoft.com/office/drawing/2014/main" id="{39A38F64-36C1-4698-98ED-59D2F229F29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408914" y="1545633"/>
            <a:ext cx="613400" cy="613400"/>
          </a:xfrm>
          <a:prstGeom prst="rect">
            <a:avLst/>
          </a:prstGeom>
        </p:spPr>
      </p:pic>
      <p:pic>
        <p:nvPicPr>
          <p:cNvPr id="91" name="Imagem 90" descr="Desenho de um círculo&#10;&#10;Descrição gerada automaticamente com confiança média">
            <a:extLst>
              <a:ext uri="{FF2B5EF4-FFF2-40B4-BE49-F238E27FC236}">
                <a16:creationId xmlns:a16="http://schemas.microsoft.com/office/drawing/2014/main" id="{18F02415-B778-4DD9-86BF-4EA44492BD7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358926" y="5701678"/>
            <a:ext cx="945159" cy="349805"/>
          </a:xfrm>
          <a:prstGeom prst="rect">
            <a:avLst/>
          </a:prstGeom>
        </p:spPr>
      </p:pic>
      <p:pic>
        <p:nvPicPr>
          <p:cNvPr id="104" name="Imagem 103" descr="Logotipo&#10;&#10;Descrição gerada automaticamente">
            <a:extLst>
              <a:ext uri="{FF2B5EF4-FFF2-40B4-BE49-F238E27FC236}">
                <a16:creationId xmlns:a16="http://schemas.microsoft.com/office/drawing/2014/main" id="{2DF0560F-F3CD-4BE4-AE8D-E29D2D234F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177" y="2783043"/>
            <a:ext cx="482844" cy="482844"/>
          </a:xfrm>
          <a:prstGeom prst="rect">
            <a:avLst/>
          </a:prstGeom>
        </p:spPr>
      </p:pic>
      <p:sp>
        <p:nvSpPr>
          <p:cNvPr id="105" name="Retângulo 104">
            <a:extLst>
              <a:ext uri="{FF2B5EF4-FFF2-40B4-BE49-F238E27FC236}">
                <a16:creationId xmlns:a16="http://schemas.microsoft.com/office/drawing/2014/main" id="{D11943DB-2034-4705-A585-BB66E43B449A}"/>
              </a:ext>
            </a:extLst>
          </p:cNvPr>
          <p:cNvSpPr/>
          <p:nvPr/>
        </p:nvSpPr>
        <p:spPr>
          <a:xfrm>
            <a:off x="4613162" y="2800700"/>
            <a:ext cx="1949793" cy="480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BFF Portal</a:t>
            </a:r>
          </a:p>
        </p:txBody>
      </p:sp>
      <p:pic>
        <p:nvPicPr>
          <p:cNvPr id="106" name="Imagem 105" descr="Logotipo&#10;&#10;Descrição gerada automaticamente">
            <a:extLst>
              <a:ext uri="{FF2B5EF4-FFF2-40B4-BE49-F238E27FC236}">
                <a16:creationId xmlns:a16="http://schemas.microsoft.com/office/drawing/2014/main" id="{6309B035-AB14-4E7B-A793-BEB226149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43" y="2773480"/>
            <a:ext cx="482844" cy="482844"/>
          </a:xfrm>
          <a:prstGeom prst="rect">
            <a:avLst/>
          </a:prstGeom>
        </p:spPr>
      </p:pic>
      <p:pic>
        <p:nvPicPr>
          <p:cNvPr id="99" name="Imagem 98" descr="Forma&#10;&#10;Descrição gerada automaticamente com confiança média">
            <a:extLst>
              <a:ext uri="{FF2B5EF4-FFF2-40B4-BE49-F238E27FC236}">
                <a16:creationId xmlns:a16="http://schemas.microsoft.com/office/drawing/2014/main" id="{D33E496B-8EF7-4EF1-A85E-EEBB1D22BF9A}"/>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49774" y="5691918"/>
            <a:ext cx="1180167" cy="385181"/>
          </a:xfrm>
          <a:prstGeom prst="rect">
            <a:avLst/>
          </a:prstGeom>
        </p:spPr>
      </p:pic>
    </p:spTree>
    <p:extLst>
      <p:ext uri="{BB962C8B-B14F-4D97-AF65-F5344CB8AC3E}">
        <p14:creationId xmlns:p14="http://schemas.microsoft.com/office/powerpoint/2010/main" val="1479803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8C671E1-286C-415F-ACF4-30D3B41764BD}"/>
              </a:ext>
            </a:extLst>
          </p:cNvPr>
          <p:cNvSpPr txBox="1"/>
          <p:nvPr/>
        </p:nvSpPr>
        <p:spPr>
          <a:xfrm>
            <a:off x="0" y="933542"/>
            <a:ext cx="12191999" cy="1529365"/>
          </a:xfrm>
          <a:prstGeom prst="rect">
            <a:avLst/>
          </a:prstGeom>
          <a:solidFill>
            <a:srgbClr val="525252"/>
          </a:solidFill>
        </p:spPr>
        <p:txBody>
          <a:bodyPr wrap="square" lIns="91440" tIns="45720" rIns="91440" bIns="45720" rtlCol="0" anchor="ctr">
            <a:noAutofit/>
          </a:bodyPr>
          <a:lstStyle/>
          <a:p>
            <a:pPr>
              <a:spcAft>
                <a:spcPts val="1200"/>
              </a:spcAft>
            </a:pPr>
            <a:r>
              <a:rPr lang="pt-BR">
                <a:solidFill>
                  <a:schemeClr val="bg1"/>
                </a:solidFill>
                <a:latin typeface="Quicksand Light"/>
              </a:rPr>
              <a:t>A proposição sugere a organização do </a:t>
            </a:r>
            <a:r>
              <a:rPr lang="pt-BR" dirty="0" err="1">
                <a:solidFill>
                  <a:schemeClr val="bg1"/>
                </a:solidFill>
                <a:latin typeface="Quicksand Light"/>
              </a:rPr>
              <a:t>SuperApp</a:t>
            </a:r>
            <a:r>
              <a:rPr lang="pt-BR">
                <a:solidFill>
                  <a:schemeClr val="bg1"/>
                </a:solidFill>
                <a:latin typeface="Quicksand Light"/>
              </a:rPr>
              <a:t> em </a:t>
            </a:r>
            <a:r>
              <a:rPr lang="pt-BR" dirty="0" err="1">
                <a:solidFill>
                  <a:schemeClr val="bg1"/>
                </a:solidFill>
                <a:latin typeface="Quicksand Light"/>
              </a:rPr>
              <a:t>monorepositórios</a:t>
            </a:r>
            <a:r>
              <a:rPr lang="pt-BR">
                <a:solidFill>
                  <a:schemeClr val="bg1"/>
                </a:solidFill>
                <a:latin typeface="Quicksand Light"/>
              </a:rPr>
              <a:t> utilizando </a:t>
            </a:r>
            <a:r>
              <a:rPr lang="pt-BR" err="1">
                <a:solidFill>
                  <a:schemeClr val="bg1"/>
                </a:solidFill>
                <a:latin typeface="Quicksand Light"/>
              </a:rPr>
              <a:t>Schemes</a:t>
            </a:r>
            <a:r>
              <a:rPr lang="pt-BR">
                <a:solidFill>
                  <a:schemeClr val="bg1"/>
                </a:solidFill>
                <a:latin typeface="Quicksand Light"/>
              </a:rPr>
              <a:t>(iOS) e </a:t>
            </a:r>
            <a:r>
              <a:rPr lang="pt-BR" err="1">
                <a:solidFill>
                  <a:schemeClr val="bg1"/>
                </a:solidFill>
                <a:latin typeface="Quicksand Light"/>
              </a:rPr>
              <a:t>Flavors</a:t>
            </a:r>
            <a:r>
              <a:rPr lang="pt-BR">
                <a:solidFill>
                  <a:schemeClr val="bg1"/>
                </a:solidFill>
                <a:latin typeface="Quicksand Light"/>
              </a:rPr>
              <a:t>(Android) que irão definir cada tenant do whitelabel. Os scripts para testes unitários, de integração e E2E estão juntos contidos em cada repositório.</a:t>
            </a:r>
            <a:r>
              <a:rPr lang="pt-BR" dirty="0">
                <a:solidFill>
                  <a:schemeClr val="bg1"/>
                </a:solidFill>
                <a:latin typeface="Quicksand Light"/>
              </a:rPr>
              <a:t> Por </a:t>
            </a:r>
            <a:r>
              <a:rPr lang="pt-BR">
                <a:solidFill>
                  <a:schemeClr val="bg1"/>
                </a:solidFill>
                <a:latin typeface="Quicksand Light"/>
              </a:rPr>
              <a:t>padrão, o pipeline é acionado automaticamente por </a:t>
            </a:r>
            <a:r>
              <a:rPr lang="pt-BR" dirty="0" err="1">
                <a:solidFill>
                  <a:schemeClr val="bg1"/>
                </a:solidFill>
                <a:latin typeface="Quicksand Light"/>
              </a:rPr>
              <a:t>commit</a:t>
            </a:r>
            <a:r>
              <a:rPr lang="pt-BR">
                <a:solidFill>
                  <a:schemeClr val="bg1"/>
                </a:solidFill>
                <a:latin typeface="Quicksand Light"/>
              </a:rPr>
              <a:t> em </a:t>
            </a:r>
            <a:r>
              <a:rPr lang="pt-BR" dirty="0" err="1">
                <a:solidFill>
                  <a:schemeClr val="bg1"/>
                </a:solidFill>
                <a:latin typeface="Quicksand Light"/>
              </a:rPr>
              <a:t>branch</a:t>
            </a:r>
            <a:r>
              <a:rPr lang="pt-BR">
                <a:solidFill>
                  <a:schemeClr val="bg1"/>
                </a:solidFill>
                <a:latin typeface="Quicksand Light"/>
              </a:rPr>
              <a:t> master e </a:t>
            </a:r>
            <a:r>
              <a:rPr lang="pt-BR" dirty="0" err="1">
                <a:solidFill>
                  <a:schemeClr val="bg1"/>
                </a:solidFill>
                <a:latin typeface="Quicksand Light"/>
              </a:rPr>
              <a:t>tags</a:t>
            </a:r>
            <a:r>
              <a:rPr lang="pt-BR">
                <a:solidFill>
                  <a:schemeClr val="bg1"/>
                </a:solidFill>
                <a:latin typeface="Quicksand Light"/>
              </a:rPr>
              <a:t> (versões) e o build é feito para todos os </a:t>
            </a:r>
            <a:r>
              <a:rPr lang="pt-BR" dirty="0" err="1">
                <a:solidFill>
                  <a:schemeClr val="bg1"/>
                </a:solidFill>
                <a:latin typeface="Quicksand Light"/>
              </a:rPr>
              <a:t>tenants</a:t>
            </a:r>
            <a:r>
              <a:rPr lang="pt-BR">
                <a:solidFill>
                  <a:schemeClr val="bg1"/>
                </a:solidFill>
                <a:latin typeface="Quicksand Light"/>
              </a:rPr>
              <a:t>. Para um build de um </a:t>
            </a:r>
            <a:r>
              <a:rPr lang="pt-BR" dirty="0" err="1">
                <a:solidFill>
                  <a:schemeClr val="bg1"/>
                </a:solidFill>
                <a:latin typeface="Quicksand Light"/>
              </a:rPr>
              <a:t>tenant</a:t>
            </a:r>
            <a:r>
              <a:rPr lang="pt-BR">
                <a:solidFill>
                  <a:schemeClr val="bg1"/>
                </a:solidFill>
                <a:latin typeface="Quicksand Light"/>
              </a:rPr>
              <a:t> específico, é necessário o acionamento manual com configuração de parâmetros.</a:t>
            </a:r>
            <a:endParaRPr lang="pt-BR" dirty="0">
              <a:solidFill>
                <a:schemeClr val="bg1"/>
              </a:solidFill>
              <a:latin typeface="Quicksand Light" pitchFamily="2" charset="0"/>
            </a:endParaRP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89B9C2DF-D91A-45AC-8C9B-DBF39CB45153}"/>
              </a:ext>
            </a:extLst>
          </p:cNvPr>
          <p:cNvSpPr>
            <a:spLocks noGrp="1"/>
          </p:cNvSpPr>
          <p:nvPr>
            <p:ph type="subTitle" idx="1"/>
          </p:nvPr>
        </p:nvSpPr>
        <p:spPr/>
        <p:txBody>
          <a:bodyPr vert="horz" lIns="91440" tIns="45720" rIns="91440" bIns="45720" rtlCol="0" anchor="t">
            <a:normAutofit fontScale="92500" lnSpcReduction="20000"/>
          </a:bodyPr>
          <a:lstStyle/>
          <a:p>
            <a:r>
              <a:rPr lang="pt-BR" dirty="0">
                <a:latin typeface="Quicksand Light"/>
              </a:rPr>
              <a:t>Mobile CI/CD</a:t>
            </a:r>
          </a:p>
        </p:txBody>
      </p:sp>
      <p:sp>
        <p:nvSpPr>
          <p:cNvPr id="7" name="CaixaDeTexto 6">
            <a:extLst>
              <a:ext uri="{FF2B5EF4-FFF2-40B4-BE49-F238E27FC236}">
                <a16:creationId xmlns:a16="http://schemas.microsoft.com/office/drawing/2014/main" id="{068A58D6-75AF-4859-910C-49478BD00D9D}"/>
              </a:ext>
            </a:extLst>
          </p:cNvPr>
          <p:cNvSpPr txBox="1"/>
          <p:nvPr/>
        </p:nvSpPr>
        <p:spPr>
          <a:xfrm>
            <a:off x="5591177" y="-12700"/>
            <a:ext cx="5095875"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lIns="91440" tIns="45720" rIns="91440" bIns="45720" rtlCol="0" anchor="b">
            <a:noAutofit/>
          </a:bodyPr>
          <a:lstStyle/>
          <a:p>
            <a:pPr algn="ctr"/>
            <a:r>
              <a:rPr lang="pt-BR" sz="1400">
                <a:solidFill>
                  <a:schemeClr val="bg1"/>
                </a:solidFill>
                <a:latin typeface="Quicksand Light"/>
              </a:rPr>
              <a:t>Proposição de fluxo padrão para integração &amp; delivery </a:t>
            </a:r>
            <a:r>
              <a:rPr lang="pt-BR" sz="1400" dirty="0">
                <a:solidFill>
                  <a:schemeClr val="bg1"/>
                </a:solidFill>
                <a:latin typeface="Quicksand Light"/>
              </a:rPr>
              <a:t>(CI/CD) de </a:t>
            </a:r>
            <a:r>
              <a:rPr lang="pt-BR" sz="1400">
                <a:solidFill>
                  <a:schemeClr val="bg1"/>
                </a:solidFill>
                <a:latin typeface="Quicksand Light"/>
              </a:rPr>
              <a:t>SuperApp whitelabel nas lojas Google e Apple</a:t>
            </a:r>
          </a:p>
          <a:p>
            <a:pPr algn="ctr"/>
            <a:endParaRPr lang="pt-BR" sz="1400" dirty="0">
              <a:solidFill>
                <a:schemeClr val="bg1"/>
              </a:solidFill>
              <a:latin typeface="Quicksand Light" pitchFamily="2" charset="0"/>
            </a:endParaRPr>
          </a:p>
        </p:txBody>
      </p:sp>
      <p:pic>
        <p:nvPicPr>
          <p:cNvPr id="4" name="Imagem 4" descr="Interface gráfica do usuário&#10;&#10;Descrição gerada automaticamente">
            <a:extLst>
              <a:ext uri="{FF2B5EF4-FFF2-40B4-BE49-F238E27FC236}">
                <a16:creationId xmlns:a16="http://schemas.microsoft.com/office/drawing/2014/main" id="{C61251F8-17E2-474F-ABDC-AE84BC61A6F3}"/>
              </a:ext>
            </a:extLst>
          </p:cNvPr>
          <p:cNvPicPr>
            <a:picLocks noChangeAspect="1"/>
          </p:cNvPicPr>
          <p:nvPr/>
        </p:nvPicPr>
        <p:blipFill>
          <a:blip r:embed="rId2"/>
          <a:stretch>
            <a:fillRect/>
          </a:stretch>
        </p:blipFill>
        <p:spPr>
          <a:xfrm>
            <a:off x="1718733" y="2549637"/>
            <a:ext cx="8966199" cy="4228170"/>
          </a:xfrm>
          <a:prstGeom prst="rect">
            <a:avLst/>
          </a:prstGeom>
        </p:spPr>
      </p:pic>
    </p:spTree>
    <p:extLst>
      <p:ext uri="{BB962C8B-B14F-4D97-AF65-F5344CB8AC3E}">
        <p14:creationId xmlns:p14="http://schemas.microsoft.com/office/powerpoint/2010/main" val="3923042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ABE80C-A9DD-4253-884B-B0C8326BDEC8}"/>
              </a:ext>
            </a:extLst>
          </p:cNvPr>
          <p:cNvGrpSpPr/>
          <p:nvPr/>
        </p:nvGrpSpPr>
        <p:grpSpPr>
          <a:xfrm>
            <a:off x="0" y="911225"/>
            <a:ext cx="12192000" cy="5947687"/>
            <a:chOff x="0" y="1234440"/>
            <a:chExt cx="12192000" cy="5624472"/>
          </a:xfrm>
        </p:grpSpPr>
        <p:sp>
          <p:nvSpPr>
            <p:cNvPr id="51" name="Rectangle 50">
              <a:extLst>
                <a:ext uri="{FF2B5EF4-FFF2-40B4-BE49-F238E27FC236}">
                  <a16:creationId xmlns:a16="http://schemas.microsoft.com/office/drawing/2014/main" id="{1757018F-26E5-E546-AB63-8A225958CFB1}"/>
                </a:ext>
              </a:extLst>
            </p:cNvPr>
            <p:cNvSpPr/>
            <p:nvPr/>
          </p:nvSpPr>
          <p:spPr>
            <a:xfrm>
              <a:off x="0" y="1234440"/>
              <a:ext cx="12192000" cy="18745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38" name="Rectangle 37">
              <a:extLst>
                <a:ext uri="{FF2B5EF4-FFF2-40B4-BE49-F238E27FC236}">
                  <a16:creationId xmlns:a16="http://schemas.microsoft.com/office/drawing/2014/main" id="{07DC3670-CD46-4942-9A19-A67CB32DD6F6}"/>
                </a:ext>
              </a:extLst>
            </p:cNvPr>
            <p:cNvSpPr/>
            <p:nvPr/>
          </p:nvSpPr>
          <p:spPr>
            <a:xfrm>
              <a:off x="0" y="4984392"/>
              <a:ext cx="12192000" cy="1874520"/>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 name="Rectangle 4">
              <a:extLst>
                <a:ext uri="{FF2B5EF4-FFF2-40B4-BE49-F238E27FC236}">
                  <a16:creationId xmlns:a16="http://schemas.microsoft.com/office/drawing/2014/main" id="{DBA86557-6F51-D444-A2A1-2BBBFFC47BF2}"/>
                </a:ext>
              </a:extLst>
            </p:cNvPr>
            <p:cNvSpPr/>
            <p:nvPr/>
          </p:nvSpPr>
          <p:spPr>
            <a:xfrm>
              <a:off x="0" y="3109872"/>
              <a:ext cx="12192000" cy="18745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25" name="Rounded Rectangle 24">
              <a:extLst>
                <a:ext uri="{FF2B5EF4-FFF2-40B4-BE49-F238E27FC236}">
                  <a16:creationId xmlns:a16="http://schemas.microsoft.com/office/drawing/2014/main" id="{89CC23C5-0650-2742-83CF-D3643AB1723F}"/>
                </a:ext>
              </a:extLst>
            </p:cNvPr>
            <p:cNvSpPr/>
            <p:nvPr/>
          </p:nvSpPr>
          <p:spPr>
            <a:xfrm>
              <a:off x="106168" y="1427247"/>
              <a:ext cx="1965960" cy="1472153"/>
            </a:xfrm>
            <a:prstGeom prst="roundRect">
              <a:avLst>
                <a:gd name="adj" fmla="val 457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bg1"/>
                  </a:solidFill>
                  <a:latin typeface="Quicksand" pitchFamily="2" charset="0"/>
                </a:rPr>
                <a:t>PROCESSO</a:t>
              </a:r>
            </a:p>
          </p:txBody>
        </p:sp>
        <p:sp>
          <p:nvSpPr>
            <p:cNvPr id="49" name="Rounded Rectangle 48">
              <a:extLst>
                <a:ext uri="{FF2B5EF4-FFF2-40B4-BE49-F238E27FC236}">
                  <a16:creationId xmlns:a16="http://schemas.microsoft.com/office/drawing/2014/main" id="{EAB0BF96-8038-F649-A6B5-D877631E227B}"/>
                </a:ext>
              </a:extLst>
            </p:cNvPr>
            <p:cNvSpPr/>
            <p:nvPr/>
          </p:nvSpPr>
          <p:spPr>
            <a:xfrm>
              <a:off x="106168" y="3298713"/>
              <a:ext cx="1965960" cy="1472153"/>
            </a:xfrm>
            <a:prstGeom prst="roundRect">
              <a:avLst>
                <a:gd name="adj" fmla="val 45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bg1"/>
                  </a:solidFill>
                  <a:latin typeface="Quicksand" pitchFamily="2" charset="0"/>
                </a:rPr>
                <a:t>FERRAMENTAS</a:t>
              </a:r>
            </a:p>
          </p:txBody>
        </p:sp>
        <p:sp>
          <p:nvSpPr>
            <p:cNvPr id="50" name="Rounded Rectangle 49">
              <a:extLst>
                <a:ext uri="{FF2B5EF4-FFF2-40B4-BE49-F238E27FC236}">
                  <a16:creationId xmlns:a16="http://schemas.microsoft.com/office/drawing/2014/main" id="{FC43514D-B1F7-B04F-A806-3B4B8AC8BE64}"/>
                </a:ext>
              </a:extLst>
            </p:cNvPr>
            <p:cNvSpPr/>
            <p:nvPr/>
          </p:nvSpPr>
          <p:spPr>
            <a:xfrm>
              <a:off x="106168" y="5192725"/>
              <a:ext cx="1965960" cy="1472153"/>
            </a:xfrm>
            <a:prstGeom prst="roundRect">
              <a:avLst>
                <a:gd name="adj" fmla="val 4579"/>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tx1"/>
                  </a:solidFill>
                  <a:latin typeface="Quicksand" pitchFamily="2" charset="0"/>
                </a:rPr>
                <a:t>PERFIS</a:t>
              </a:r>
            </a:p>
          </p:txBody>
        </p:sp>
        <p:sp>
          <p:nvSpPr>
            <p:cNvPr id="6" name="Rounded Rectangle 5">
              <a:extLst>
                <a:ext uri="{FF2B5EF4-FFF2-40B4-BE49-F238E27FC236}">
                  <a16:creationId xmlns:a16="http://schemas.microsoft.com/office/drawing/2014/main" id="{AE62FD47-5DC8-704A-90BB-5CD4030AFFF9}"/>
                </a:ext>
              </a:extLst>
            </p:cNvPr>
            <p:cNvSpPr/>
            <p:nvPr/>
          </p:nvSpPr>
          <p:spPr>
            <a:xfrm>
              <a:off x="2411730" y="1427247"/>
              <a:ext cx="498348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2" name="Rounded Rectangle 51">
              <a:extLst>
                <a:ext uri="{FF2B5EF4-FFF2-40B4-BE49-F238E27FC236}">
                  <a16:creationId xmlns:a16="http://schemas.microsoft.com/office/drawing/2014/main" id="{5B435852-75A9-B044-A13C-7CFAA6AC81F0}"/>
                </a:ext>
              </a:extLst>
            </p:cNvPr>
            <p:cNvSpPr/>
            <p:nvPr/>
          </p:nvSpPr>
          <p:spPr>
            <a:xfrm>
              <a:off x="7486650" y="1427247"/>
              <a:ext cx="221742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3" name="Rounded Rectangle 52">
              <a:extLst>
                <a:ext uri="{FF2B5EF4-FFF2-40B4-BE49-F238E27FC236}">
                  <a16:creationId xmlns:a16="http://schemas.microsoft.com/office/drawing/2014/main" id="{AE4F0D95-EA6E-4743-9908-B88DA59682AB}"/>
                </a:ext>
              </a:extLst>
            </p:cNvPr>
            <p:cNvSpPr/>
            <p:nvPr/>
          </p:nvSpPr>
          <p:spPr>
            <a:xfrm>
              <a:off x="9795510" y="1427247"/>
              <a:ext cx="221742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7" name="TextBox 6">
              <a:extLst>
                <a:ext uri="{FF2B5EF4-FFF2-40B4-BE49-F238E27FC236}">
                  <a16:creationId xmlns:a16="http://schemas.microsoft.com/office/drawing/2014/main" id="{89EEB4BA-5BBD-184C-BA12-F2A90479CE76}"/>
                </a:ext>
              </a:extLst>
            </p:cNvPr>
            <p:cNvSpPr txBox="1"/>
            <p:nvPr/>
          </p:nvSpPr>
          <p:spPr>
            <a:xfrm>
              <a:off x="3963149" y="1440218"/>
              <a:ext cx="1880643" cy="369332"/>
            </a:xfrm>
            <a:prstGeom prst="rect">
              <a:avLst/>
            </a:prstGeom>
            <a:noFill/>
          </p:spPr>
          <p:txBody>
            <a:bodyPr wrap="none" rtlCol="0">
              <a:spAutoFit/>
            </a:bodyPr>
            <a:lstStyle/>
            <a:p>
              <a:r>
                <a:rPr lang="en-BR">
                  <a:solidFill>
                    <a:schemeClr val="bg1"/>
                  </a:solidFill>
                  <a:latin typeface="Quicksand" pitchFamily="2" charset="0"/>
                </a:rPr>
                <a:t>COMPREENSÃO</a:t>
              </a:r>
            </a:p>
          </p:txBody>
        </p:sp>
        <p:sp>
          <p:nvSpPr>
            <p:cNvPr id="54" name="TextBox 53">
              <a:extLst>
                <a:ext uri="{FF2B5EF4-FFF2-40B4-BE49-F238E27FC236}">
                  <a16:creationId xmlns:a16="http://schemas.microsoft.com/office/drawing/2014/main" id="{349C3EEC-A05E-BA47-91E6-353C994781ED}"/>
                </a:ext>
              </a:extLst>
            </p:cNvPr>
            <p:cNvSpPr txBox="1"/>
            <p:nvPr/>
          </p:nvSpPr>
          <p:spPr>
            <a:xfrm>
              <a:off x="8090862" y="1978657"/>
              <a:ext cx="1093569" cy="369332"/>
            </a:xfrm>
            <a:prstGeom prst="rect">
              <a:avLst/>
            </a:prstGeom>
            <a:noFill/>
          </p:spPr>
          <p:txBody>
            <a:bodyPr wrap="none" rtlCol="0">
              <a:spAutoFit/>
            </a:bodyPr>
            <a:lstStyle/>
            <a:p>
              <a:r>
                <a:rPr lang="en-BR">
                  <a:solidFill>
                    <a:schemeClr val="bg1"/>
                  </a:solidFill>
                  <a:latin typeface="Quicksand" pitchFamily="2" charset="0"/>
                </a:rPr>
                <a:t>ANÁLISE</a:t>
              </a:r>
            </a:p>
          </p:txBody>
        </p:sp>
        <p:sp>
          <p:nvSpPr>
            <p:cNvPr id="55" name="TextBox 54">
              <a:extLst>
                <a:ext uri="{FF2B5EF4-FFF2-40B4-BE49-F238E27FC236}">
                  <a16:creationId xmlns:a16="http://schemas.microsoft.com/office/drawing/2014/main" id="{B49C28A6-0866-1D44-82E6-AF5B3A02A724}"/>
                </a:ext>
              </a:extLst>
            </p:cNvPr>
            <p:cNvSpPr txBox="1"/>
            <p:nvPr/>
          </p:nvSpPr>
          <p:spPr>
            <a:xfrm>
              <a:off x="10068655" y="1885980"/>
              <a:ext cx="1622559" cy="552997"/>
            </a:xfrm>
            <a:prstGeom prst="rect">
              <a:avLst/>
            </a:prstGeom>
            <a:noFill/>
          </p:spPr>
          <p:txBody>
            <a:bodyPr wrap="none" rtlCol="0">
              <a:spAutoFit/>
            </a:bodyPr>
            <a:lstStyle/>
            <a:p>
              <a:pPr algn="ctr"/>
              <a:r>
                <a:rPr lang="pt-BR" sz="1600" dirty="0">
                  <a:solidFill>
                    <a:schemeClr val="bg1"/>
                  </a:solidFill>
                  <a:latin typeface="Quicksand" pitchFamily="2" charset="0"/>
                </a:rPr>
                <a:t>PROPOSTA DE </a:t>
              </a:r>
              <a:br>
                <a:rPr lang="pt-BR" sz="1600" dirty="0">
                  <a:solidFill>
                    <a:schemeClr val="bg1"/>
                  </a:solidFill>
                  <a:latin typeface="Quicksand" pitchFamily="2" charset="0"/>
                </a:rPr>
              </a:br>
              <a:r>
                <a:rPr lang="pt-BR" sz="1600" dirty="0">
                  <a:solidFill>
                    <a:schemeClr val="bg1"/>
                  </a:solidFill>
                  <a:latin typeface="Quicksand" pitchFamily="2" charset="0"/>
                </a:rPr>
                <a:t>ARQUITETURA</a:t>
              </a:r>
              <a:endParaRPr lang="en-BR" sz="1600" dirty="0">
                <a:solidFill>
                  <a:schemeClr val="bg1"/>
                </a:solidFill>
                <a:latin typeface="Quicksand" pitchFamily="2" charset="0"/>
              </a:endParaRPr>
            </a:p>
          </p:txBody>
        </p:sp>
        <p:sp>
          <p:nvSpPr>
            <p:cNvPr id="56" name="Rounded Rectangle 55">
              <a:extLst>
                <a:ext uri="{FF2B5EF4-FFF2-40B4-BE49-F238E27FC236}">
                  <a16:creationId xmlns:a16="http://schemas.microsoft.com/office/drawing/2014/main" id="{C79D808C-A8E9-D244-A74A-5FC1F77D72D1}"/>
                </a:ext>
              </a:extLst>
            </p:cNvPr>
            <p:cNvSpPr/>
            <p:nvPr/>
          </p:nvSpPr>
          <p:spPr>
            <a:xfrm>
              <a:off x="2458926" y="1809550"/>
              <a:ext cx="1555903"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latin typeface="Quicksand" pitchFamily="2" charset="0"/>
                </a:rPr>
                <a:t>VISÃO VR</a:t>
              </a:r>
            </a:p>
            <a:p>
              <a:pPr algn="ctr"/>
              <a:r>
                <a:rPr lang="en-BR" sz="1000" dirty="0">
                  <a:solidFill>
                    <a:schemeClr val="tx1"/>
                  </a:solidFill>
                  <a:latin typeface="Quicksand" pitchFamily="2" charset="0"/>
                </a:rPr>
                <a:t>ESTRATÉGIA &amp; TECNOLOGIA</a:t>
              </a:r>
            </a:p>
          </p:txBody>
        </p:sp>
        <p:sp>
          <p:nvSpPr>
            <p:cNvPr id="57" name="Rounded Rectangle 56">
              <a:extLst>
                <a:ext uri="{FF2B5EF4-FFF2-40B4-BE49-F238E27FC236}">
                  <a16:creationId xmlns:a16="http://schemas.microsoft.com/office/drawing/2014/main" id="{1773D3D3-DA9B-B54C-930A-63B7739ED550}"/>
                </a:ext>
              </a:extLst>
            </p:cNvPr>
            <p:cNvSpPr/>
            <p:nvPr/>
          </p:nvSpPr>
          <p:spPr>
            <a:xfrm>
              <a:off x="4067238" y="1809550"/>
              <a:ext cx="1555903"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IMERSÃO</a:t>
              </a:r>
              <a:endParaRPr lang="en-BR" sz="1600" dirty="0">
                <a:solidFill>
                  <a:schemeClr val="tx1"/>
                </a:solidFill>
                <a:latin typeface="Quicksand" pitchFamily="2" charset="0"/>
              </a:endParaRPr>
            </a:p>
            <a:p>
              <a:pPr algn="ctr"/>
              <a:r>
                <a:rPr lang="pt-BR" sz="1000" dirty="0">
                  <a:solidFill>
                    <a:schemeClr val="tx1"/>
                  </a:solidFill>
                  <a:latin typeface="Quicksand" pitchFamily="2" charset="0"/>
                </a:rPr>
                <a:t>NO CENÁRIO ATUAL DE ARQUITETURA</a:t>
              </a:r>
              <a:endParaRPr lang="en-BR" sz="1000" dirty="0">
                <a:solidFill>
                  <a:schemeClr val="tx1"/>
                </a:solidFill>
                <a:latin typeface="Quicksand" pitchFamily="2" charset="0"/>
              </a:endParaRPr>
            </a:p>
          </p:txBody>
        </p:sp>
        <p:sp>
          <p:nvSpPr>
            <p:cNvPr id="58" name="Rounded Rectangle 57">
              <a:extLst>
                <a:ext uri="{FF2B5EF4-FFF2-40B4-BE49-F238E27FC236}">
                  <a16:creationId xmlns:a16="http://schemas.microsoft.com/office/drawing/2014/main" id="{8F95E309-D76A-DC41-9CA3-2E12A137D516}"/>
                </a:ext>
              </a:extLst>
            </p:cNvPr>
            <p:cNvSpPr/>
            <p:nvPr/>
          </p:nvSpPr>
          <p:spPr>
            <a:xfrm>
              <a:off x="5678868" y="1809550"/>
              <a:ext cx="1657348"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REFINAMENTO</a:t>
              </a:r>
              <a:endParaRPr lang="en-BR" sz="1600" dirty="0">
                <a:solidFill>
                  <a:schemeClr val="tx1"/>
                </a:solidFill>
                <a:latin typeface="Quicksand" pitchFamily="2" charset="0"/>
              </a:endParaRPr>
            </a:p>
            <a:p>
              <a:pPr algn="ctr"/>
              <a:r>
                <a:rPr lang="pt-BR" sz="1000" dirty="0">
                  <a:solidFill>
                    <a:schemeClr val="tx1"/>
                  </a:solidFill>
                  <a:latin typeface="Quicksand" pitchFamily="2" charset="0"/>
                </a:rPr>
                <a:t>DO CENÁRIO ATUAL</a:t>
              </a:r>
              <a:r>
                <a:rPr lang="en-BR" sz="1000" dirty="0">
                  <a:solidFill>
                    <a:schemeClr val="tx1"/>
                  </a:solidFill>
                  <a:latin typeface="Quicksand" pitchFamily="2" charset="0"/>
                </a:rPr>
                <a:t> TECNOLÓGICA </a:t>
              </a:r>
              <a:r>
                <a:rPr lang="pt-BR" sz="1000" dirty="0">
                  <a:solidFill>
                    <a:schemeClr val="tx1"/>
                  </a:solidFill>
                  <a:latin typeface="Quicksand" pitchFamily="2" charset="0"/>
                </a:rPr>
                <a:t>DA VR</a:t>
              </a:r>
              <a:endParaRPr lang="en-BR" sz="900" dirty="0">
                <a:solidFill>
                  <a:schemeClr val="tx1"/>
                </a:solidFill>
                <a:latin typeface="Quicksand" pitchFamily="2" charset="0"/>
              </a:endParaRPr>
            </a:p>
          </p:txBody>
        </p:sp>
        <p:cxnSp>
          <p:nvCxnSpPr>
            <p:cNvPr id="11" name="Straight Connector 10">
              <a:extLst>
                <a:ext uri="{FF2B5EF4-FFF2-40B4-BE49-F238E27FC236}">
                  <a16:creationId xmlns:a16="http://schemas.microsoft.com/office/drawing/2014/main" id="{C48BCCD0-76FF-7C44-B7BD-AA90CE711197}"/>
                </a:ext>
              </a:extLst>
            </p:cNvPr>
            <p:cNvCxnSpPr/>
            <p:nvPr/>
          </p:nvCxnSpPr>
          <p:spPr>
            <a:xfrm>
              <a:off x="2228850" y="1440218"/>
              <a:ext cx="0" cy="1459182"/>
            </a:xfrm>
            <a:prstGeom prst="line">
              <a:avLst/>
            </a:prstGeom>
            <a:ln>
              <a:solidFill>
                <a:srgbClr val="0024C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F66EA9-AAC0-464F-884F-67A5C67FE736}"/>
                </a:ext>
              </a:extLst>
            </p:cNvPr>
            <p:cNvCxnSpPr/>
            <p:nvPr/>
          </p:nvCxnSpPr>
          <p:spPr>
            <a:xfrm>
              <a:off x="2228850" y="3303308"/>
              <a:ext cx="0" cy="145918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43A1A4D-1FD7-3346-A341-599BF8A85CD4}"/>
                </a:ext>
              </a:extLst>
            </p:cNvPr>
            <p:cNvCxnSpPr/>
            <p:nvPr/>
          </p:nvCxnSpPr>
          <p:spPr>
            <a:xfrm>
              <a:off x="2228850" y="5177828"/>
              <a:ext cx="0" cy="1459182"/>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294F4E7F-94CC-2444-A530-58DA477180D0}"/>
                </a:ext>
              </a:extLst>
            </p:cNvPr>
            <p:cNvSpPr/>
            <p:nvPr/>
          </p:nvSpPr>
          <p:spPr>
            <a:xfrm>
              <a:off x="4143598" y="3428807"/>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a:solidFill>
                    <a:schemeClr val="bg1"/>
                  </a:solidFill>
                  <a:latin typeface="Quicksand" pitchFamily="2" charset="0"/>
                </a:rPr>
                <a:t>ENTREVISTAS</a:t>
              </a:r>
            </a:p>
          </p:txBody>
        </p:sp>
        <p:sp>
          <p:nvSpPr>
            <p:cNvPr id="62" name="Rounded Rectangle 61">
              <a:extLst>
                <a:ext uri="{FF2B5EF4-FFF2-40B4-BE49-F238E27FC236}">
                  <a16:creationId xmlns:a16="http://schemas.microsoft.com/office/drawing/2014/main" id="{248445D9-B459-2845-9FC1-F3076F8C7FE4}"/>
                </a:ext>
              </a:extLst>
            </p:cNvPr>
            <p:cNvSpPr/>
            <p:nvPr/>
          </p:nvSpPr>
          <p:spPr>
            <a:xfrm>
              <a:off x="2429098" y="4071801"/>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INSPEÇÕES TÉCNICAS</a:t>
              </a:r>
            </a:p>
          </p:txBody>
        </p:sp>
        <p:sp>
          <p:nvSpPr>
            <p:cNvPr id="63" name="Rounded Rectangle 62">
              <a:extLst>
                <a:ext uri="{FF2B5EF4-FFF2-40B4-BE49-F238E27FC236}">
                  <a16:creationId xmlns:a16="http://schemas.microsoft.com/office/drawing/2014/main" id="{FAFE3DA5-A4E7-F147-B402-8F2EE73A6620}"/>
                </a:ext>
              </a:extLst>
            </p:cNvPr>
            <p:cNvSpPr/>
            <p:nvPr/>
          </p:nvSpPr>
          <p:spPr>
            <a:xfrm>
              <a:off x="5845246" y="4061163"/>
              <a:ext cx="1620247"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OBSERVAÇÃO DE CANAIS</a:t>
              </a:r>
            </a:p>
          </p:txBody>
        </p:sp>
        <p:sp>
          <p:nvSpPr>
            <p:cNvPr id="64" name="Rounded Rectangle 63">
              <a:extLst>
                <a:ext uri="{FF2B5EF4-FFF2-40B4-BE49-F238E27FC236}">
                  <a16:creationId xmlns:a16="http://schemas.microsoft.com/office/drawing/2014/main" id="{F8457EE5-5F1B-4B48-A011-949CD97DF95A}"/>
                </a:ext>
              </a:extLst>
            </p:cNvPr>
            <p:cNvSpPr/>
            <p:nvPr/>
          </p:nvSpPr>
          <p:spPr>
            <a:xfrm>
              <a:off x="5858098" y="3439686"/>
              <a:ext cx="1607398"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AVALIAÇÃO DE JORNADAS</a:t>
              </a:r>
            </a:p>
          </p:txBody>
        </p:sp>
        <p:sp>
          <p:nvSpPr>
            <p:cNvPr id="65" name="Rounded Rectangle 64">
              <a:extLst>
                <a:ext uri="{FF2B5EF4-FFF2-40B4-BE49-F238E27FC236}">
                  <a16:creationId xmlns:a16="http://schemas.microsoft.com/office/drawing/2014/main" id="{E638E4D6-153D-B845-B67A-F89B513A1110}"/>
                </a:ext>
              </a:extLst>
            </p:cNvPr>
            <p:cNvSpPr/>
            <p:nvPr/>
          </p:nvSpPr>
          <p:spPr>
            <a:xfrm>
              <a:off x="2429098" y="3428807"/>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a:solidFill>
                    <a:schemeClr val="bg1"/>
                  </a:solidFill>
                  <a:latin typeface="Quicksand" pitchFamily="2" charset="0"/>
                </a:rPr>
                <a:t>INCEPTION</a:t>
              </a:r>
            </a:p>
          </p:txBody>
        </p:sp>
        <p:sp>
          <p:nvSpPr>
            <p:cNvPr id="66" name="Rounded Rectangle 65">
              <a:extLst>
                <a:ext uri="{FF2B5EF4-FFF2-40B4-BE49-F238E27FC236}">
                  <a16:creationId xmlns:a16="http://schemas.microsoft.com/office/drawing/2014/main" id="{DE19CE14-0B3A-A149-9D8A-992098E8D045}"/>
                </a:ext>
              </a:extLst>
            </p:cNvPr>
            <p:cNvSpPr/>
            <p:nvPr/>
          </p:nvSpPr>
          <p:spPr>
            <a:xfrm>
              <a:off x="4143598" y="4078218"/>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PONTOS DE CONTATO VR</a:t>
              </a:r>
            </a:p>
          </p:txBody>
        </p:sp>
        <p:sp>
          <p:nvSpPr>
            <p:cNvPr id="67" name="Rounded Rectangle 66">
              <a:extLst>
                <a:ext uri="{FF2B5EF4-FFF2-40B4-BE49-F238E27FC236}">
                  <a16:creationId xmlns:a16="http://schemas.microsoft.com/office/drawing/2014/main" id="{CAB91A43-B3B7-8F47-AE00-C091CA32B1D9}"/>
                </a:ext>
              </a:extLst>
            </p:cNvPr>
            <p:cNvSpPr/>
            <p:nvPr/>
          </p:nvSpPr>
          <p:spPr>
            <a:xfrm>
              <a:off x="7566940" y="3439686"/>
              <a:ext cx="2116187"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ANÁLISE DE DOCUMENTAÇÃO</a:t>
              </a:r>
            </a:p>
          </p:txBody>
        </p:sp>
        <p:sp>
          <p:nvSpPr>
            <p:cNvPr id="68" name="Rounded Rectangle 67">
              <a:extLst>
                <a:ext uri="{FF2B5EF4-FFF2-40B4-BE49-F238E27FC236}">
                  <a16:creationId xmlns:a16="http://schemas.microsoft.com/office/drawing/2014/main" id="{E0339FFE-B366-6E47-B937-AA4507E56DC5}"/>
                </a:ext>
              </a:extLst>
            </p:cNvPr>
            <p:cNvSpPr/>
            <p:nvPr/>
          </p:nvSpPr>
          <p:spPr>
            <a:xfrm>
              <a:off x="7571944" y="4072040"/>
              <a:ext cx="2122119"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100">
                  <a:solidFill>
                    <a:schemeClr val="bg1"/>
                  </a:solidFill>
                  <a:latin typeface="Quicksand" pitchFamily="2" charset="0"/>
                </a:rPr>
                <a:t>ARQUITETURAS E MODELOS DE REFERÊNCIAS</a:t>
              </a:r>
            </a:p>
          </p:txBody>
        </p:sp>
        <p:sp>
          <p:nvSpPr>
            <p:cNvPr id="71" name="Rounded Rectangle 70">
              <a:extLst>
                <a:ext uri="{FF2B5EF4-FFF2-40B4-BE49-F238E27FC236}">
                  <a16:creationId xmlns:a16="http://schemas.microsoft.com/office/drawing/2014/main" id="{56FDDD12-86EB-F94B-9245-62864A755C80}"/>
                </a:ext>
              </a:extLst>
            </p:cNvPr>
            <p:cNvSpPr/>
            <p:nvPr/>
          </p:nvSpPr>
          <p:spPr>
            <a:xfrm>
              <a:off x="2503169" y="5303326"/>
              <a:ext cx="4892039" cy="1333684"/>
            </a:xfrm>
            <a:prstGeom prst="roundRect">
              <a:avLst>
                <a:gd name="adj" fmla="val 4579"/>
              </a:avLst>
            </a:pr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indent="-134938">
                <a:buFont typeface="Arial" panose="020B0604020202020204" pitchFamily="34" charset="0"/>
                <a:buChar char="•"/>
              </a:pPr>
              <a:r>
                <a:rPr lang="pt-BR" sz="1100" dirty="0">
                  <a:solidFill>
                    <a:schemeClr val="tx1"/>
                  </a:solidFill>
                  <a:latin typeface="Quicksand" pitchFamily="2" charset="0"/>
                </a:rPr>
                <a:t>ANDRÉ ALVES</a:t>
              </a:r>
              <a:r>
                <a:rPr lang="en-BR" sz="1000" dirty="0">
                  <a:solidFill>
                    <a:schemeClr val="tx1"/>
                  </a:solidFill>
                  <a:latin typeface="Quicksand" pitchFamily="2" charset="0"/>
                </a:rPr>
                <a:t>(CONSULTOR </a:t>
              </a:r>
              <a:r>
                <a:rPr lang="pt-BR" sz="1000" dirty="0">
                  <a:solidFill>
                    <a:schemeClr val="tx1"/>
                  </a:solidFill>
                  <a:latin typeface="Quicksand" pitchFamily="2" charset="0"/>
                </a:rPr>
                <a:t>SENIOR</a:t>
              </a:r>
              <a:r>
                <a:rPr lang="en-BR" sz="1000" dirty="0">
                  <a:solidFill>
                    <a:schemeClr val="tx1"/>
                  </a:solidFill>
                  <a:latin typeface="Quicksand" pitchFamily="2" charset="0"/>
                </a:rPr>
                <a:t>)</a:t>
              </a:r>
              <a:endParaRPr lang="pt-BR" sz="1000" dirty="0">
                <a:solidFill>
                  <a:schemeClr val="tx1"/>
                </a:solidFill>
                <a:latin typeface="Quicksand" pitchFamily="2" charset="0"/>
              </a:endParaRPr>
            </a:p>
            <a:p>
              <a:pPr marL="134938" indent="-134938">
                <a:buFont typeface="Arial" panose="020B0604020202020204" pitchFamily="34" charset="0"/>
                <a:buChar char="•"/>
              </a:pPr>
              <a:r>
                <a:rPr lang="pt-BR" sz="1100" dirty="0">
                  <a:solidFill>
                    <a:schemeClr val="tx1"/>
                  </a:solidFill>
                  <a:latin typeface="Quicksand" pitchFamily="2" charset="0"/>
                </a:rPr>
                <a:t>ANDRE XAVIER</a:t>
              </a:r>
              <a:r>
                <a:rPr lang="en-BR" sz="1000" dirty="0">
                  <a:solidFill>
                    <a:schemeClr val="tx1"/>
                  </a:solidFill>
                  <a:latin typeface="Quicksand" pitchFamily="2" charset="0"/>
                </a:rPr>
                <a:t>( CONSULTOR </a:t>
              </a:r>
              <a:r>
                <a:rPr lang="pt-BR" sz="1000" dirty="0">
                  <a:solidFill>
                    <a:schemeClr val="tx1"/>
                  </a:solidFill>
                  <a:latin typeface="Quicksand" pitchFamily="2" charset="0"/>
                </a:rPr>
                <a:t>DEVOPS</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ALEX GAMAS </a:t>
              </a:r>
              <a:r>
                <a:rPr lang="en-BR" sz="1000" dirty="0">
                  <a:solidFill>
                    <a:schemeClr val="tx1"/>
                  </a:solidFill>
                  <a:latin typeface="Quicksand" pitchFamily="2" charset="0"/>
                </a:rPr>
                <a:t>(</a:t>
              </a:r>
              <a:r>
                <a:rPr lang="pt-BR" sz="1000" dirty="0">
                  <a:solidFill>
                    <a:schemeClr val="tx1"/>
                  </a:solidFill>
                  <a:latin typeface="Quicksand" pitchFamily="2" charset="0"/>
                </a:rPr>
                <a:t>ARQUITETO SOLUÇÕES</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ANDERSON GAMA</a:t>
              </a:r>
              <a:r>
                <a:rPr lang="en-BR" sz="1000" dirty="0">
                  <a:solidFill>
                    <a:schemeClr val="tx1"/>
                  </a:solidFill>
                  <a:latin typeface="Quicksand" pitchFamily="2" charset="0"/>
                </a:rPr>
                <a:t>(ARQUITETO</a:t>
              </a:r>
              <a:r>
                <a:rPr lang="pt-BR" sz="1000" dirty="0">
                  <a:solidFill>
                    <a:schemeClr val="tx1"/>
                  </a:solidFill>
                  <a:latin typeface="Quicksand" pitchFamily="2" charset="0"/>
                </a:rPr>
                <a:t> SOLUÇÕES</a:t>
              </a:r>
              <a:r>
                <a:rPr lang="en-BR" sz="1000" dirty="0">
                  <a:solidFill>
                    <a:schemeClr val="tx1"/>
                  </a:solidFill>
                  <a:latin typeface="Quicksand" pitchFamily="2" charset="0"/>
                </a:rPr>
                <a:t>)</a:t>
              </a:r>
              <a:endParaRPr lang="pt-BR" sz="1000" dirty="0">
                <a:solidFill>
                  <a:schemeClr val="tx1"/>
                </a:solidFill>
                <a:latin typeface="Quicksand" pitchFamily="2" charset="0"/>
              </a:endParaRPr>
            </a:p>
            <a:p>
              <a:pPr marL="134938" indent="-134938">
                <a:buFont typeface="Arial" panose="020B0604020202020204" pitchFamily="34" charset="0"/>
                <a:buChar char="•"/>
              </a:pPr>
              <a:r>
                <a:rPr lang="pt-BR" sz="1000" dirty="0">
                  <a:solidFill>
                    <a:schemeClr val="tx1"/>
                  </a:solidFill>
                  <a:latin typeface="Quicksand" pitchFamily="2" charset="0"/>
                </a:rPr>
                <a:t>EDMILSON SANTANA (</a:t>
              </a:r>
              <a:r>
                <a:rPr lang="en-BR" sz="1000" dirty="0">
                  <a:solidFill>
                    <a:schemeClr val="tx1"/>
                  </a:solidFill>
                  <a:latin typeface="Quicksand" pitchFamily="2" charset="0"/>
                </a:rPr>
                <a:t>CONSULTOR </a:t>
              </a:r>
              <a:r>
                <a:rPr lang="pt-BR" sz="1000" dirty="0">
                  <a:solidFill>
                    <a:schemeClr val="tx1"/>
                  </a:solidFill>
                  <a:latin typeface="Quicksand" pitchFamily="2" charset="0"/>
                </a:rPr>
                <a:t>SENIOR</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JOSE INACIO FERRARINI </a:t>
              </a:r>
              <a:r>
                <a:rPr lang="en-BR" sz="1000" dirty="0">
                  <a:solidFill>
                    <a:schemeClr val="tx1"/>
                  </a:solidFill>
                  <a:latin typeface="Quicksand" pitchFamily="2" charset="0"/>
                </a:rPr>
                <a:t>(</a:t>
              </a:r>
              <a:r>
                <a:rPr lang="pt-BR" sz="1000" dirty="0">
                  <a:solidFill>
                    <a:schemeClr val="tx1"/>
                  </a:solidFill>
                  <a:latin typeface="Quicksand" pitchFamily="2" charset="0"/>
                </a:rPr>
                <a:t>ESPECIALISTA MOBILE</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THALES SANTOS </a:t>
              </a:r>
              <a:r>
                <a:rPr lang="en-BR" sz="1000" dirty="0">
                  <a:solidFill>
                    <a:schemeClr val="tx1"/>
                  </a:solidFill>
                  <a:latin typeface="Quicksand" pitchFamily="2" charset="0"/>
                </a:rPr>
                <a:t>(</a:t>
              </a:r>
              <a:r>
                <a:rPr lang="pt-BR" sz="1000" dirty="0">
                  <a:solidFill>
                    <a:schemeClr val="tx1"/>
                  </a:solidFill>
                  <a:latin typeface="Quicksand" pitchFamily="2" charset="0"/>
                </a:rPr>
                <a:t>ESPECIALISTA MOBILE</a:t>
              </a:r>
              <a:r>
                <a:rPr lang="en-BR" sz="1000" dirty="0">
                  <a:solidFill>
                    <a:schemeClr val="tx1"/>
                  </a:solidFill>
                  <a:latin typeface="Quicksand" pitchFamily="2" charset="0"/>
                </a:rPr>
                <a:t>)</a:t>
              </a:r>
            </a:p>
          </p:txBody>
        </p:sp>
        <p:sp>
          <p:nvSpPr>
            <p:cNvPr id="12" name="TextBox 11">
              <a:extLst>
                <a:ext uri="{FF2B5EF4-FFF2-40B4-BE49-F238E27FC236}">
                  <a16:creationId xmlns:a16="http://schemas.microsoft.com/office/drawing/2014/main" id="{E64206FE-5BE4-F144-ACC9-61243002B765}"/>
                </a:ext>
              </a:extLst>
            </p:cNvPr>
            <p:cNvSpPr txBox="1"/>
            <p:nvPr/>
          </p:nvSpPr>
          <p:spPr>
            <a:xfrm>
              <a:off x="7927704" y="5722752"/>
              <a:ext cx="3926165" cy="349261"/>
            </a:xfrm>
            <a:prstGeom prst="rect">
              <a:avLst/>
            </a:prstGeom>
            <a:noFill/>
          </p:spPr>
          <p:txBody>
            <a:bodyPr wrap="square" rtlCol="0">
              <a:spAutoFit/>
            </a:bodyPr>
            <a:lstStyle/>
            <a:p>
              <a:r>
                <a:rPr lang="en-BR" dirty="0">
                  <a:latin typeface="Quicksand" pitchFamily="2" charset="0"/>
                </a:rPr>
                <a:t>DURAÇÃO: </a:t>
              </a:r>
              <a:r>
                <a:rPr lang="pt-BR" dirty="0">
                  <a:latin typeface="Quicksand" pitchFamily="2" charset="0"/>
                </a:rPr>
                <a:t>a</a:t>
              </a:r>
              <a:r>
                <a:rPr lang="en-BR" dirty="0">
                  <a:latin typeface="Quicksand" pitchFamily="2" charset="0"/>
                </a:rPr>
                <a:t>prox. </a:t>
              </a:r>
              <a:r>
                <a:rPr lang="pt-BR" dirty="0">
                  <a:latin typeface="Quicksand" pitchFamily="2" charset="0"/>
                </a:rPr>
                <a:t>5</a:t>
              </a:r>
              <a:r>
                <a:rPr lang="en-BR" dirty="0">
                  <a:latin typeface="Quicksand" pitchFamily="2" charset="0"/>
                </a:rPr>
                <a:t> semanas</a:t>
              </a:r>
            </a:p>
          </p:txBody>
        </p:sp>
        <p:sp>
          <p:nvSpPr>
            <p:cNvPr id="73" name="Rounded Rectangle 72">
              <a:extLst>
                <a:ext uri="{FF2B5EF4-FFF2-40B4-BE49-F238E27FC236}">
                  <a16:creationId xmlns:a16="http://schemas.microsoft.com/office/drawing/2014/main" id="{A91CE6E8-F202-A840-A194-D0941542E440}"/>
                </a:ext>
              </a:extLst>
            </p:cNvPr>
            <p:cNvSpPr/>
            <p:nvPr/>
          </p:nvSpPr>
          <p:spPr>
            <a:xfrm>
              <a:off x="9784571" y="3238004"/>
              <a:ext cx="2190722" cy="1552951"/>
            </a:xfrm>
            <a:prstGeom prst="roundRect">
              <a:avLst>
                <a:gd name="adj" fmla="val 4579"/>
              </a:avLst>
            </a:pr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indent="-134938">
                <a:buFont typeface="Arial" panose="020B0604020202020204" pitchFamily="34" charset="0"/>
                <a:buChar char="•"/>
              </a:pPr>
              <a:r>
                <a:rPr lang="en-BR" sz="1200" dirty="0">
                  <a:solidFill>
                    <a:schemeClr val="tx1"/>
                  </a:solidFill>
                  <a:latin typeface="Quicksand" pitchFamily="2" charset="0"/>
                </a:rPr>
                <a:t>Funcionalidades</a:t>
              </a:r>
            </a:p>
            <a:p>
              <a:pPr marL="134938" indent="-134938">
                <a:buFont typeface="Arial" panose="020B0604020202020204" pitchFamily="34" charset="0"/>
                <a:buChar char="•"/>
              </a:pPr>
              <a:r>
                <a:rPr lang="en-BR" sz="1200" dirty="0">
                  <a:solidFill>
                    <a:schemeClr val="tx1"/>
                  </a:solidFill>
                  <a:latin typeface="Quicksand" pitchFamily="2" charset="0"/>
                </a:rPr>
                <a:t>Arquitetura tecnológica</a:t>
              </a:r>
            </a:p>
            <a:p>
              <a:pPr marL="134938" indent="-134938">
                <a:buFont typeface="Arial" panose="020B0604020202020204" pitchFamily="34" charset="0"/>
                <a:buChar char="•"/>
              </a:pPr>
              <a:r>
                <a:rPr lang="en-BR" sz="1200" dirty="0">
                  <a:solidFill>
                    <a:schemeClr val="tx1"/>
                  </a:solidFill>
                  <a:latin typeface="Quicksand" pitchFamily="2" charset="0"/>
                </a:rPr>
                <a:t>Implementação</a:t>
              </a:r>
            </a:p>
            <a:p>
              <a:pPr marL="134938" indent="-134938">
                <a:buFont typeface="Arial" panose="020B0604020202020204" pitchFamily="34" charset="0"/>
                <a:buChar char="•"/>
              </a:pPr>
              <a:r>
                <a:rPr lang="en-BR" sz="1200" dirty="0">
                  <a:solidFill>
                    <a:schemeClr val="tx1"/>
                  </a:solidFill>
                  <a:latin typeface="Quicksand" pitchFamily="2" charset="0"/>
                </a:rPr>
                <a:t>Infraestrutura</a:t>
              </a:r>
            </a:p>
            <a:p>
              <a:pPr marL="134938" indent="-134938">
                <a:buFont typeface="Arial" panose="020B0604020202020204" pitchFamily="34" charset="0"/>
                <a:buChar char="•"/>
              </a:pPr>
              <a:r>
                <a:rPr lang="en-BR" sz="1200" dirty="0">
                  <a:solidFill>
                    <a:schemeClr val="tx1"/>
                  </a:solidFill>
                  <a:latin typeface="Quicksand" pitchFamily="2" charset="0"/>
                </a:rPr>
                <a:t>Segurança</a:t>
              </a:r>
            </a:p>
            <a:p>
              <a:pPr marL="134938" indent="-134938">
                <a:buFont typeface="Arial" panose="020B0604020202020204" pitchFamily="34" charset="0"/>
                <a:buChar char="•"/>
              </a:pPr>
              <a:r>
                <a:rPr lang="en-BR" sz="1200" dirty="0">
                  <a:solidFill>
                    <a:schemeClr val="tx1"/>
                  </a:solidFill>
                  <a:latin typeface="Quicksand" pitchFamily="2" charset="0"/>
                </a:rPr>
                <a:t>Parceiros</a:t>
              </a:r>
              <a:endParaRPr lang="en-BR" sz="1050" dirty="0">
                <a:solidFill>
                  <a:schemeClr val="tx1"/>
                </a:solidFill>
                <a:latin typeface="Quicksand" pitchFamily="2" charset="0"/>
              </a:endParaRPr>
            </a:p>
          </p:txBody>
        </p:sp>
      </p:grpSp>
      <p:sp>
        <p:nvSpPr>
          <p:cNvPr id="2" name="Título 1">
            <a:extLst>
              <a:ext uri="{FF2B5EF4-FFF2-40B4-BE49-F238E27FC236}">
                <a16:creationId xmlns:a16="http://schemas.microsoft.com/office/drawing/2014/main" id="{E02361D0-0104-4BA5-833A-3EB53B508ECE}"/>
              </a:ext>
            </a:extLst>
          </p:cNvPr>
          <p:cNvSpPr>
            <a:spLocks noGrp="1"/>
          </p:cNvSpPr>
          <p:nvPr>
            <p:ph type="title"/>
          </p:nvPr>
        </p:nvSpPr>
        <p:spPr/>
        <p:txBody>
          <a:bodyPr/>
          <a:lstStyle/>
          <a:p>
            <a:r>
              <a:rPr lang="pt-BR" dirty="0"/>
              <a:t>Método</a:t>
            </a:r>
          </a:p>
        </p:txBody>
      </p:sp>
      <p:sp>
        <p:nvSpPr>
          <p:cNvPr id="4" name="Subtítulo 3">
            <a:extLst>
              <a:ext uri="{FF2B5EF4-FFF2-40B4-BE49-F238E27FC236}">
                <a16:creationId xmlns:a16="http://schemas.microsoft.com/office/drawing/2014/main" id="{924D5ED3-6EAE-4578-BF06-F878EFAC4F93}"/>
              </a:ext>
            </a:extLst>
          </p:cNvPr>
          <p:cNvSpPr>
            <a:spLocks noGrp="1"/>
          </p:cNvSpPr>
          <p:nvPr>
            <p:ph type="subTitle" idx="1"/>
          </p:nvPr>
        </p:nvSpPr>
        <p:spPr/>
        <p:txBody>
          <a:bodyPr>
            <a:normAutofit fontScale="92500" lnSpcReduction="20000"/>
          </a:bodyPr>
          <a:lstStyle/>
          <a:p>
            <a:r>
              <a:rPr lang="pt-BR" dirty="0"/>
              <a:t>Como conduzimos os trabalhos</a:t>
            </a:r>
          </a:p>
        </p:txBody>
      </p:sp>
    </p:spTree>
    <p:extLst>
      <p:ext uri="{BB962C8B-B14F-4D97-AF65-F5344CB8AC3E}">
        <p14:creationId xmlns:p14="http://schemas.microsoft.com/office/powerpoint/2010/main" val="2338277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156D1-7C24-4CB5-A024-AA0617368783}"/>
              </a:ext>
            </a:extLst>
          </p:cNvPr>
          <p:cNvSpPr>
            <a:spLocks noGrp="1"/>
          </p:cNvSpPr>
          <p:nvPr>
            <p:ph type="title"/>
          </p:nvPr>
        </p:nvSpPr>
        <p:spPr/>
        <p:txBody>
          <a:bodyPr>
            <a:normAutofit/>
          </a:bodyPr>
          <a:lstStyle/>
          <a:p>
            <a:r>
              <a:rPr lang="pt-BR" dirty="0"/>
              <a:t>Decisões arquiteturais</a:t>
            </a:r>
          </a:p>
        </p:txBody>
      </p:sp>
      <p:sp>
        <p:nvSpPr>
          <p:cNvPr id="5" name="Espaço Reservado para Texto 4">
            <a:extLst>
              <a:ext uri="{FF2B5EF4-FFF2-40B4-BE49-F238E27FC236}">
                <a16:creationId xmlns:a16="http://schemas.microsoft.com/office/drawing/2014/main" id="{DAE850D7-2275-4BB8-B60B-99DE6863E864}"/>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626307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146FB9-BBA2-4C4C-88FF-A5459D275AAF}"/>
              </a:ext>
            </a:extLst>
          </p:cNvPr>
          <p:cNvSpPr>
            <a:spLocks noGrp="1"/>
          </p:cNvSpPr>
          <p:nvPr>
            <p:ph type="title"/>
          </p:nvPr>
        </p:nvSpPr>
        <p:spPr/>
        <p:txBody>
          <a:bodyPr/>
          <a:lstStyle/>
          <a:p>
            <a:r>
              <a:rPr lang="pt-BR" dirty="0"/>
              <a:t>Modularização</a:t>
            </a:r>
          </a:p>
        </p:txBody>
      </p:sp>
      <p:sp>
        <p:nvSpPr>
          <p:cNvPr id="5" name="Subtítulo 4">
            <a:extLst>
              <a:ext uri="{FF2B5EF4-FFF2-40B4-BE49-F238E27FC236}">
                <a16:creationId xmlns:a16="http://schemas.microsoft.com/office/drawing/2014/main" id="{4E64ED84-A449-4E04-9FAD-6FC808C94797}"/>
              </a:ext>
            </a:extLst>
          </p:cNvPr>
          <p:cNvSpPr>
            <a:spLocks noGrp="1"/>
          </p:cNvSpPr>
          <p:nvPr>
            <p:ph type="subTitle" idx="1"/>
          </p:nvPr>
        </p:nvSpPr>
        <p:spPr/>
        <p:txBody>
          <a:bodyPr>
            <a:normAutofit fontScale="92500" lnSpcReduction="20000"/>
          </a:bodyPr>
          <a:lstStyle/>
          <a:p>
            <a:r>
              <a:rPr lang="pt-BR" dirty="0" err="1"/>
              <a:t>Multi-Module</a:t>
            </a:r>
            <a:r>
              <a:rPr lang="pt-BR" dirty="0"/>
              <a:t> </a:t>
            </a:r>
            <a:r>
              <a:rPr lang="pt-BR" dirty="0" err="1"/>
              <a:t>Architecture</a:t>
            </a:r>
            <a:r>
              <a:rPr lang="pt-BR" dirty="0"/>
              <a:t> </a:t>
            </a:r>
            <a:endParaRPr lang="pt-BR" dirty="0">
              <a:solidFill>
                <a:srgbClr val="FF0000"/>
              </a:solidFill>
            </a:endParaRPr>
          </a:p>
        </p:txBody>
      </p:sp>
      <p:sp>
        <p:nvSpPr>
          <p:cNvPr id="2" name="CaixaDeTexto 1">
            <a:extLst>
              <a:ext uri="{FF2B5EF4-FFF2-40B4-BE49-F238E27FC236}">
                <a16:creationId xmlns:a16="http://schemas.microsoft.com/office/drawing/2014/main" id="{30D499E7-CDDF-48E3-90C5-80D27A6F21B4}"/>
              </a:ext>
            </a:extLst>
          </p:cNvPr>
          <p:cNvSpPr txBox="1"/>
          <p:nvPr/>
        </p:nvSpPr>
        <p:spPr>
          <a:xfrm>
            <a:off x="190498" y="3214678"/>
            <a:ext cx="11811004" cy="3508653"/>
          </a:xfrm>
          <a:prstGeom prst="rect">
            <a:avLst/>
          </a:prstGeom>
          <a:noFill/>
        </p:spPr>
        <p:txBody>
          <a:bodyPr wrap="square" lIns="91440" tIns="45720" rIns="91440" bIns="45720" rtlCol="0" anchor="t">
            <a:spAutoFit/>
          </a:bodyPr>
          <a:lstStyle/>
          <a:p>
            <a:pPr algn="just">
              <a:spcAft>
                <a:spcPts val="1200"/>
              </a:spcAft>
            </a:pPr>
            <a:r>
              <a:rPr lang="pt-BR" sz="1600" dirty="0">
                <a:latin typeface="Quicksand" pitchFamily="2" charset="0"/>
              </a:rPr>
              <a:t>Para viabilizar essas necessidades, foi adotada estratégias de modularização do APP, através do conceito de (</a:t>
            </a:r>
            <a:r>
              <a:rPr lang="pt-BR" sz="1600" dirty="0" err="1">
                <a:latin typeface="Quicksand" pitchFamily="2" charset="0"/>
              </a:rPr>
              <a:t>Multi-Module</a:t>
            </a:r>
            <a:r>
              <a:rPr lang="pt-BR" sz="1600" dirty="0">
                <a:latin typeface="Quicksand" pitchFamily="2" charset="0"/>
              </a:rPr>
              <a:t> </a:t>
            </a:r>
            <a:r>
              <a:rPr lang="pt-BR" sz="1600" dirty="0" err="1">
                <a:latin typeface="Quicksand" pitchFamily="2" charset="0"/>
              </a:rPr>
              <a:t>Architecture</a:t>
            </a:r>
            <a:r>
              <a:rPr lang="pt-BR" sz="1600" dirty="0">
                <a:latin typeface="Quicksand" pitchFamily="2" charset="0"/>
              </a:rPr>
              <a:t>), nesse modelo a orquestração dos módulos é de responsabilidade da aplicação host, responsável por inicializar os módulos a partir de mecanismos de configurações (</a:t>
            </a:r>
            <a:r>
              <a:rPr lang="pt-BR" sz="1600" dirty="0" err="1">
                <a:latin typeface="Quicksand" pitchFamily="2" charset="0"/>
              </a:rPr>
              <a:t>feature</a:t>
            </a:r>
            <a:r>
              <a:rPr lang="pt-BR" sz="1600" dirty="0">
                <a:latin typeface="Quicksand" pitchFamily="2" charset="0"/>
              </a:rPr>
              <a:t> flags) e prover toda infraestrutura para acoplamentos destes módulos.</a:t>
            </a:r>
          </a:p>
          <a:p>
            <a:pPr algn="just">
              <a:spcAft>
                <a:spcPts val="1200"/>
              </a:spcAft>
            </a:pPr>
            <a:r>
              <a:rPr lang="pt-BR" sz="1600" dirty="0">
                <a:latin typeface="Quicksand" pitchFamily="2" charset="0"/>
              </a:rPr>
              <a:t>Nessa abordagem os módulos não precisam conhecer ou ter dependências entre si, o conceito de módulo empregado deverá ser o </a:t>
            </a:r>
            <a:r>
              <a:rPr lang="pt-BR" sz="1600" dirty="0" err="1">
                <a:latin typeface="Quicksand" pitchFamily="2" charset="0"/>
              </a:rPr>
              <a:t>feature</a:t>
            </a:r>
            <a:r>
              <a:rPr lang="pt-BR" sz="1600" dirty="0">
                <a:latin typeface="Quicksand" pitchFamily="2" charset="0"/>
              </a:rPr>
              <a:t> module. Os módulos precisam se conectar ao host através de um contrato, ou seja, será garantido que métodos de inicialização implementados nos módulos acoplados serão sempre executados. As dependências necessárias pelos módulos serão geridas pela aplicação host e a comunicação entre eles será através por essa interface de integração (SDK).</a:t>
            </a:r>
          </a:p>
          <a:p>
            <a:pPr algn="just">
              <a:spcAft>
                <a:spcPts val="1200"/>
              </a:spcAft>
            </a:pPr>
            <a:r>
              <a:rPr lang="pt-BR" sz="1600" dirty="0">
                <a:latin typeface="Quicksand" pitchFamily="2" charset="0"/>
              </a:rPr>
              <a:t>No processo de desenvolvimento, a equipe responsável pelo módulo, precisa apenas ter o aplicativo host para conectar o seu módulo e poderá realizar todo o ciclo de Build / Test / </a:t>
            </a:r>
            <a:r>
              <a:rPr lang="pt-BR" sz="1600" dirty="0" err="1">
                <a:latin typeface="Quicksand" pitchFamily="2" charset="0"/>
              </a:rPr>
              <a:t>Publish</a:t>
            </a:r>
            <a:r>
              <a:rPr lang="pt-BR" sz="1600" dirty="0">
                <a:latin typeface="Quicksand" pitchFamily="2" charset="0"/>
              </a:rPr>
              <a:t> independente de outros módulos já existentes.</a:t>
            </a:r>
          </a:p>
          <a:p>
            <a:pPr algn="l">
              <a:spcAft>
                <a:spcPts val="1200"/>
              </a:spcAft>
            </a:pPr>
            <a:endParaRPr lang="pt-BR" sz="1600" dirty="0">
              <a:latin typeface="Quicksand Light" pitchFamily="2" charset="0"/>
            </a:endParaRPr>
          </a:p>
        </p:txBody>
      </p:sp>
      <p:sp>
        <p:nvSpPr>
          <p:cNvPr id="8" name="CaixaDeTexto 7">
            <a:extLst>
              <a:ext uri="{FF2B5EF4-FFF2-40B4-BE49-F238E27FC236}">
                <a16:creationId xmlns:a16="http://schemas.microsoft.com/office/drawing/2014/main" id="{9DB10C5D-7E3C-4B34-ADEE-7440F5E9A290}"/>
              </a:ext>
            </a:extLst>
          </p:cNvPr>
          <p:cNvSpPr txBox="1"/>
          <p:nvPr/>
        </p:nvSpPr>
        <p:spPr>
          <a:xfrm>
            <a:off x="4068417" y="170835"/>
            <a:ext cx="4830417" cy="738664"/>
          </a:xfrm>
          <a:prstGeom prst="rect">
            <a:avLst/>
          </a:prstGeom>
          <a:solidFill>
            <a:srgbClr val="525252"/>
          </a:solidFill>
        </p:spPr>
        <p:txBody>
          <a:bodyPr wrap="square" rtlCol="0" anchor="b">
            <a:spAutoFit/>
          </a:bodyPr>
          <a:lstStyle/>
          <a:p>
            <a:pPr>
              <a:spcAft>
                <a:spcPts val="1200"/>
              </a:spcAft>
            </a:pPr>
            <a:r>
              <a:rPr lang="pt-BR" sz="1400" dirty="0">
                <a:solidFill>
                  <a:schemeClr val="bg1"/>
                </a:solidFill>
                <a:latin typeface="Quicksand" pitchFamily="2" charset="0"/>
              </a:rPr>
              <a:t>Para dar suporte aos objetivos de negócios apresentados, foram observados os seguintes detalhes no arranjo arquitetural:</a:t>
            </a:r>
          </a:p>
        </p:txBody>
      </p:sp>
      <p:sp>
        <p:nvSpPr>
          <p:cNvPr id="9" name="CaixaDeTexto 8">
            <a:extLst>
              <a:ext uri="{FF2B5EF4-FFF2-40B4-BE49-F238E27FC236}">
                <a16:creationId xmlns:a16="http://schemas.microsoft.com/office/drawing/2014/main" id="{A5D23254-74F6-4FD5-BDE9-E95324751628}"/>
              </a:ext>
            </a:extLst>
          </p:cNvPr>
          <p:cNvSpPr txBox="1"/>
          <p:nvPr/>
        </p:nvSpPr>
        <p:spPr>
          <a:xfrm>
            <a:off x="190498" y="1613134"/>
            <a:ext cx="12192000" cy="1384995"/>
          </a:xfrm>
          <a:prstGeom prst="rect">
            <a:avLst/>
          </a:prstGeom>
          <a:noFill/>
        </p:spPr>
        <p:txBody>
          <a:bodyPr wrap="square">
            <a:spAutoFit/>
          </a:bodyPr>
          <a:lstStyle/>
          <a:p>
            <a:pPr marL="285750" indent="-285750">
              <a:spcAft>
                <a:spcPts val="1200"/>
              </a:spcAft>
              <a:buFont typeface="Arial" panose="020B0604020202020204" pitchFamily="34" charset="0"/>
              <a:buChar char="•"/>
            </a:pPr>
            <a:r>
              <a:rPr lang="pt-BR" sz="1600" dirty="0">
                <a:latin typeface="Quicksand" pitchFamily="2" charset="0"/>
              </a:rPr>
              <a:t>Tempo de build da aplicação mobile degrada a produtividade a medida que novas funcionalidades são agregadas no aplicativo.</a:t>
            </a:r>
          </a:p>
          <a:p>
            <a:pPr marL="285750" indent="-285750">
              <a:spcAft>
                <a:spcPts val="1200"/>
              </a:spcAft>
              <a:buFont typeface="Arial" panose="020B0604020202020204" pitchFamily="34" charset="0"/>
              <a:buChar char="•"/>
            </a:pPr>
            <a:r>
              <a:rPr lang="pt-BR" sz="1600" dirty="0">
                <a:latin typeface="Quicksand" pitchFamily="2" charset="0"/>
              </a:rPr>
              <a:t>Escalabilidade do desenvolvimento de novas funcionalidades, de forma independente. </a:t>
            </a:r>
          </a:p>
          <a:p>
            <a:pPr marL="285750" indent="-285750">
              <a:spcAft>
                <a:spcPts val="1200"/>
              </a:spcAft>
              <a:buFont typeface="Arial" panose="020B0604020202020204" pitchFamily="34" charset="0"/>
              <a:buChar char="•"/>
            </a:pPr>
            <a:r>
              <a:rPr lang="pt-BR" sz="1600" dirty="0">
                <a:latin typeface="Quicksand" pitchFamily="2" charset="0"/>
              </a:rPr>
              <a:t>Maior eficiência e isolamento nos testes de novas funcionalidades</a:t>
            </a:r>
          </a:p>
        </p:txBody>
      </p:sp>
    </p:spTree>
    <p:extLst>
      <p:ext uri="{BB962C8B-B14F-4D97-AF65-F5344CB8AC3E}">
        <p14:creationId xmlns:p14="http://schemas.microsoft.com/office/powerpoint/2010/main" val="542890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09E52-F1D1-4A91-979A-EB953DAECF7E}"/>
              </a:ext>
            </a:extLst>
          </p:cNvPr>
          <p:cNvSpPr>
            <a:spLocks noGrp="1"/>
          </p:cNvSpPr>
          <p:nvPr>
            <p:ph type="title"/>
          </p:nvPr>
        </p:nvSpPr>
        <p:spPr/>
        <p:txBody>
          <a:bodyPr/>
          <a:lstStyle/>
          <a:p>
            <a:r>
              <a:rPr lang="pt-BR" dirty="0"/>
              <a:t>Modularização</a:t>
            </a:r>
          </a:p>
        </p:txBody>
      </p:sp>
      <p:sp>
        <p:nvSpPr>
          <p:cNvPr id="6" name="Subtítulo 5">
            <a:extLst>
              <a:ext uri="{FF2B5EF4-FFF2-40B4-BE49-F238E27FC236}">
                <a16:creationId xmlns:a16="http://schemas.microsoft.com/office/drawing/2014/main" id="{CB8D727E-616A-4ADA-A5A1-2F88CB53D6A6}"/>
              </a:ext>
            </a:extLst>
          </p:cNvPr>
          <p:cNvSpPr>
            <a:spLocks noGrp="1"/>
          </p:cNvSpPr>
          <p:nvPr>
            <p:ph type="subTitle" idx="1"/>
          </p:nvPr>
        </p:nvSpPr>
        <p:spPr/>
        <p:txBody>
          <a:bodyPr>
            <a:normAutofit fontScale="92500" lnSpcReduction="20000"/>
          </a:bodyPr>
          <a:lstStyle/>
          <a:p>
            <a:r>
              <a:rPr lang="pt-BR" dirty="0"/>
              <a:t>Mini App</a:t>
            </a:r>
          </a:p>
        </p:txBody>
      </p:sp>
      <p:sp>
        <p:nvSpPr>
          <p:cNvPr id="9" name="CaixaDeTexto 8">
            <a:extLst>
              <a:ext uri="{FF2B5EF4-FFF2-40B4-BE49-F238E27FC236}">
                <a16:creationId xmlns:a16="http://schemas.microsoft.com/office/drawing/2014/main" id="{25B61C42-E5A8-423A-90B6-3A142BC7EDFA}"/>
              </a:ext>
            </a:extLst>
          </p:cNvPr>
          <p:cNvSpPr txBox="1"/>
          <p:nvPr/>
        </p:nvSpPr>
        <p:spPr>
          <a:xfrm>
            <a:off x="3399182" y="180632"/>
            <a:ext cx="5314123" cy="738664"/>
          </a:xfrm>
          <a:prstGeom prst="rect">
            <a:avLst/>
          </a:prstGeom>
          <a:solidFill>
            <a:srgbClr val="525252"/>
          </a:solidFill>
        </p:spPr>
        <p:txBody>
          <a:bodyPr wrap="square" rtlCol="0">
            <a:spAutoFit/>
          </a:bodyPr>
          <a:lstStyle/>
          <a:p>
            <a:pPr algn="just">
              <a:spcAft>
                <a:spcPts val="1200"/>
              </a:spcAft>
            </a:pPr>
            <a:r>
              <a:rPr lang="pt-BR" sz="1400" dirty="0">
                <a:solidFill>
                  <a:schemeClr val="bg1"/>
                </a:solidFill>
                <a:latin typeface="Quicksand" pitchFamily="2" charset="0"/>
              </a:rPr>
              <a:t>A comunicação entre o Mini App e o </a:t>
            </a:r>
            <a:r>
              <a:rPr lang="pt-BR" sz="1400" dirty="0" err="1">
                <a:solidFill>
                  <a:schemeClr val="bg1"/>
                </a:solidFill>
                <a:latin typeface="Quicksand" pitchFamily="2" charset="0"/>
              </a:rPr>
              <a:t>SuperApp</a:t>
            </a:r>
            <a:r>
              <a:rPr lang="pt-BR" sz="1400" dirty="0">
                <a:solidFill>
                  <a:schemeClr val="bg1"/>
                </a:solidFill>
                <a:latin typeface="Quicksand" pitchFamily="2" charset="0"/>
              </a:rPr>
              <a:t> VR, foi desenhando através de uma integração entre o parceiro, via SDK com a  Bridge JS  ao aplicativo host.</a:t>
            </a:r>
          </a:p>
        </p:txBody>
      </p:sp>
      <p:sp>
        <p:nvSpPr>
          <p:cNvPr id="7" name="CaixaDeTexto 6">
            <a:extLst>
              <a:ext uri="{FF2B5EF4-FFF2-40B4-BE49-F238E27FC236}">
                <a16:creationId xmlns:a16="http://schemas.microsoft.com/office/drawing/2014/main" id="{678C5C05-9D5F-4AA1-9914-325FA03A97FF}"/>
              </a:ext>
            </a:extLst>
          </p:cNvPr>
          <p:cNvSpPr txBox="1"/>
          <p:nvPr/>
        </p:nvSpPr>
        <p:spPr>
          <a:xfrm>
            <a:off x="150741" y="1549697"/>
            <a:ext cx="11811004" cy="2369880"/>
          </a:xfrm>
          <a:prstGeom prst="rect">
            <a:avLst/>
          </a:prstGeom>
          <a:noFill/>
        </p:spPr>
        <p:txBody>
          <a:bodyPr wrap="square" lIns="91440" tIns="45720" rIns="91440" bIns="45720" rtlCol="0" anchor="t">
            <a:spAutoFit/>
          </a:bodyPr>
          <a:lstStyle/>
          <a:p>
            <a:pPr algn="just">
              <a:spcAft>
                <a:spcPts val="1200"/>
              </a:spcAft>
            </a:pPr>
            <a:r>
              <a:rPr lang="pt-BR" sz="1600" dirty="0">
                <a:latin typeface="Quicksand" pitchFamily="2" charset="0"/>
              </a:rPr>
              <a:t>Para viabilizar a integração de parceiros através de “portais web”, foi proposta uma solução de integração através de utilização do recurso de </a:t>
            </a:r>
            <a:r>
              <a:rPr lang="pt-BR" sz="1600" dirty="0" err="1">
                <a:latin typeface="Quicksand" pitchFamily="2" charset="0"/>
              </a:rPr>
              <a:t>webview</a:t>
            </a:r>
            <a:r>
              <a:rPr lang="pt-BR" sz="1600" dirty="0">
                <a:latin typeface="Quicksand" pitchFamily="2" charset="0"/>
              </a:rPr>
              <a:t>. Os serviços que foram se integrar através desse recursos vão se comunicar com o Super App através de uma bridge </a:t>
            </a:r>
            <a:r>
              <a:rPr lang="pt-BR" sz="1600" dirty="0" err="1">
                <a:latin typeface="Quicksand" pitchFamily="2" charset="0"/>
              </a:rPr>
              <a:t>js</a:t>
            </a:r>
            <a:r>
              <a:rPr lang="pt-BR" sz="1600" dirty="0">
                <a:latin typeface="Quicksand" pitchFamily="2" charset="0"/>
              </a:rPr>
              <a:t> responsável pela orquestrações das requisições feitas pelo mini app, e garantir também a autenticação e autorização dos recursos a serem utilizados.</a:t>
            </a:r>
          </a:p>
          <a:p>
            <a:pPr algn="just">
              <a:spcAft>
                <a:spcPts val="1200"/>
              </a:spcAft>
            </a:pPr>
            <a:endParaRPr lang="pt-BR" sz="1600" dirty="0">
              <a:latin typeface="Quicksand" pitchFamily="2" charset="0"/>
            </a:endParaRPr>
          </a:p>
          <a:p>
            <a:pPr algn="just">
              <a:spcAft>
                <a:spcPts val="1200"/>
              </a:spcAft>
            </a:pPr>
            <a:r>
              <a:rPr lang="pt-BR" sz="1600" dirty="0">
                <a:latin typeface="Quicksand" pitchFamily="2" charset="0"/>
              </a:rPr>
              <a:t>Para estabelecer um padrão de comunicação todo mini app que for integrado ao Super App VR precisa implementar no seu produto um contrato de comunicação através de um SDK que será fornecido pela VR. A comunicação entre os mini apps e o Super APP só será possível através desse SDK.</a:t>
            </a:r>
          </a:p>
        </p:txBody>
      </p:sp>
      <p:pic>
        <p:nvPicPr>
          <p:cNvPr id="5" name="Imagem 4" descr="Diagrama&#10;&#10;Descrição gerada automaticamente">
            <a:extLst>
              <a:ext uri="{FF2B5EF4-FFF2-40B4-BE49-F238E27FC236}">
                <a16:creationId xmlns:a16="http://schemas.microsoft.com/office/drawing/2014/main" id="{9371EF7F-058E-4CB1-872A-5C6B12C6B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018" y="4470583"/>
            <a:ext cx="4148007" cy="2344526"/>
          </a:xfrm>
          <a:prstGeom prst="rect">
            <a:avLst/>
          </a:prstGeom>
        </p:spPr>
      </p:pic>
      <p:sp>
        <p:nvSpPr>
          <p:cNvPr id="11" name="CaixaDeTexto 10">
            <a:extLst>
              <a:ext uri="{FF2B5EF4-FFF2-40B4-BE49-F238E27FC236}">
                <a16:creationId xmlns:a16="http://schemas.microsoft.com/office/drawing/2014/main" id="{48C13238-9DB2-46FB-9D96-F3BD29903F5C}"/>
              </a:ext>
            </a:extLst>
          </p:cNvPr>
          <p:cNvSpPr txBox="1"/>
          <p:nvPr/>
        </p:nvSpPr>
        <p:spPr>
          <a:xfrm>
            <a:off x="150741" y="4113986"/>
            <a:ext cx="2543322" cy="338554"/>
          </a:xfrm>
          <a:prstGeom prst="rect">
            <a:avLst/>
          </a:prstGeom>
          <a:noFill/>
        </p:spPr>
        <p:txBody>
          <a:bodyPr wrap="square" lIns="91440" tIns="45720" rIns="91440" bIns="45720" rtlCol="0" anchor="t">
            <a:spAutoFit/>
          </a:bodyPr>
          <a:lstStyle/>
          <a:p>
            <a:pPr algn="just">
              <a:spcAft>
                <a:spcPts val="1200"/>
              </a:spcAft>
            </a:pPr>
            <a:r>
              <a:rPr lang="pt-BR" sz="1600" dirty="0">
                <a:latin typeface="Quicksand" pitchFamily="2" charset="0"/>
              </a:rPr>
              <a:t>Exemplo de integração:</a:t>
            </a:r>
          </a:p>
        </p:txBody>
      </p:sp>
    </p:spTree>
    <p:extLst>
      <p:ext uri="{BB962C8B-B14F-4D97-AF65-F5344CB8AC3E}">
        <p14:creationId xmlns:p14="http://schemas.microsoft.com/office/powerpoint/2010/main" val="4289898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FBA3C7-4FD7-4BAA-BF37-6F3560226404}"/>
              </a:ext>
            </a:extLst>
          </p:cNvPr>
          <p:cNvSpPr>
            <a:spLocks noGrp="1"/>
          </p:cNvSpPr>
          <p:nvPr>
            <p:ph type="title"/>
          </p:nvPr>
        </p:nvSpPr>
        <p:spPr/>
        <p:txBody>
          <a:bodyPr/>
          <a:lstStyle/>
          <a:p>
            <a:r>
              <a:rPr lang="pt-BR" dirty="0"/>
              <a:t>SDK (Software Development Kit)</a:t>
            </a:r>
          </a:p>
        </p:txBody>
      </p:sp>
      <p:sp>
        <p:nvSpPr>
          <p:cNvPr id="3" name="Subtítulo 2">
            <a:extLst>
              <a:ext uri="{FF2B5EF4-FFF2-40B4-BE49-F238E27FC236}">
                <a16:creationId xmlns:a16="http://schemas.microsoft.com/office/drawing/2014/main" id="{F4FDA260-F205-45D4-82BE-ECAE5004EF9B}"/>
              </a:ext>
            </a:extLst>
          </p:cNvPr>
          <p:cNvSpPr>
            <a:spLocks noGrp="1"/>
          </p:cNvSpPr>
          <p:nvPr>
            <p:ph type="subTitle" idx="1"/>
          </p:nvPr>
        </p:nvSpPr>
        <p:spPr/>
        <p:txBody>
          <a:bodyPr>
            <a:normAutofit fontScale="92500" lnSpcReduction="20000"/>
          </a:bodyPr>
          <a:lstStyle/>
          <a:p>
            <a:r>
              <a:rPr lang="pt-BR" dirty="0"/>
              <a:t>Integrações de terceiros com abstrações em SDK </a:t>
            </a:r>
            <a:endParaRPr lang="pt-BR" dirty="0">
              <a:solidFill>
                <a:srgbClr val="FF0000"/>
              </a:solidFill>
            </a:endParaRPr>
          </a:p>
        </p:txBody>
      </p:sp>
      <p:sp>
        <p:nvSpPr>
          <p:cNvPr id="5" name="CaixaDeTexto 4">
            <a:extLst>
              <a:ext uri="{FF2B5EF4-FFF2-40B4-BE49-F238E27FC236}">
                <a16:creationId xmlns:a16="http://schemas.microsoft.com/office/drawing/2014/main" id="{97B67D82-9ACF-4FF3-A064-B9B96BE29951}"/>
              </a:ext>
            </a:extLst>
          </p:cNvPr>
          <p:cNvSpPr txBox="1"/>
          <p:nvPr/>
        </p:nvSpPr>
        <p:spPr>
          <a:xfrm>
            <a:off x="647115" y="1847448"/>
            <a:ext cx="10466363" cy="1815882"/>
          </a:xfrm>
          <a:prstGeom prst="rect">
            <a:avLst/>
          </a:prstGeom>
          <a:noFill/>
        </p:spPr>
        <p:txBody>
          <a:bodyPr wrap="square" lIns="91440" tIns="45720" rIns="91440" bIns="45720" anchor="t">
            <a:spAutoFit/>
          </a:bodyPr>
          <a:lstStyle/>
          <a:p>
            <a:pPr algn="just"/>
            <a:r>
              <a:rPr lang="pt-BR" sz="1600" dirty="0">
                <a:latin typeface="Quicksand" pitchFamily="2" charset="0"/>
              </a:rPr>
              <a:t>Na arquitetura proposta incorporamos uma camada de abstração para conectar as diversas plataformas via SDK. O objetivo dessa abstração é diminuir possíveis adaptações no Super APP decorrentes de mudanças na utilização dos SDK e possibilitar a migração entre fornecedores com o menor impacto possível. </a:t>
            </a:r>
          </a:p>
          <a:p>
            <a:pPr algn="just"/>
            <a:endParaRPr lang="pt-BR" sz="1600" dirty="0">
              <a:latin typeface="Quicksand" pitchFamily="2" charset="0"/>
            </a:endParaRPr>
          </a:p>
          <a:p>
            <a:pPr algn="just"/>
            <a:r>
              <a:rPr lang="pt-BR" sz="1600" dirty="0">
                <a:latin typeface="Quicksand" pitchFamily="2" charset="0"/>
              </a:rPr>
              <a:t>Essa abstração também deve garantir uso otimizado aos sistemas de APIs dos SDK, evitar vazamento de memoria por parte do SDK e garantir performance na implementação das chamadas ao recursos das implementações dos fornecedores.</a:t>
            </a:r>
          </a:p>
        </p:txBody>
      </p:sp>
    </p:spTree>
    <p:extLst>
      <p:ext uri="{BB962C8B-B14F-4D97-AF65-F5344CB8AC3E}">
        <p14:creationId xmlns:p14="http://schemas.microsoft.com/office/powerpoint/2010/main" val="3271552426"/>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8D9DAB-8DDC-433B-9CC9-D25DA379BBC8}"/>
              </a:ext>
            </a:extLst>
          </p:cNvPr>
          <p:cNvSpPr>
            <a:spLocks noGrp="1"/>
          </p:cNvSpPr>
          <p:nvPr>
            <p:ph type="title"/>
          </p:nvPr>
        </p:nvSpPr>
        <p:spPr/>
        <p:txBody>
          <a:bodyPr/>
          <a:lstStyle/>
          <a:p>
            <a:r>
              <a:rPr lang="pt-BR" dirty="0"/>
              <a:t>Whitelabel</a:t>
            </a:r>
          </a:p>
        </p:txBody>
      </p:sp>
      <p:sp>
        <p:nvSpPr>
          <p:cNvPr id="5" name="Subtítulo 4">
            <a:extLst>
              <a:ext uri="{FF2B5EF4-FFF2-40B4-BE49-F238E27FC236}">
                <a16:creationId xmlns:a16="http://schemas.microsoft.com/office/drawing/2014/main" id="{52A10091-5DBF-4750-A354-14F0BF5B1B8B}"/>
              </a:ext>
            </a:extLst>
          </p:cNvPr>
          <p:cNvSpPr>
            <a:spLocks noGrp="1"/>
          </p:cNvSpPr>
          <p:nvPr>
            <p:ph type="subTitle" idx="1"/>
          </p:nvPr>
        </p:nvSpPr>
        <p:spPr/>
        <p:txBody>
          <a:bodyPr>
            <a:normAutofit fontScale="92500" lnSpcReduction="20000"/>
          </a:bodyPr>
          <a:lstStyle/>
          <a:p>
            <a:r>
              <a:rPr lang="pt-BR" dirty="0"/>
              <a:t>UI/UX Design System VR</a:t>
            </a:r>
          </a:p>
        </p:txBody>
      </p:sp>
      <p:sp>
        <p:nvSpPr>
          <p:cNvPr id="7" name="CaixaDeTexto 6">
            <a:extLst>
              <a:ext uri="{FF2B5EF4-FFF2-40B4-BE49-F238E27FC236}">
                <a16:creationId xmlns:a16="http://schemas.microsoft.com/office/drawing/2014/main" id="{D51A7F96-3EFB-4FA6-A9A6-71FB36554F15}"/>
              </a:ext>
            </a:extLst>
          </p:cNvPr>
          <p:cNvSpPr txBox="1"/>
          <p:nvPr/>
        </p:nvSpPr>
        <p:spPr>
          <a:xfrm>
            <a:off x="588335" y="1727373"/>
            <a:ext cx="11015330" cy="3354765"/>
          </a:xfrm>
          <a:prstGeom prst="rect">
            <a:avLst/>
          </a:prstGeom>
          <a:noFill/>
        </p:spPr>
        <p:txBody>
          <a:bodyPr wrap="square" lIns="91440" tIns="45720" rIns="91440" bIns="45720" anchor="t">
            <a:spAutoFit/>
          </a:bodyPr>
          <a:lstStyle/>
          <a:p>
            <a:pPr algn="just"/>
            <a:r>
              <a:rPr lang="pt-BR" sz="1600" dirty="0">
                <a:latin typeface="Quicksand" pitchFamily="2" charset="0"/>
              </a:rPr>
              <a:t>A abordagem </a:t>
            </a:r>
            <a:r>
              <a:rPr lang="pt-BR" sz="1600" dirty="0" err="1">
                <a:latin typeface="Quicksand" pitchFamily="2" charset="0"/>
              </a:rPr>
              <a:t>multi-tenancy</a:t>
            </a:r>
            <a:r>
              <a:rPr lang="pt-BR" sz="1600" dirty="0">
                <a:latin typeface="Quicksand" pitchFamily="2" charset="0"/>
              </a:rPr>
              <a:t> foi pensando sendo sustentável por um design system consistente, que possa ser facilmente alterado com mudanças simples de variáveis entre os diferentes </a:t>
            </a:r>
            <a:r>
              <a:rPr lang="pt-BR" sz="1600" dirty="0" err="1">
                <a:latin typeface="Quicksand" pitchFamily="2" charset="0"/>
              </a:rPr>
              <a:t>flavours</a:t>
            </a:r>
            <a:r>
              <a:rPr lang="pt-BR" sz="1600" dirty="0">
                <a:latin typeface="Quicksand" pitchFamily="2" charset="0"/>
              </a:rPr>
              <a:t>, e que cada tela possa ser alterada de um </a:t>
            </a:r>
            <a:r>
              <a:rPr lang="pt-BR" sz="1600" dirty="0" err="1">
                <a:latin typeface="Quicksand" pitchFamily="2" charset="0"/>
              </a:rPr>
              <a:t>flavour</a:t>
            </a:r>
            <a:r>
              <a:rPr lang="pt-BR" sz="1600" dirty="0">
                <a:latin typeface="Quicksand" pitchFamily="2" charset="0"/>
              </a:rPr>
              <a:t> para outro seja corretamente modularizada em tempo de codificação, visto que o design system vai guiar toda a arquitetura interna do Super App, de forma a minimizar o esforço na hora de geração de um outro </a:t>
            </a:r>
            <a:r>
              <a:rPr lang="pt-BR" sz="1600" dirty="0" err="1">
                <a:latin typeface="Quicksand" pitchFamily="2" charset="0"/>
              </a:rPr>
              <a:t>flavour</a:t>
            </a:r>
            <a:r>
              <a:rPr lang="pt-BR" sz="1600" dirty="0">
                <a:latin typeface="Quicksand" pitchFamily="2" charset="0"/>
              </a:rPr>
              <a:t>, seja por mudanças simples de cores até mudanças maiores como formatos de botões, até carregamento ou não de módulos inteiros dentro do app.</a:t>
            </a:r>
          </a:p>
          <a:p>
            <a:pPr algn="just"/>
            <a:br>
              <a:rPr lang="pt-BR" sz="1600" dirty="0">
                <a:latin typeface="Quicksand" pitchFamily="2" charset="0"/>
              </a:rPr>
            </a:br>
            <a:br>
              <a:rPr lang="pt-BR" sz="1600" dirty="0">
                <a:latin typeface="Quicksand" pitchFamily="2" charset="0"/>
              </a:rPr>
            </a:br>
            <a:r>
              <a:rPr lang="pt-BR" sz="1600" dirty="0">
                <a:latin typeface="Quicksand" pitchFamily="2" charset="0"/>
              </a:rPr>
              <a:t>Para isso foi adotada a estratégia de definição de um módulo base da aplicação e de um guia de estilo, passando por uma paleta de cores apontando por "cor do título" ou "cor principal" que pode ser bem distintas entre cada </a:t>
            </a:r>
            <a:r>
              <a:rPr lang="pt-BR" sz="1600" dirty="0" err="1">
                <a:latin typeface="Quicksand" pitchFamily="2" charset="0"/>
              </a:rPr>
              <a:t>flavour</a:t>
            </a:r>
            <a:r>
              <a:rPr lang="pt-BR" sz="1600" dirty="0">
                <a:latin typeface="Quicksand" pitchFamily="2" charset="0"/>
              </a:rPr>
              <a:t>, da mesma forma os </a:t>
            </a:r>
            <a:r>
              <a:rPr lang="pt-BR" sz="1600" dirty="0" err="1">
                <a:latin typeface="Quicksand" pitchFamily="2" charset="0"/>
              </a:rPr>
              <a:t>assets</a:t>
            </a:r>
            <a:r>
              <a:rPr lang="pt-BR" sz="1600" dirty="0">
                <a:latin typeface="Quicksand" pitchFamily="2" charset="0"/>
              </a:rPr>
              <a:t> devem ser apontados de forma genérica refletindo seu uso interno no app. </a:t>
            </a:r>
          </a:p>
          <a:p>
            <a:endParaRPr lang="pt-BR" dirty="0">
              <a:latin typeface="Quicksand Light"/>
            </a:endParaRPr>
          </a:p>
          <a:p>
            <a:endParaRPr lang="pt-BR" dirty="0">
              <a:latin typeface="Quicksand Light" pitchFamily="2" charset="0"/>
            </a:endParaRPr>
          </a:p>
        </p:txBody>
      </p:sp>
    </p:spTree>
    <p:extLst>
      <p:ext uri="{BB962C8B-B14F-4D97-AF65-F5344CB8AC3E}">
        <p14:creationId xmlns:p14="http://schemas.microsoft.com/office/powerpoint/2010/main" val="651004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Macro Arquitetura</a:t>
            </a:r>
          </a:p>
        </p:txBody>
      </p:sp>
      <p:sp>
        <p:nvSpPr>
          <p:cNvPr id="2" name="Subtítulo 1">
            <a:extLst>
              <a:ext uri="{FF2B5EF4-FFF2-40B4-BE49-F238E27FC236}">
                <a16:creationId xmlns:a16="http://schemas.microsoft.com/office/drawing/2014/main" id="{B39F15F0-6632-475D-B95A-D57C2FB228A4}"/>
              </a:ext>
            </a:extLst>
          </p:cNvPr>
          <p:cNvSpPr>
            <a:spLocks noGrp="1"/>
          </p:cNvSpPr>
          <p:nvPr>
            <p:ph type="subTitle" idx="1"/>
          </p:nvPr>
        </p:nvSpPr>
        <p:spPr/>
        <p:txBody>
          <a:bodyPr>
            <a:normAutofit fontScale="92500" lnSpcReduction="20000"/>
          </a:bodyPr>
          <a:lstStyle/>
          <a:p>
            <a:r>
              <a:rPr lang="pt-BR" dirty="0"/>
              <a:t>Segregação de notificações</a:t>
            </a:r>
          </a:p>
        </p:txBody>
      </p:sp>
      <p:sp>
        <p:nvSpPr>
          <p:cNvPr id="7" name="CaixaDeTexto 6">
            <a:extLst>
              <a:ext uri="{FF2B5EF4-FFF2-40B4-BE49-F238E27FC236}">
                <a16:creationId xmlns:a16="http://schemas.microsoft.com/office/drawing/2014/main" id="{F4392863-A9D5-4AD5-9978-98745069C8BE}"/>
              </a:ext>
            </a:extLst>
          </p:cNvPr>
          <p:cNvSpPr txBox="1"/>
          <p:nvPr/>
        </p:nvSpPr>
        <p:spPr>
          <a:xfrm>
            <a:off x="391388" y="1731009"/>
            <a:ext cx="11015330" cy="3108543"/>
          </a:xfrm>
          <a:prstGeom prst="rect">
            <a:avLst/>
          </a:prstGeom>
          <a:noFill/>
        </p:spPr>
        <p:txBody>
          <a:bodyPr wrap="square" lIns="91440" tIns="45720" rIns="91440" bIns="45720" anchor="t">
            <a:spAutoFit/>
          </a:bodyPr>
          <a:lstStyle/>
          <a:p>
            <a:pPr algn="just"/>
            <a:r>
              <a:rPr lang="pt-BR" sz="1600" dirty="0">
                <a:latin typeface="Quicksand" pitchFamily="2" charset="0"/>
              </a:rPr>
              <a:t>A estratégia de segregação de </a:t>
            </a:r>
            <a:r>
              <a:rPr lang="pt-BR" sz="1600" dirty="0" err="1">
                <a:latin typeface="Quicksand" pitchFamily="2" charset="0"/>
              </a:rPr>
              <a:t>noificações</a:t>
            </a:r>
            <a:r>
              <a:rPr lang="pt-BR" sz="1600" dirty="0">
                <a:latin typeface="Quicksand" pitchFamily="2" charset="0"/>
              </a:rPr>
              <a:t> foi pensando para prover isolação do sistema de comunicação com o usuário através de uma interface (contrato) que é conhecida, documentada e gerenciável. </a:t>
            </a:r>
          </a:p>
          <a:p>
            <a:pPr algn="just"/>
            <a:endParaRPr lang="pt-BR" sz="1600" dirty="0">
              <a:latin typeface="Quicksand" pitchFamily="2" charset="0"/>
            </a:endParaRPr>
          </a:p>
          <a:p>
            <a:pPr algn="just">
              <a:spcAft>
                <a:spcPts val="1200"/>
              </a:spcAft>
            </a:pPr>
            <a:r>
              <a:rPr lang="pt-BR" sz="1600" dirty="0">
                <a:latin typeface="Quicksand" pitchFamily="2" charset="0"/>
              </a:rPr>
              <a:t>O controle de utilização e segregação de </a:t>
            </a:r>
            <a:r>
              <a:rPr lang="pt-BR" sz="1600" dirty="0" err="1">
                <a:latin typeface="Quicksand" pitchFamily="2" charset="0"/>
              </a:rPr>
              <a:t>tenants</a:t>
            </a:r>
            <a:r>
              <a:rPr lang="pt-BR" sz="1600" dirty="0">
                <a:latin typeface="Quicksand" pitchFamily="2" charset="0"/>
              </a:rPr>
              <a:t> é realizada através de identificação de aplicação / cliente chamador. Desta forma permite que os </a:t>
            </a:r>
            <a:r>
              <a:rPr lang="pt-BR" sz="1600" dirty="0" err="1">
                <a:latin typeface="Quicksand" pitchFamily="2" charset="0"/>
              </a:rPr>
              <a:t>assets</a:t>
            </a:r>
            <a:r>
              <a:rPr lang="pt-BR" sz="1600" dirty="0">
                <a:latin typeface="Quicksand" pitchFamily="2" charset="0"/>
              </a:rPr>
              <a:t> necessários para a construção da mensagem final sejam selecionados. </a:t>
            </a:r>
          </a:p>
          <a:p>
            <a:pPr algn="just">
              <a:spcAft>
                <a:spcPts val="1200"/>
              </a:spcAft>
            </a:pPr>
            <a:r>
              <a:rPr lang="pt-BR" sz="1600" dirty="0">
                <a:latin typeface="Quicksand" pitchFamily="2" charset="0"/>
              </a:rPr>
              <a:t>Foi pensando no desacoplamento dos canais de comunicação, através de </a:t>
            </a:r>
            <a:r>
              <a:rPr lang="pt-BR" sz="1600" dirty="0" err="1">
                <a:latin typeface="Quicksand" pitchFamily="2" charset="0"/>
              </a:rPr>
              <a:t>consumers</a:t>
            </a:r>
            <a:r>
              <a:rPr lang="pt-BR" sz="1600" dirty="0">
                <a:latin typeface="Quicksand" pitchFamily="2" charset="0"/>
              </a:rPr>
              <a:t>, com possibilidade de expansão horizontal.  Esses consumidores são  responsáveis pela entrega de mensagens de um determinado canal são associados a uma chave de roteamento(</a:t>
            </a:r>
            <a:r>
              <a:rPr lang="pt-BR" sz="1600" dirty="0" err="1">
                <a:latin typeface="Quicksand" pitchFamily="2" charset="0"/>
              </a:rPr>
              <a:t>routing_key</a:t>
            </a:r>
            <a:r>
              <a:rPr lang="pt-BR" sz="1600" dirty="0">
                <a:latin typeface="Quicksand" pitchFamily="2" charset="0"/>
              </a:rPr>
              <a:t>) específica do canal dependendo do tipo da mensagem. Os consumidores podem escalar horizontalmente para ampliar a capacidade de entrega geral do sistema. </a:t>
            </a:r>
          </a:p>
          <a:p>
            <a:pPr algn="just">
              <a:spcAft>
                <a:spcPts val="1200"/>
              </a:spcAft>
            </a:pPr>
            <a:r>
              <a:rPr lang="pt-BR" sz="1600" dirty="0">
                <a:latin typeface="Quicksand" pitchFamily="2" charset="0"/>
              </a:rPr>
              <a:t>A topologia das filas pode ser reconfigurada para beneficiar a performance de entrega de um determinado </a:t>
            </a:r>
            <a:r>
              <a:rPr lang="pt-BR" sz="1600" dirty="0" err="1">
                <a:latin typeface="Quicksand" pitchFamily="2" charset="0"/>
              </a:rPr>
              <a:t>tenant</a:t>
            </a:r>
            <a:r>
              <a:rPr lang="pt-BR" sz="1600" dirty="0">
                <a:latin typeface="Quicksand" pitchFamily="2" charset="0"/>
              </a:rPr>
              <a:t>. </a:t>
            </a:r>
          </a:p>
        </p:txBody>
      </p:sp>
    </p:spTree>
    <p:extLst>
      <p:ext uri="{BB962C8B-B14F-4D97-AF65-F5344CB8AC3E}">
        <p14:creationId xmlns:p14="http://schemas.microsoft.com/office/powerpoint/2010/main" val="2742143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Macro Arquitetura</a:t>
            </a:r>
          </a:p>
        </p:txBody>
      </p:sp>
      <p:sp>
        <p:nvSpPr>
          <p:cNvPr id="6" name="CaixaDeTexto 5">
            <a:extLst>
              <a:ext uri="{FF2B5EF4-FFF2-40B4-BE49-F238E27FC236}">
                <a16:creationId xmlns:a16="http://schemas.microsoft.com/office/drawing/2014/main" id="{2F1AAF4F-F4C1-4D99-A637-7D1C493D8422}"/>
              </a:ext>
            </a:extLst>
          </p:cNvPr>
          <p:cNvSpPr txBox="1"/>
          <p:nvPr/>
        </p:nvSpPr>
        <p:spPr>
          <a:xfrm>
            <a:off x="666750" y="3020745"/>
            <a:ext cx="10858500" cy="2152650"/>
          </a:xfrm>
          <a:prstGeom prst="rect">
            <a:avLst/>
          </a:prstGeom>
          <a:noFill/>
          <a:ln>
            <a:noFill/>
          </a:ln>
        </p:spPr>
        <p:txBody>
          <a:bodyPr wrap="square" rtlCol="0" anchor="ctr">
            <a:noAutofit/>
          </a:bodyPr>
          <a:lstStyle/>
          <a:p>
            <a:pPr algn="just" rtl="0" fontAlgn="base"/>
            <a:r>
              <a:rPr lang="pt-BR" sz="1600" dirty="0">
                <a:latin typeface="Quicksand" pitchFamily="2" charset="0"/>
              </a:rPr>
              <a:t>Como abordagem para garantir segurança, cada instância que tenha responsabilidade de se comunicar com brokers externos deve ter acesso as credenciais necessárias realização deste trabalho. Estas credenciais devem estar disponíveis somente leitura em um serviço de </a:t>
            </a:r>
            <a:r>
              <a:rPr lang="pt-BR" sz="1600" dirty="0" err="1">
                <a:latin typeface="Quicksand" pitchFamily="2" charset="0"/>
              </a:rPr>
              <a:t>vault</a:t>
            </a:r>
            <a:r>
              <a:rPr lang="pt-BR" sz="1600" dirty="0">
                <a:latin typeface="Quicksand" pitchFamily="2" charset="0"/>
              </a:rPr>
              <a:t>.</a:t>
            </a:r>
          </a:p>
          <a:p>
            <a:pPr algn="just" rtl="0" fontAlgn="base"/>
            <a:endParaRPr lang="pt-BR" sz="1600" dirty="0">
              <a:latin typeface="Quicksand" pitchFamily="2" charset="0"/>
            </a:endParaRPr>
          </a:p>
          <a:p>
            <a:pPr algn="just" rtl="0" fontAlgn="base"/>
            <a:r>
              <a:rPr lang="pt-BR" sz="1600" dirty="0">
                <a:latin typeface="Quicksand" pitchFamily="2" charset="0"/>
              </a:rPr>
              <a:t>O acesso ao serviço de entrada "</a:t>
            </a:r>
            <a:r>
              <a:rPr lang="pt-BR" sz="1600" dirty="0" err="1">
                <a:latin typeface="Quicksand" pitchFamily="2" charset="0"/>
              </a:rPr>
              <a:t>Message</a:t>
            </a:r>
            <a:r>
              <a:rPr lang="pt-BR" sz="1600" dirty="0">
                <a:latin typeface="Quicksand" pitchFamily="2" charset="0"/>
              </a:rPr>
              <a:t> </a:t>
            </a:r>
            <a:r>
              <a:rPr lang="pt-BR" sz="1600" dirty="0" err="1">
                <a:latin typeface="Quicksand" pitchFamily="2" charset="0"/>
              </a:rPr>
              <a:t>service</a:t>
            </a:r>
            <a:r>
              <a:rPr lang="pt-BR" sz="1600" dirty="0">
                <a:latin typeface="Quicksand" pitchFamily="2" charset="0"/>
              </a:rPr>
              <a:t>" bem como a comunicação entre os serviços internos ao </a:t>
            </a:r>
            <a:r>
              <a:rPr lang="pt-BR" sz="1600" dirty="0" err="1">
                <a:latin typeface="Quicksand" pitchFamily="2" charset="0"/>
              </a:rPr>
              <a:t>namespace</a:t>
            </a:r>
            <a:r>
              <a:rPr lang="pt-BR" sz="1600" dirty="0">
                <a:latin typeface="Quicksand" pitchFamily="2" charset="0"/>
              </a:rPr>
              <a:t> deve ser efetuada por conexão segura.  Esse acesso, deve reforçar a utilização de credencial que contenha os dados necessários para identificar a aplicação(cliente) e do </a:t>
            </a:r>
            <a:r>
              <a:rPr lang="pt-BR" sz="1600" dirty="0" err="1">
                <a:latin typeface="Quicksand" pitchFamily="2" charset="0"/>
              </a:rPr>
              <a:t>tenant</a:t>
            </a:r>
            <a:r>
              <a:rPr lang="pt-BR" sz="1600" dirty="0">
                <a:latin typeface="Quicksand" pitchFamily="2" charset="0"/>
              </a:rPr>
              <a:t>, bem como possuir escopos e papéis compatíveis com o negócio. </a:t>
            </a:r>
          </a:p>
          <a:p>
            <a:pPr algn="just" rtl="0" fontAlgn="base"/>
            <a:endParaRPr lang="pt-BR" sz="1600" dirty="0">
              <a:latin typeface="Quicksand" pitchFamily="2" charset="0"/>
            </a:endParaRPr>
          </a:p>
          <a:p>
            <a:pPr algn="just" rtl="0" fontAlgn="base"/>
            <a:r>
              <a:rPr lang="pt-BR" sz="1600" dirty="0">
                <a:latin typeface="Quicksand" pitchFamily="2" charset="0"/>
              </a:rPr>
              <a:t>Para gestão da efetividade da comunicação das notificações com o usuário.  Foi sugerido :</a:t>
            </a:r>
          </a:p>
          <a:p>
            <a:pPr algn="just" rtl="0" fontAlgn="base"/>
            <a:endParaRPr lang="pt-BR" sz="1600" dirty="0">
              <a:latin typeface="Quicksand" pitchFamily="2" charset="0"/>
            </a:endParaRPr>
          </a:p>
          <a:p>
            <a:pPr marL="285750" indent="-285750" algn="just" rtl="0" fontAlgn="base">
              <a:buFont typeface="Wingdings" panose="05000000000000000000" pitchFamily="2" charset="2"/>
              <a:buChar char="q"/>
            </a:pPr>
            <a:r>
              <a:rPr lang="pt-BR" sz="1600" dirty="0" err="1">
                <a:latin typeface="Quicksand" pitchFamily="2" charset="0"/>
              </a:rPr>
              <a:t>Webhook</a:t>
            </a:r>
            <a:r>
              <a:rPr lang="pt-BR" sz="1600" dirty="0">
                <a:latin typeface="Quicksand" pitchFamily="2" charset="0"/>
              </a:rPr>
              <a:t> – API que recebe a notificação (</a:t>
            </a:r>
            <a:r>
              <a:rPr lang="pt-BR" sz="1600" dirty="0" err="1">
                <a:latin typeface="Quicksand" pitchFamily="2" charset="0"/>
              </a:rPr>
              <a:t>callback</a:t>
            </a:r>
            <a:r>
              <a:rPr lang="pt-BR" sz="1600" dirty="0">
                <a:latin typeface="Quicksand" pitchFamily="2" charset="0"/>
              </a:rPr>
              <a:t>) de confirmação de leitura.  O broker escolhido para lidar com as mensagens deve ser capaz de informar via </a:t>
            </a:r>
            <a:r>
              <a:rPr lang="pt-BR" sz="1600" dirty="0" err="1">
                <a:latin typeface="Quicksand" pitchFamily="2" charset="0"/>
              </a:rPr>
              <a:t>webhook</a:t>
            </a:r>
            <a:r>
              <a:rPr lang="pt-BR" sz="1600" dirty="0">
                <a:latin typeface="Quicksand" pitchFamily="2" charset="0"/>
              </a:rPr>
              <a:t> quando o destinatário efetuar a leitura da mensagem. </a:t>
            </a:r>
          </a:p>
          <a:p>
            <a:pPr marL="285750" indent="-285750" algn="just" rtl="0" fontAlgn="base">
              <a:buFont typeface="Wingdings" panose="05000000000000000000" pitchFamily="2" charset="2"/>
              <a:buChar char="q"/>
            </a:pPr>
            <a:endParaRPr lang="pt-BR" sz="1600" dirty="0">
              <a:latin typeface="Quicksand" pitchFamily="2" charset="0"/>
            </a:endParaRPr>
          </a:p>
          <a:p>
            <a:pPr marL="285750" indent="-285750" algn="just" rtl="0" fontAlgn="base">
              <a:buFont typeface="Wingdings" panose="05000000000000000000" pitchFamily="2" charset="2"/>
              <a:buChar char="q"/>
            </a:pPr>
            <a:r>
              <a:rPr lang="pt-BR" sz="1600" dirty="0">
                <a:latin typeface="Quicksand" pitchFamily="2" charset="0"/>
              </a:rPr>
              <a:t>Página de redirecionamento – Página que após renderizada, notifica o serviço de leitura com o token adequado e redireciona o fluxo de navegação para uma outra URL. </a:t>
            </a:r>
          </a:p>
          <a:p>
            <a:pPr marL="285750" indent="-285750" algn="just" rtl="0" fontAlgn="base">
              <a:buFont typeface="Wingdings" panose="05000000000000000000" pitchFamily="2" charset="2"/>
              <a:buChar char="q"/>
            </a:pPr>
            <a:endParaRPr lang="pt-BR" sz="1600" dirty="0">
              <a:latin typeface="Quicksand" pitchFamily="2" charset="0"/>
            </a:endParaRPr>
          </a:p>
          <a:p>
            <a:pPr marL="285750" indent="-285750" algn="just" rtl="0" fontAlgn="base">
              <a:buFont typeface="Wingdings" panose="05000000000000000000" pitchFamily="2" charset="2"/>
              <a:buChar char="q"/>
            </a:pPr>
            <a:r>
              <a:rPr lang="pt-BR" sz="1600" dirty="0">
                <a:latin typeface="Quicksand" pitchFamily="2" charset="0"/>
              </a:rPr>
              <a:t>API – Chamada diretamente para notificar leitura da mensagem. Quando o canal for Aplicativo móvel o próprio aparelho deve fazer a chamada síncrona ou não, batch ou individual à API. </a:t>
            </a:r>
          </a:p>
          <a:p>
            <a:pPr>
              <a:spcAft>
                <a:spcPts val="1200"/>
              </a:spcAft>
            </a:pPr>
            <a:endParaRPr lang="pt-BR" dirty="0">
              <a:latin typeface="Quicksand Light" pitchFamily="2" charset="0"/>
            </a:endParaRPr>
          </a:p>
        </p:txBody>
      </p:sp>
      <p:sp>
        <p:nvSpPr>
          <p:cNvPr id="8" name="Subtítulo 1">
            <a:extLst>
              <a:ext uri="{FF2B5EF4-FFF2-40B4-BE49-F238E27FC236}">
                <a16:creationId xmlns:a16="http://schemas.microsoft.com/office/drawing/2014/main" id="{0DC3634A-306A-43B3-8236-5AD11F0BFFD1}"/>
              </a:ext>
            </a:extLst>
          </p:cNvPr>
          <p:cNvSpPr txBox="1">
            <a:spLocks/>
          </p:cNvSpPr>
          <p:nvPr/>
        </p:nvSpPr>
        <p:spPr>
          <a:xfrm>
            <a:off x="0" y="457199"/>
            <a:ext cx="9144000" cy="36512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bg2"/>
                </a:solidFill>
                <a:latin typeface="Quicksand Light"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Quicksand"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Quicksand"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Quicksand"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Quicksand"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a:t>Segregação de notificações</a:t>
            </a:r>
            <a:endParaRPr lang="pt-BR" dirty="0"/>
          </a:p>
        </p:txBody>
      </p:sp>
    </p:spTree>
    <p:extLst>
      <p:ext uri="{BB962C8B-B14F-4D97-AF65-F5344CB8AC3E}">
        <p14:creationId xmlns:p14="http://schemas.microsoft.com/office/powerpoint/2010/main" val="1982747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0CF29-F224-4A35-A25E-A7CE670740D0}"/>
              </a:ext>
            </a:extLst>
          </p:cNvPr>
          <p:cNvSpPr>
            <a:spLocks noGrp="1"/>
          </p:cNvSpPr>
          <p:nvPr>
            <p:ph type="title"/>
          </p:nvPr>
        </p:nvSpPr>
        <p:spPr/>
        <p:txBody>
          <a:bodyPr/>
          <a:lstStyle/>
          <a:p>
            <a:r>
              <a:rPr lang="pt-BR" dirty="0"/>
              <a:t>Comparativos</a:t>
            </a:r>
          </a:p>
        </p:txBody>
      </p:sp>
      <p:sp>
        <p:nvSpPr>
          <p:cNvPr id="4" name="Espaço Reservado para Texto 3">
            <a:extLst>
              <a:ext uri="{FF2B5EF4-FFF2-40B4-BE49-F238E27FC236}">
                <a16:creationId xmlns:a16="http://schemas.microsoft.com/office/drawing/2014/main" id="{FE5DF8B9-6A8F-410D-B965-3DD86C1913FC}"/>
              </a:ext>
            </a:extLst>
          </p:cNvPr>
          <p:cNvSpPr>
            <a:spLocks noGrp="1"/>
          </p:cNvSpPr>
          <p:nvPr>
            <p:ph type="body" idx="1"/>
          </p:nvPr>
        </p:nvSpPr>
        <p:spPr/>
        <p:txBody>
          <a:bodyPr/>
          <a:lstStyle/>
          <a:p>
            <a:pPr marL="1073150" indent="-342900" algn="l">
              <a:buFont typeface="Arial" panose="020B0604020202020204" pitchFamily="34" charset="0"/>
              <a:buChar char="•"/>
            </a:pPr>
            <a:r>
              <a:rPr lang="pt-BR" dirty="0"/>
              <a:t>Tecnologias mobile</a:t>
            </a:r>
          </a:p>
          <a:p>
            <a:pPr marL="1530350" lvl="1" indent="-342900">
              <a:buFont typeface="Arial" panose="020B0604020202020204" pitchFamily="34" charset="0"/>
              <a:buChar char="•"/>
            </a:pPr>
            <a:r>
              <a:rPr lang="pt-BR" dirty="0">
                <a:solidFill>
                  <a:schemeClr val="bg1"/>
                </a:solidFill>
              </a:rPr>
              <a:t>Viés qualitativo</a:t>
            </a:r>
          </a:p>
          <a:p>
            <a:pPr marL="1530350" lvl="1" indent="-342900">
              <a:buFont typeface="Arial" panose="020B0604020202020204" pitchFamily="34" charset="0"/>
              <a:buChar char="•"/>
            </a:pPr>
            <a:r>
              <a:rPr lang="pt-BR" dirty="0">
                <a:solidFill>
                  <a:schemeClr val="bg1"/>
                </a:solidFill>
              </a:rPr>
              <a:t>Adequabilidade aos drivers da VR</a:t>
            </a:r>
            <a:br>
              <a:rPr lang="pt-BR" dirty="0">
                <a:solidFill>
                  <a:schemeClr val="bg1"/>
                </a:solidFill>
              </a:rPr>
            </a:br>
            <a:r>
              <a:rPr lang="pt-BR" dirty="0">
                <a:solidFill>
                  <a:schemeClr val="bg1"/>
                </a:solidFill>
              </a:rPr>
              <a:t>(</a:t>
            </a:r>
            <a:r>
              <a:rPr lang="pt-BR" dirty="0" err="1">
                <a:solidFill>
                  <a:schemeClr val="bg1"/>
                </a:solidFill>
              </a:rPr>
              <a:t>cross</a:t>
            </a:r>
            <a:r>
              <a:rPr lang="pt-BR" dirty="0">
                <a:solidFill>
                  <a:schemeClr val="bg1"/>
                </a:solidFill>
              </a:rPr>
              <a:t> </a:t>
            </a:r>
            <a:r>
              <a:rPr lang="pt-BR" dirty="0" err="1">
                <a:solidFill>
                  <a:schemeClr val="bg1"/>
                </a:solidFill>
              </a:rPr>
              <a:t>platform</a:t>
            </a:r>
            <a:r>
              <a:rPr lang="pt-BR" dirty="0">
                <a:solidFill>
                  <a:schemeClr val="bg1"/>
                </a:solidFill>
              </a:rPr>
              <a:t> x plataforma nativa)</a:t>
            </a:r>
          </a:p>
          <a:p>
            <a:pPr marL="1073150" indent="-342900" algn="l">
              <a:buFont typeface="Arial" panose="020B0604020202020204" pitchFamily="34" charset="0"/>
              <a:buChar char="•"/>
            </a:pPr>
            <a:r>
              <a:rPr lang="pt-BR" dirty="0"/>
              <a:t>Autenticação</a:t>
            </a:r>
          </a:p>
          <a:p>
            <a:pPr marL="1073150" indent="-342900" algn="l">
              <a:buFont typeface="Arial" panose="020B0604020202020204" pitchFamily="34" charset="0"/>
              <a:buChar char="•"/>
            </a:pPr>
            <a:r>
              <a:rPr lang="pt-BR" dirty="0"/>
              <a:t>CI/CD SaaS x </a:t>
            </a:r>
            <a:r>
              <a:rPr lang="pt-BR" dirty="0" err="1"/>
              <a:t>On</a:t>
            </a:r>
            <a:r>
              <a:rPr lang="pt-BR" dirty="0"/>
              <a:t> </a:t>
            </a:r>
            <a:r>
              <a:rPr lang="pt-BR" dirty="0" err="1"/>
              <a:t>premises</a:t>
            </a:r>
            <a:endParaRPr lang="pt-BR" dirty="0"/>
          </a:p>
        </p:txBody>
      </p:sp>
    </p:spTree>
    <p:extLst>
      <p:ext uri="{BB962C8B-B14F-4D97-AF65-F5344CB8AC3E}">
        <p14:creationId xmlns:p14="http://schemas.microsoft.com/office/powerpoint/2010/main" val="318787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C3D0F5-78C2-4532-8C81-1FF968A13AE7}"/>
              </a:ext>
            </a:extLst>
          </p:cNvPr>
          <p:cNvSpPr>
            <a:spLocks noGrp="1"/>
          </p:cNvSpPr>
          <p:nvPr>
            <p:ph type="title"/>
          </p:nvPr>
        </p:nvSpPr>
        <p:spPr/>
        <p:txBody>
          <a:bodyPr>
            <a:normAutofit/>
          </a:bodyPr>
          <a:lstStyle/>
          <a:p>
            <a:r>
              <a:rPr lang="pt-BR" dirty="0"/>
              <a:t>Tecnologias mobile</a:t>
            </a:r>
          </a:p>
        </p:txBody>
      </p:sp>
      <p:sp>
        <p:nvSpPr>
          <p:cNvPr id="3" name="Espaço Reservado para Texto 2">
            <a:extLst>
              <a:ext uri="{FF2B5EF4-FFF2-40B4-BE49-F238E27FC236}">
                <a16:creationId xmlns:a16="http://schemas.microsoft.com/office/drawing/2014/main" id="{DC07A9B0-EAB0-422E-B7A9-A37BAF68E81F}"/>
              </a:ext>
            </a:extLst>
          </p:cNvPr>
          <p:cNvSpPr>
            <a:spLocks noGrp="1"/>
          </p:cNvSpPr>
          <p:nvPr>
            <p:ph type="body" idx="1"/>
          </p:nvPr>
        </p:nvSpPr>
        <p:spPr/>
        <p:txBody>
          <a:bodyPr/>
          <a:lstStyle/>
          <a:p>
            <a:r>
              <a:rPr lang="pt-BR" dirty="0"/>
              <a:t>Cross Platform x Plataforma Nativa</a:t>
            </a:r>
          </a:p>
        </p:txBody>
      </p:sp>
    </p:spTree>
    <p:extLst>
      <p:ext uri="{BB962C8B-B14F-4D97-AF65-F5344CB8AC3E}">
        <p14:creationId xmlns:p14="http://schemas.microsoft.com/office/powerpoint/2010/main" val="11978125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A9934D0-1C8E-4416-8EA2-C9B64C48F2B3}"/>
              </a:ext>
            </a:extLst>
          </p:cNvPr>
          <p:cNvSpPr/>
          <p:nvPr/>
        </p:nvSpPr>
        <p:spPr>
          <a:xfrm>
            <a:off x="0" y="5911062"/>
            <a:ext cx="12191997" cy="9469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Uma imagem contendo Forma&#10;&#10;Descrição gerada automaticamente">
            <a:extLst>
              <a:ext uri="{FF2B5EF4-FFF2-40B4-BE49-F238E27FC236}">
                <a16:creationId xmlns:a16="http://schemas.microsoft.com/office/drawing/2014/main" id="{1EB8E1F6-052D-4DF8-985A-F513DD3A04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3969" y="6068662"/>
            <a:ext cx="1263477" cy="631739"/>
          </a:xfrm>
          <a:prstGeom prst="rect">
            <a:avLst/>
          </a:prstGeom>
        </p:spPr>
      </p:pic>
      <p:pic>
        <p:nvPicPr>
          <p:cNvPr id="32" name="Imagem 31" descr="Forma&#10;&#10;Descrição gerada automaticamente com confiança média">
            <a:extLst>
              <a:ext uri="{FF2B5EF4-FFF2-40B4-BE49-F238E27FC236}">
                <a16:creationId xmlns:a16="http://schemas.microsoft.com/office/drawing/2014/main" id="{00BC8BE6-33C6-46BF-8FB0-73C6DA17ED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8158" y="6244159"/>
            <a:ext cx="1263478" cy="280745"/>
          </a:xfrm>
          <a:prstGeom prst="rect">
            <a:avLst/>
          </a:prstGeom>
        </p:spPr>
      </p:pic>
      <p:pic>
        <p:nvPicPr>
          <p:cNvPr id="34" name="Imagem 33" descr="Logotipo&#10;&#10;Descrição gerada automaticamente">
            <a:extLst>
              <a:ext uri="{FF2B5EF4-FFF2-40B4-BE49-F238E27FC236}">
                <a16:creationId xmlns:a16="http://schemas.microsoft.com/office/drawing/2014/main" id="{5190423C-46A0-46ED-88B4-2C92DFA37E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624" y="6056719"/>
            <a:ext cx="612633" cy="655624"/>
          </a:xfrm>
          <a:prstGeom prst="rect">
            <a:avLst/>
          </a:prstGeom>
        </p:spPr>
      </p:pic>
      <p:pic>
        <p:nvPicPr>
          <p:cNvPr id="38" name="Imagem 37">
            <a:extLst>
              <a:ext uri="{FF2B5EF4-FFF2-40B4-BE49-F238E27FC236}">
                <a16:creationId xmlns:a16="http://schemas.microsoft.com/office/drawing/2014/main" id="{F97C70E7-63B8-487C-8AC5-7B54D8E840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2348" y="6042278"/>
            <a:ext cx="684507" cy="684507"/>
          </a:xfrm>
          <a:prstGeom prst="rect">
            <a:avLst/>
          </a:prstGeom>
        </p:spPr>
      </p:pic>
      <p:pic>
        <p:nvPicPr>
          <p:cNvPr id="40" name="Imagem 39" descr="Logotipo, nome da empresa&#10;&#10;Descrição gerada automaticamente">
            <a:extLst>
              <a:ext uri="{FF2B5EF4-FFF2-40B4-BE49-F238E27FC236}">
                <a16:creationId xmlns:a16="http://schemas.microsoft.com/office/drawing/2014/main" id="{EF53986A-2997-4697-BBB6-87C69CACD9E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7568" y="5911062"/>
            <a:ext cx="946938" cy="946938"/>
          </a:xfrm>
          <a:prstGeom prst="rect">
            <a:avLst/>
          </a:prstGeom>
        </p:spPr>
      </p:pic>
      <p:sp>
        <p:nvSpPr>
          <p:cNvPr id="5" name="Título 4">
            <a:extLst>
              <a:ext uri="{FF2B5EF4-FFF2-40B4-BE49-F238E27FC236}">
                <a16:creationId xmlns:a16="http://schemas.microsoft.com/office/drawing/2014/main" id="{70E00170-059B-4B76-BF8A-546B27268C84}"/>
              </a:ext>
            </a:extLst>
          </p:cNvPr>
          <p:cNvSpPr>
            <a:spLocks noGrp="1"/>
          </p:cNvSpPr>
          <p:nvPr>
            <p:ph type="title"/>
          </p:nvPr>
        </p:nvSpPr>
        <p:spPr/>
        <p:txBody>
          <a:bodyPr/>
          <a:lstStyle/>
          <a:p>
            <a:r>
              <a:rPr lang="pt-BR" dirty="0"/>
              <a:t>Análise das tecnologias mobile</a:t>
            </a:r>
          </a:p>
        </p:txBody>
      </p:sp>
      <p:sp>
        <p:nvSpPr>
          <p:cNvPr id="6" name="Subtítulo 5">
            <a:extLst>
              <a:ext uri="{FF2B5EF4-FFF2-40B4-BE49-F238E27FC236}">
                <a16:creationId xmlns:a16="http://schemas.microsoft.com/office/drawing/2014/main" id="{AAECA5EA-689B-41ED-B946-C69428343685}"/>
              </a:ext>
            </a:extLst>
          </p:cNvPr>
          <p:cNvSpPr>
            <a:spLocks noGrp="1"/>
          </p:cNvSpPr>
          <p:nvPr>
            <p:ph type="subTitle" idx="1"/>
          </p:nvPr>
        </p:nvSpPr>
        <p:spPr/>
        <p:txBody>
          <a:bodyPr>
            <a:normAutofit fontScale="92500" lnSpcReduction="20000"/>
          </a:bodyPr>
          <a:lstStyle/>
          <a:p>
            <a:r>
              <a:rPr lang="pt-BR" dirty="0"/>
              <a:t>Visão geral da avaliação</a:t>
            </a:r>
          </a:p>
        </p:txBody>
      </p:sp>
      <p:grpSp>
        <p:nvGrpSpPr>
          <p:cNvPr id="11" name="Agrupar 10">
            <a:extLst>
              <a:ext uri="{FF2B5EF4-FFF2-40B4-BE49-F238E27FC236}">
                <a16:creationId xmlns:a16="http://schemas.microsoft.com/office/drawing/2014/main" id="{88BB4BE0-0070-4CA3-9350-843C700CB3FF}"/>
              </a:ext>
            </a:extLst>
          </p:cNvPr>
          <p:cNvGrpSpPr/>
          <p:nvPr/>
        </p:nvGrpSpPr>
        <p:grpSpPr>
          <a:xfrm>
            <a:off x="688624" y="1846290"/>
            <a:ext cx="10884809" cy="3183496"/>
            <a:chOff x="647981" y="1846290"/>
            <a:chExt cx="10884809" cy="3183496"/>
          </a:xfrm>
        </p:grpSpPr>
        <p:sp>
          <p:nvSpPr>
            <p:cNvPr id="27" name="TextBox 26">
              <a:extLst>
                <a:ext uri="{FF2B5EF4-FFF2-40B4-BE49-F238E27FC236}">
                  <a16:creationId xmlns:a16="http://schemas.microsoft.com/office/drawing/2014/main" id="{4502ADA5-4A85-4FF3-BB30-77DC749FC00F}"/>
                </a:ext>
              </a:extLst>
            </p:cNvPr>
            <p:cNvSpPr txBox="1"/>
            <p:nvPr/>
          </p:nvSpPr>
          <p:spPr>
            <a:xfrm>
              <a:off x="3455052" y="1890465"/>
              <a:ext cx="8077738" cy="3139321"/>
            </a:xfrm>
            <a:prstGeom prst="rect">
              <a:avLst/>
            </a:prstGeom>
            <a:noFill/>
          </p:spPr>
          <p:txBody>
            <a:bodyPr wrap="square" lIns="90000" rtlCol="0">
              <a:spAutoFit/>
            </a:bodyPr>
            <a:lstStyle/>
            <a:p>
              <a:r>
                <a:rPr lang="pt-BR" dirty="0">
                  <a:latin typeface="Quicksand" pitchFamily="2" charset="0"/>
                </a:rPr>
                <a:t>Trazemos a seguir uma análise comparativa entre desenvolvimento Nativo, desenvolvimento </a:t>
              </a:r>
              <a:r>
                <a:rPr lang="pt-BR" dirty="0" err="1">
                  <a:latin typeface="Quicksand" pitchFamily="2" charset="0"/>
                </a:rPr>
                <a:t>React</a:t>
              </a:r>
              <a:r>
                <a:rPr lang="pt-BR" dirty="0">
                  <a:latin typeface="Quicksand" pitchFamily="2" charset="0"/>
                </a:rPr>
                <a:t> </a:t>
              </a:r>
              <a:r>
                <a:rPr lang="pt-BR" dirty="0" err="1">
                  <a:latin typeface="Quicksand" pitchFamily="2" charset="0"/>
                </a:rPr>
                <a:t>Native</a:t>
              </a:r>
              <a:r>
                <a:rPr lang="pt-BR" dirty="0">
                  <a:latin typeface="Quicksand" pitchFamily="2" charset="0"/>
                </a:rPr>
                <a:t> e </a:t>
              </a:r>
              <a:r>
                <a:rPr lang="pt-BR" dirty="0" err="1">
                  <a:latin typeface="Quicksand" pitchFamily="2" charset="0"/>
                </a:rPr>
                <a:t>Flutter</a:t>
              </a:r>
              <a:r>
                <a:rPr lang="pt-BR" dirty="0">
                  <a:latin typeface="Quicksand" pitchFamily="2" charset="0"/>
                </a:rPr>
                <a:t>.</a:t>
              </a:r>
            </a:p>
            <a:p>
              <a:endParaRPr lang="pt-BR" dirty="0">
                <a:latin typeface="Quicksand" pitchFamily="2" charset="0"/>
              </a:endParaRPr>
            </a:p>
            <a:p>
              <a:r>
                <a:rPr lang="pt-BR" dirty="0">
                  <a:latin typeface="Quicksand" pitchFamily="2" charset="0"/>
                </a:rPr>
                <a:t>O estudo foi baseado em critérios de avaliação considerados importantes para o cenário da VR e nos 7 drivers tecnológicos apresentados.</a:t>
              </a:r>
            </a:p>
            <a:p>
              <a:endParaRPr lang="pt-BR" dirty="0">
                <a:latin typeface="Quicksand" pitchFamily="2" charset="0"/>
              </a:endParaRPr>
            </a:p>
            <a:p>
              <a:r>
                <a:rPr lang="pt-BR" dirty="0">
                  <a:latin typeface="Quicksand" pitchFamily="2" charset="0"/>
                </a:rPr>
                <a:t>Também realizamos um comparativo específico entre plataformas mobile hibridas, também conhecidas como </a:t>
              </a:r>
              <a:r>
                <a:rPr lang="pt-BR" i="1" dirty="0" err="1">
                  <a:latin typeface="Quicksand" pitchFamily="2" charset="0"/>
                </a:rPr>
                <a:t>cross-platform</a:t>
              </a:r>
              <a:r>
                <a:rPr lang="pt-BR" i="1" dirty="0">
                  <a:latin typeface="Quicksand" pitchFamily="2" charset="0"/>
                </a:rPr>
                <a:t>. </a:t>
              </a:r>
              <a:r>
                <a:rPr lang="pt-BR" dirty="0">
                  <a:latin typeface="Quicksand" pitchFamily="2" charset="0"/>
                </a:rPr>
                <a:t>Em princípio foram avaliadas as três principais do mercado: </a:t>
              </a:r>
              <a:r>
                <a:rPr lang="pt-BR" dirty="0" err="1">
                  <a:latin typeface="Quicksand" pitchFamily="2" charset="0"/>
                </a:rPr>
                <a:t>Flutter</a:t>
              </a:r>
              <a:r>
                <a:rPr lang="pt-BR" dirty="0">
                  <a:latin typeface="Quicksand" pitchFamily="2" charset="0"/>
                </a:rPr>
                <a:t>, </a:t>
              </a:r>
              <a:r>
                <a:rPr lang="pt-BR" dirty="0" err="1">
                  <a:latin typeface="Quicksand" pitchFamily="2" charset="0"/>
                </a:rPr>
                <a:t>React</a:t>
              </a:r>
              <a:r>
                <a:rPr lang="pt-BR" dirty="0">
                  <a:latin typeface="Quicksand" pitchFamily="2" charset="0"/>
                </a:rPr>
                <a:t> </a:t>
              </a:r>
              <a:r>
                <a:rPr lang="pt-BR" dirty="0" err="1">
                  <a:latin typeface="Quicksand" pitchFamily="2" charset="0"/>
                </a:rPr>
                <a:t>Native</a:t>
              </a:r>
              <a:r>
                <a:rPr lang="pt-BR" dirty="0">
                  <a:latin typeface="Quicksand" pitchFamily="2" charset="0"/>
                </a:rPr>
                <a:t> e </a:t>
              </a:r>
              <a:r>
                <a:rPr lang="pt-BR" dirty="0" err="1">
                  <a:latin typeface="Quicksand" pitchFamily="2" charset="0"/>
                </a:rPr>
                <a:t>Kotlin</a:t>
              </a:r>
              <a:r>
                <a:rPr lang="pt-BR" dirty="0">
                  <a:latin typeface="Quicksand" pitchFamily="2" charset="0"/>
                </a:rPr>
                <a:t> </a:t>
              </a:r>
              <a:r>
                <a:rPr lang="pt-BR" dirty="0" err="1">
                  <a:latin typeface="Quicksand" pitchFamily="2" charset="0"/>
                </a:rPr>
                <a:t>Native</a:t>
              </a:r>
              <a:r>
                <a:rPr lang="pt-BR" dirty="0">
                  <a:latin typeface="Quicksand" pitchFamily="2" charset="0"/>
                </a:rPr>
                <a:t>, sendo esta última descartada (não apresentada) por irrelevância ao contexto VR.</a:t>
              </a:r>
            </a:p>
          </p:txBody>
        </p:sp>
        <p:cxnSp>
          <p:nvCxnSpPr>
            <p:cNvPr id="31" name="Conector reto 30">
              <a:extLst>
                <a:ext uri="{FF2B5EF4-FFF2-40B4-BE49-F238E27FC236}">
                  <a16:creationId xmlns:a16="http://schemas.microsoft.com/office/drawing/2014/main" id="{259DB8E5-4200-4B86-B5CD-F1B250EC679A}"/>
                </a:ext>
              </a:extLst>
            </p:cNvPr>
            <p:cNvCxnSpPr>
              <a:cxnSpLocks/>
            </p:cNvCxnSpPr>
            <p:nvPr/>
          </p:nvCxnSpPr>
          <p:spPr>
            <a:xfrm>
              <a:off x="2877017" y="1846290"/>
              <a:ext cx="0" cy="2950672"/>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Imagem 9" descr="Forma&#10;&#10;Descrição gerada automaticamente com confiança baixa">
              <a:extLst>
                <a:ext uri="{FF2B5EF4-FFF2-40B4-BE49-F238E27FC236}">
                  <a16:creationId xmlns:a16="http://schemas.microsoft.com/office/drawing/2014/main" id="{0BADB3CB-14ED-4126-94BE-67C5EF8753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981" y="2496126"/>
              <a:ext cx="1651000" cy="1651000"/>
            </a:xfrm>
            <a:prstGeom prst="rect">
              <a:avLst/>
            </a:prstGeom>
          </p:spPr>
        </p:pic>
      </p:grpSp>
    </p:spTree>
    <p:extLst>
      <p:ext uri="{BB962C8B-B14F-4D97-AF65-F5344CB8AC3E}">
        <p14:creationId xmlns:p14="http://schemas.microsoft.com/office/powerpoint/2010/main" val="161969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5EC26-2589-4A43-85DD-1DA9F065D293}"/>
              </a:ext>
            </a:extLst>
          </p:cNvPr>
          <p:cNvSpPr>
            <a:spLocks noGrp="1"/>
          </p:cNvSpPr>
          <p:nvPr>
            <p:ph type="title"/>
          </p:nvPr>
        </p:nvSpPr>
        <p:spPr/>
        <p:txBody>
          <a:bodyPr/>
          <a:lstStyle/>
          <a:p>
            <a:r>
              <a:rPr lang="pt-BR" dirty="0"/>
              <a:t>Super App VR</a:t>
            </a:r>
          </a:p>
        </p:txBody>
      </p:sp>
      <p:sp>
        <p:nvSpPr>
          <p:cNvPr id="3" name="Espaço Reservado para Texto 2">
            <a:extLst>
              <a:ext uri="{FF2B5EF4-FFF2-40B4-BE49-F238E27FC236}">
                <a16:creationId xmlns:a16="http://schemas.microsoft.com/office/drawing/2014/main" id="{8C4799D9-EC63-4047-9E4D-64632D24D24E}"/>
              </a:ext>
            </a:extLst>
          </p:cNvPr>
          <p:cNvSpPr>
            <a:spLocks noGrp="1"/>
          </p:cNvSpPr>
          <p:nvPr>
            <p:ph type="body" idx="1"/>
          </p:nvPr>
        </p:nvSpPr>
        <p:spPr/>
        <p:txBody>
          <a:bodyPr/>
          <a:lstStyle/>
          <a:p>
            <a:pPr marL="1076325" indent="-342900" algn="l">
              <a:buFont typeface="Arial" panose="020B0604020202020204" pitchFamily="34" charset="0"/>
              <a:buChar char="•"/>
            </a:pPr>
            <a:r>
              <a:rPr lang="pt-BR" dirty="0"/>
              <a:t>Diretrizes de negócio</a:t>
            </a:r>
          </a:p>
          <a:p>
            <a:pPr marL="1076325" indent="-342900" algn="l">
              <a:buFont typeface="Arial" panose="020B0604020202020204" pitchFamily="34" charset="0"/>
              <a:buChar char="•"/>
            </a:pPr>
            <a:r>
              <a:rPr lang="pt-BR" dirty="0"/>
              <a:t>Arquitetura tecnológica</a:t>
            </a:r>
          </a:p>
          <a:p>
            <a:pPr marL="1076325" indent="-342900" algn="l">
              <a:buFont typeface="Arial" panose="020B0604020202020204" pitchFamily="34" charset="0"/>
              <a:buChar char="•"/>
            </a:pPr>
            <a:r>
              <a:rPr lang="pt-BR" dirty="0"/>
              <a:t>Objetivos arquiteturais</a:t>
            </a:r>
          </a:p>
          <a:p>
            <a:pPr marL="1076325" indent="-342900" algn="l">
              <a:buFont typeface="Arial" panose="020B0604020202020204" pitchFamily="34" charset="0"/>
              <a:buChar char="•"/>
            </a:pPr>
            <a:r>
              <a:rPr lang="pt-BR" dirty="0"/>
              <a:t>Requisitos técnicos</a:t>
            </a:r>
          </a:p>
        </p:txBody>
      </p:sp>
    </p:spTree>
    <p:extLst>
      <p:ext uri="{BB962C8B-B14F-4D97-AF65-F5344CB8AC3E}">
        <p14:creationId xmlns:p14="http://schemas.microsoft.com/office/powerpoint/2010/main" val="430848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F8710-0476-434E-B7EC-81F476D684D4}"/>
              </a:ext>
            </a:extLst>
          </p:cNvPr>
          <p:cNvSpPr>
            <a:spLocks noGrp="1"/>
          </p:cNvSpPr>
          <p:nvPr>
            <p:ph type="title"/>
          </p:nvPr>
        </p:nvSpPr>
        <p:spPr/>
        <p:txBody>
          <a:bodyPr/>
          <a:lstStyle/>
          <a:p>
            <a:r>
              <a:rPr lang="pt-BR" dirty="0"/>
              <a:t>Análise das tecnologias mobile</a:t>
            </a:r>
          </a:p>
        </p:txBody>
      </p:sp>
      <p:sp>
        <p:nvSpPr>
          <p:cNvPr id="3" name="Subtítulo 2">
            <a:extLst>
              <a:ext uri="{FF2B5EF4-FFF2-40B4-BE49-F238E27FC236}">
                <a16:creationId xmlns:a16="http://schemas.microsoft.com/office/drawing/2014/main" id="{96086D98-7D0A-4A68-96C4-3565FF9A46E0}"/>
              </a:ext>
            </a:extLst>
          </p:cNvPr>
          <p:cNvSpPr>
            <a:spLocks noGrp="1"/>
          </p:cNvSpPr>
          <p:nvPr>
            <p:ph type="subTitle" idx="1"/>
          </p:nvPr>
        </p:nvSpPr>
        <p:spPr/>
        <p:txBody>
          <a:bodyPr>
            <a:normAutofit fontScale="92500" lnSpcReduction="20000"/>
          </a:bodyPr>
          <a:lstStyle/>
          <a:p>
            <a:r>
              <a:rPr lang="pt-BR" dirty="0"/>
              <a:t>Viés qualitativo</a:t>
            </a:r>
          </a:p>
        </p:txBody>
      </p:sp>
      <p:sp>
        <p:nvSpPr>
          <p:cNvPr id="4" name="Teardrop 13">
            <a:extLst>
              <a:ext uri="{FF2B5EF4-FFF2-40B4-BE49-F238E27FC236}">
                <a16:creationId xmlns:a16="http://schemas.microsoft.com/office/drawing/2014/main" id="{A18B20BD-6A6B-46DD-94D5-51354B472D89}"/>
              </a:ext>
            </a:extLst>
          </p:cNvPr>
          <p:cNvSpPr/>
          <p:nvPr/>
        </p:nvSpPr>
        <p:spPr bwMode="auto">
          <a:xfrm rot="8100000">
            <a:off x="79640" y="1110795"/>
            <a:ext cx="305408" cy="258313"/>
          </a:xfrm>
          <a:prstGeom prst="teardrop">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nvGrpSpPr>
          <p:cNvPr id="5" name="Group 52">
            <a:extLst>
              <a:ext uri="{FF2B5EF4-FFF2-40B4-BE49-F238E27FC236}">
                <a16:creationId xmlns:a16="http://schemas.microsoft.com/office/drawing/2014/main" id="{BE4A93D7-6662-4F36-8D92-DCB94A1CE68D}"/>
              </a:ext>
            </a:extLst>
          </p:cNvPr>
          <p:cNvGrpSpPr/>
          <p:nvPr/>
        </p:nvGrpSpPr>
        <p:grpSpPr>
          <a:xfrm>
            <a:off x="549422" y="1055287"/>
            <a:ext cx="3235773" cy="1107970"/>
            <a:chOff x="448294" y="1507161"/>
            <a:chExt cx="2736087" cy="1107970"/>
          </a:xfrm>
        </p:grpSpPr>
        <p:sp>
          <p:nvSpPr>
            <p:cNvPr id="6" name="TextBox 46">
              <a:extLst>
                <a:ext uri="{FF2B5EF4-FFF2-40B4-BE49-F238E27FC236}">
                  <a16:creationId xmlns:a16="http://schemas.microsoft.com/office/drawing/2014/main" id="{382A480C-D236-4F7C-AB93-D4F9CA74F95B}"/>
                </a:ext>
              </a:extLst>
            </p:cNvPr>
            <p:cNvSpPr txBox="1"/>
            <p:nvPr/>
          </p:nvSpPr>
          <p:spPr>
            <a:xfrm>
              <a:off x="448295" y="1507161"/>
              <a:ext cx="1410490" cy="369332"/>
            </a:xfrm>
            <a:prstGeom prst="rect">
              <a:avLst/>
            </a:prstGeom>
            <a:noFill/>
          </p:spPr>
          <p:txBody>
            <a:bodyPr wrap="none" lIns="0" rtlCol="0" anchor="ctr">
              <a:spAutoFit/>
            </a:bodyPr>
            <a:lstStyle/>
            <a:p>
              <a:r>
                <a:rPr lang="pt-BR" dirty="0">
                  <a:solidFill>
                    <a:srgbClr val="5B9BD5"/>
                  </a:solidFill>
                  <a:latin typeface="Quicksand" pitchFamily="2" charset="0"/>
                </a:rPr>
                <a:t>Modularização</a:t>
              </a:r>
            </a:p>
          </p:txBody>
        </p:sp>
        <p:sp>
          <p:nvSpPr>
            <p:cNvPr id="7" name="TextBox 47">
              <a:extLst>
                <a:ext uri="{FF2B5EF4-FFF2-40B4-BE49-F238E27FC236}">
                  <a16:creationId xmlns:a16="http://schemas.microsoft.com/office/drawing/2014/main" id="{E3B0FC9F-EF89-4BA9-92B0-072F35FBB2D7}"/>
                </a:ext>
              </a:extLst>
            </p:cNvPr>
            <p:cNvSpPr txBox="1"/>
            <p:nvPr/>
          </p:nvSpPr>
          <p:spPr>
            <a:xfrm>
              <a:off x="448294" y="1845690"/>
              <a:ext cx="2736087" cy="769441"/>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Capacidade de modularizar o desenvolvimento da plataforma para que seja possível escalar os times de desenvolvimento e facilitar o acoplamento de novas funcionalidades.</a:t>
              </a:r>
            </a:p>
          </p:txBody>
        </p:sp>
      </p:grpSp>
      <p:grpSp>
        <p:nvGrpSpPr>
          <p:cNvPr id="8" name="Group 53">
            <a:extLst>
              <a:ext uri="{FF2B5EF4-FFF2-40B4-BE49-F238E27FC236}">
                <a16:creationId xmlns:a16="http://schemas.microsoft.com/office/drawing/2014/main" id="{12C7746C-C87F-4694-A58F-3B6D594550CB}"/>
              </a:ext>
            </a:extLst>
          </p:cNvPr>
          <p:cNvGrpSpPr/>
          <p:nvPr/>
        </p:nvGrpSpPr>
        <p:grpSpPr>
          <a:xfrm>
            <a:off x="530738" y="2854317"/>
            <a:ext cx="3235775" cy="1446525"/>
            <a:chOff x="448295" y="1507161"/>
            <a:chExt cx="2736088" cy="1446525"/>
          </a:xfrm>
        </p:grpSpPr>
        <p:sp>
          <p:nvSpPr>
            <p:cNvPr id="9" name="TextBox 54">
              <a:extLst>
                <a:ext uri="{FF2B5EF4-FFF2-40B4-BE49-F238E27FC236}">
                  <a16:creationId xmlns:a16="http://schemas.microsoft.com/office/drawing/2014/main" id="{66A5016B-A199-42CA-8699-067ECD68B5DF}"/>
                </a:ext>
              </a:extLst>
            </p:cNvPr>
            <p:cNvSpPr txBox="1"/>
            <p:nvPr/>
          </p:nvSpPr>
          <p:spPr>
            <a:xfrm>
              <a:off x="448295" y="1507161"/>
              <a:ext cx="938790" cy="369332"/>
            </a:xfrm>
            <a:prstGeom prst="rect">
              <a:avLst/>
            </a:prstGeom>
            <a:noFill/>
          </p:spPr>
          <p:txBody>
            <a:bodyPr wrap="none" lIns="0" rtlCol="0" anchor="ctr">
              <a:spAutoFit/>
            </a:bodyPr>
            <a:lstStyle/>
            <a:p>
              <a:r>
                <a:rPr lang="pt-BR" dirty="0">
                  <a:solidFill>
                    <a:srgbClr val="7030A0"/>
                  </a:solidFill>
                  <a:latin typeface="Quicksand" pitchFamily="2" charset="0"/>
                </a:rPr>
                <a:t>Mini Apps</a:t>
              </a:r>
            </a:p>
          </p:txBody>
        </p:sp>
        <p:sp>
          <p:nvSpPr>
            <p:cNvPr id="10" name="TextBox 55">
              <a:extLst>
                <a:ext uri="{FF2B5EF4-FFF2-40B4-BE49-F238E27FC236}">
                  <a16:creationId xmlns:a16="http://schemas.microsoft.com/office/drawing/2014/main" id="{43ECFBC2-A45C-4EFC-9584-D50537FA26BF}"/>
                </a:ext>
              </a:extLst>
            </p:cNvPr>
            <p:cNvSpPr txBox="1"/>
            <p:nvPr/>
          </p:nvSpPr>
          <p:spPr>
            <a:xfrm>
              <a:off x="448295" y="1845690"/>
              <a:ext cx="2736088" cy="1107996"/>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Capacidade de incorporar mini apps, através de </a:t>
              </a:r>
              <a:r>
                <a:rPr lang="pt-BR" sz="1100" dirty="0" err="1">
                  <a:solidFill>
                    <a:schemeClr val="bg1">
                      <a:lumMod val="50000"/>
                    </a:schemeClr>
                  </a:solidFill>
                  <a:latin typeface="Quicksand Light" pitchFamily="2" charset="0"/>
                </a:rPr>
                <a:t>webview</a:t>
              </a:r>
              <a:r>
                <a:rPr lang="pt-BR" sz="1100" dirty="0">
                  <a:solidFill>
                    <a:schemeClr val="bg1">
                      <a:lumMod val="50000"/>
                    </a:schemeClr>
                  </a:solidFill>
                  <a:latin typeface="Quicksand Light" pitchFamily="2" charset="0"/>
                </a:rPr>
                <a:t> garantindo segurança, performance e usabilidade. </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Avaliaremos a possibilidade de limitação do controle de navegação e funções nativas do aparelho.</a:t>
              </a:r>
            </a:p>
          </p:txBody>
        </p:sp>
      </p:grpSp>
      <p:grpSp>
        <p:nvGrpSpPr>
          <p:cNvPr id="11" name="Group 56">
            <a:extLst>
              <a:ext uri="{FF2B5EF4-FFF2-40B4-BE49-F238E27FC236}">
                <a16:creationId xmlns:a16="http://schemas.microsoft.com/office/drawing/2014/main" id="{4366872B-DC03-46A2-A176-800CD818C2B0}"/>
              </a:ext>
            </a:extLst>
          </p:cNvPr>
          <p:cNvGrpSpPr/>
          <p:nvPr/>
        </p:nvGrpSpPr>
        <p:grpSpPr>
          <a:xfrm>
            <a:off x="549422" y="4653347"/>
            <a:ext cx="3235775" cy="1785079"/>
            <a:chOff x="448294" y="1507161"/>
            <a:chExt cx="2736088" cy="1785079"/>
          </a:xfrm>
        </p:grpSpPr>
        <p:sp>
          <p:nvSpPr>
            <p:cNvPr id="12" name="TextBox 57">
              <a:extLst>
                <a:ext uri="{FF2B5EF4-FFF2-40B4-BE49-F238E27FC236}">
                  <a16:creationId xmlns:a16="http://schemas.microsoft.com/office/drawing/2014/main" id="{1CDBF1A8-5E69-45D6-96D4-6C0CA86E2464}"/>
                </a:ext>
              </a:extLst>
            </p:cNvPr>
            <p:cNvSpPr txBox="1"/>
            <p:nvPr/>
          </p:nvSpPr>
          <p:spPr>
            <a:xfrm>
              <a:off x="448297" y="1507161"/>
              <a:ext cx="2379642" cy="369332"/>
            </a:xfrm>
            <a:prstGeom prst="rect">
              <a:avLst/>
            </a:prstGeom>
            <a:noFill/>
          </p:spPr>
          <p:txBody>
            <a:bodyPr wrap="none" lIns="0" rtlCol="0" anchor="ctr">
              <a:spAutoFit/>
            </a:bodyPr>
            <a:lstStyle/>
            <a:p>
              <a:r>
                <a:rPr lang="pt-BR" dirty="0">
                  <a:solidFill>
                    <a:srgbClr val="A5A5A5"/>
                  </a:solidFill>
                  <a:latin typeface="Quicksand" pitchFamily="2" charset="0"/>
                </a:rPr>
                <a:t>Conformidade com a loja</a:t>
              </a:r>
            </a:p>
          </p:txBody>
        </p:sp>
        <p:sp>
          <p:nvSpPr>
            <p:cNvPr id="13" name="TextBox 58">
              <a:extLst>
                <a:ext uri="{FF2B5EF4-FFF2-40B4-BE49-F238E27FC236}">
                  <a16:creationId xmlns:a16="http://schemas.microsoft.com/office/drawing/2014/main" id="{C70B9BC6-7B89-4327-BDF0-AE0DD99D59AE}"/>
                </a:ext>
              </a:extLst>
            </p:cNvPr>
            <p:cNvSpPr txBox="1"/>
            <p:nvPr/>
          </p:nvSpPr>
          <p:spPr>
            <a:xfrm>
              <a:off x="448294" y="1845690"/>
              <a:ext cx="2736088" cy="1446550"/>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Preocupação com o risco da Apple ou Google restringirem sua distribuição por conta de quebras de conformidade tecnológica.</a:t>
              </a:r>
            </a:p>
            <a:p>
              <a:endParaRPr lang="pt-BR" sz="1100" dirty="0">
                <a:solidFill>
                  <a:schemeClr val="bg1">
                    <a:lumMod val="50000"/>
                  </a:schemeClr>
                </a:solidFill>
                <a:latin typeface="Quicksand Light" pitchFamily="2" charset="0"/>
              </a:endParaRPr>
            </a:p>
            <a:p>
              <a:r>
                <a:rPr lang="pt-BR" sz="1100" dirty="0">
                  <a:solidFill>
                    <a:schemeClr val="bg1">
                      <a:lumMod val="50000"/>
                    </a:schemeClr>
                  </a:solidFill>
                  <a:latin typeface="Quicksand Light" pitchFamily="2" charset="0"/>
                </a:rPr>
                <a:t>A exemplo do uso de componentes não nativos. </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Compatibilidade com diretrizes de interface humana da Apple e Google.</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Atualizações Over The Air</a:t>
              </a:r>
            </a:p>
          </p:txBody>
        </p:sp>
      </p:grpSp>
      <p:sp>
        <p:nvSpPr>
          <p:cNvPr id="14" name="Teardrop 68">
            <a:extLst>
              <a:ext uri="{FF2B5EF4-FFF2-40B4-BE49-F238E27FC236}">
                <a16:creationId xmlns:a16="http://schemas.microsoft.com/office/drawing/2014/main" id="{D6D5C962-4AB4-4ABF-8FEE-92E17766DB3F}"/>
              </a:ext>
            </a:extLst>
          </p:cNvPr>
          <p:cNvSpPr/>
          <p:nvPr/>
        </p:nvSpPr>
        <p:spPr bwMode="auto">
          <a:xfrm rot="8100000">
            <a:off x="79640" y="2909440"/>
            <a:ext cx="305408" cy="258313"/>
          </a:xfrm>
          <a:prstGeom prst="teardrop">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sp>
        <p:nvSpPr>
          <p:cNvPr id="15" name="Teardrop 69">
            <a:extLst>
              <a:ext uri="{FF2B5EF4-FFF2-40B4-BE49-F238E27FC236}">
                <a16:creationId xmlns:a16="http://schemas.microsoft.com/office/drawing/2014/main" id="{D3465C6F-9FC6-4465-9E4A-B25D52ABD996}"/>
              </a:ext>
            </a:extLst>
          </p:cNvPr>
          <p:cNvSpPr/>
          <p:nvPr/>
        </p:nvSpPr>
        <p:spPr bwMode="auto">
          <a:xfrm rot="8100000">
            <a:off x="79640" y="4708086"/>
            <a:ext cx="305408" cy="258313"/>
          </a:xfrm>
          <a:prstGeom prst="teardrop">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nvGrpSpPr>
          <p:cNvPr id="16" name="Group 70">
            <a:extLst>
              <a:ext uri="{FF2B5EF4-FFF2-40B4-BE49-F238E27FC236}">
                <a16:creationId xmlns:a16="http://schemas.microsoft.com/office/drawing/2014/main" id="{1C54E025-2807-4DF7-A72B-797FF55C3158}"/>
              </a:ext>
            </a:extLst>
          </p:cNvPr>
          <p:cNvGrpSpPr/>
          <p:nvPr/>
        </p:nvGrpSpPr>
        <p:grpSpPr>
          <a:xfrm>
            <a:off x="8649802" y="4694704"/>
            <a:ext cx="3473067" cy="2123633"/>
            <a:chOff x="510504" y="1507161"/>
            <a:chExt cx="2936736" cy="2123633"/>
          </a:xfrm>
        </p:grpSpPr>
        <p:sp>
          <p:nvSpPr>
            <p:cNvPr id="17" name="TextBox 71">
              <a:extLst>
                <a:ext uri="{FF2B5EF4-FFF2-40B4-BE49-F238E27FC236}">
                  <a16:creationId xmlns:a16="http://schemas.microsoft.com/office/drawing/2014/main" id="{C624D989-0A0A-44C2-AAD2-D3621885235F}"/>
                </a:ext>
              </a:extLst>
            </p:cNvPr>
            <p:cNvSpPr txBox="1"/>
            <p:nvPr/>
          </p:nvSpPr>
          <p:spPr>
            <a:xfrm>
              <a:off x="510504" y="1507161"/>
              <a:ext cx="2893361" cy="369332"/>
            </a:xfrm>
            <a:prstGeom prst="rect">
              <a:avLst/>
            </a:prstGeom>
            <a:noFill/>
          </p:spPr>
          <p:txBody>
            <a:bodyPr wrap="none" lIns="0" rtlCol="0" anchor="ctr">
              <a:spAutoFit/>
            </a:bodyPr>
            <a:lstStyle/>
            <a:p>
              <a:r>
                <a:rPr lang="pt-BR" b="1" dirty="0">
                  <a:solidFill>
                    <a:srgbClr val="70AD47"/>
                  </a:solidFill>
                  <a:latin typeface="Quicksand Light" pitchFamily="2" charset="0"/>
                </a:rPr>
                <a:t>Estabilidade da API/ferramenta</a:t>
              </a:r>
            </a:p>
          </p:txBody>
        </p:sp>
        <p:sp>
          <p:nvSpPr>
            <p:cNvPr id="18" name="TextBox 72">
              <a:extLst>
                <a:ext uri="{FF2B5EF4-FFF2-40B4-BE49-F238E27FC236}">
                  <a16:creationId xmlns:a16="http://schemas.microsoft.com/office/drawing/2014/main" id="{C1D93451-B9AF-4BAE-BC62-2569A9F27B08}"/>
                </a:ext>
              </a:extLst>
            </p:cNvPr>
            <p:cNvSpPr txBox="1"/>
            <p:nvPr/>
          </p:nvSpPr>
          <p:spPr>
            <a:xfrm>
              <a:off x="510504" y="1845690"/>
              <a:ext cx="2936736" cy="1785104"/>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O quanto mudanças e evoluções na plataforma, sua API ou mudanças de ferramentas que exigem alterações no código desenvolvido.</a:t>
              </a:r>
            </a:p>
            <a:p>
              <a:r>
                <a:rPr lang="pt-BR" sz="1100" dirty="0">
                  <a:solidFill>
                    <a:schemeClr val="bg1">
                      <a:lumMod val="50000"/>
                    </a:schemeClr>
                  </a:solidFill>
                  <a:latin typeface="Quicksand Light" pitchFamily="2" charset="0"/>
                </a:rPr>
                <a:t>Avaliaremos aqui:</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Mudanças na API base ou de dependência que a solução tornam incompatível com versões anteriores. </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Mudanças nos componentes nativos (OS) que quebram o comportamento interno de uma solução </a:t>
              </a:r>
              <a:r>
                <a:rPr lang="pt-BR" sz="1100" dirty="0" err="1">
                  <a:solidFill>
                    <a:schemeClr val="bg1">
                      <a:lumMod val="50000"/>
                    </a:schemeClr>
                  </a:solidFill>
                  <a:latin typeface="Quicksand Light" pitchFamily="2" charset="0"/>
                </a:rPr>
                <a:t>cross</a:t>
              </a:r>
              <a:r>
                <a:rPr lang="pt-BR" sz="1100" dirty="0">
                  <a:solidFill>
                    <a:schemeClr val="bg1">
                      <a:lumMod val="50000"/>
                    </a:schemeClr>
                  </a:solidFill>
                  <a:latin typeface="Quicksand Light" pitchFamily="2" charset="0"/>
                </a:rPr>
                <a:t>-plataforma.</a:t>
              </a:r>
            </a:p>
          </p:txBody>
        </p:sp>
      </p:grpSp>
      <p:sp>
        <p:nvSpPr>
          <p:cNvPr id="19" name="Teardrop 73">
            <a:extLst>
              <a:ext uri="{FF2B5EF4-FFF2-40B4-BE49-F238E27FC236}">
                <a16:creationId xmlns:a16="http://schemas.microsoft.com/office/drawing/2014/main" id="{BBB151C3-7C11-4428-B932-E0D28148D4EB}"/>
              </a:ext>
            </a:extLst>
          </p:cNvPr>
          <p:cNvSpPr/>
          <p:nvPr/>
        </p:nvSpPr>
        <p:spPr bwMode="auto">
          <a:xfrm rot="8100000">
            <a:off x="8180018" y="4749443"/>
            <a:ext cx="305408" cy="258313"/>
          </a:xfrm>
          <a:prstGeom prst="teardrop">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sp>
        <p:nvSpPr>
          <p:cNvPr id="20" name="Teardrop 76">
            <a:extLst>
              <a:ext uri="{FF2B5EF4-FFF2-40B4-BE49-F238E27FC236}">
                <a16:creationId xmlns:a16="http://schemas.microsoft.com/office/drawing/2014/main" id="{98A4F311-964F-4F37-95F4-D2254D4AD636}"/>
              </a:ext>
            </a:extLst>
          </p:cNvPr>
          <p:cNvSpPr/>
          <p:nvPr/>
        </p:nvSpPr>
        <p:spPr bwMode="auto">
          <a:xfrm rot="8100000">
            <a:off x="8180018" y="1110795"/>
            <a:ext cx="305408" cy="258313"/>
          </a:xfrm>
          <a:prstGeom prst="teardrop">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nvGrpSpPr>
          <p:cNvPr id="21" name="Group 77">
            <a:extLst>
              <a:ext uri="{FF2B5EF4-FFF2-40B4-BE49-F238E27FC236}">
                <a16:creationId xmlns:a16="http://schemas.microsoft.com/office/drawing/2014/main" id="{14B367EC-2299-4EC8-BECE-CB1FADB9B088}"/>
              </a:ext>
            </a:extLst>
          </p:cNvPr>
          <p:cNvGrpSpPr/>
          <p:nvPr/>
        </p:nvGrpSpPr>
        <p:grpSpPr>
          <a:xfrm>
            <a:off x="8649802" y="1055287"/>
            <a:ext cx="3516346" cy="1785079"/>
            <a:chOff x="670473" y="1507161"/>
            <a:chExt cx="2973332" cy="1785079"/>
          </a:xfrm>
        </p:grpSpPr>
        <p:sp>
          <p:nvSpPr>
            <p:cNvPr id="22" name="TextBox 86">
              <a:extLst>
                <a:ext uri="{FF2B5EF4-FFF2-40B4-BE49-F238E27FC236}">
                  <a16:creationId xmlns:a16="http://schemas.microsoft.com/office/drawing/2014/main" id="{9D2401A6-ED22-4B7F-A912-B185C72C5A19}"/>
                </a:ext>
              </a:extLst>
            </p:cNvPr>
            <p:cNvSpPr txBox="1"/>
            <p:nvPr/>
          </p:nvSpPr>
          <p:spPr>
            <a:xfrm>
              <a:off x="670473" y="1507161"/>
              <a:ext cx="2973332" cy="369332"/>
            </a:xfrm>
            <a:prstGeom prst="rect">
              <a:avLst/>
            </a:prstGeom>
            <a:noFill/>
          </p:spPr>
          <p:txBody>
            <a:bodyPr wrap="none" lIns="0" rtlCol="0" anchor="ctr">
              <a:spAutoFit/>
            </a:bodyPr>
            <a:lstStyle/>
            <a:p>
              <a:r>
                <a:rPr lang="pt-BR" dirty="0">
                  <a:solidFill>
                    <a:srgbClr val="ED7D31"/>
                  </a:solidFill>
                  <a:latin typeface="Quicksand" pitchFamily="2" charset="0"/>
                </a:rPr>
                <a:t>Experiência no desenvolvimento</a:t>
              </a:r>
            </a:p>
          </p:txBody>
        </p:sp>
        <p:sp>
          <p:nvSpPr>
            <p:cNvPr id="23" name="TextBox 87">
              <a:extLst>
                <a:ext uri="{FF2B5EF4-FFF2-40B4-BE49-F238E27FC236}">
                  <a16:creationId xmlns:a16="http://schemas.microsoft.com/office/drawing/2014/main" id="{ECDBB43F-D60B-4B36-A971-EC6FFDFDC4D8}"/>
                </a:ext>
              </a:extLst>
            </p:cNvPr>
            <p:cNvSpPr txBox="1"/>
            <p:nvPr/>
          </p:nvSpPr>
          <p:spPr>
            <a:xfrm>
              <a:off x="670473" y="1845690"/>
              <a:ext cx="2936736" cy="1446550"/>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Fatores que contribuem para permitir que um desenvolvedor entregue de maneira produtiva o aplicativo móvel. Avaliaremos:</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Hot </a:t>
              </a:r>
              <a:r>
                <a:rPr lang="pt-BR" sz="1100" dirty="0" err="1">
                  <a:solidFill>
                    <a:schemeClr val="bg1">
                      <a:lumMod val="50000"/>
                    </a:schemeClr>
                  </a:solidFill>
                  <a:latin typeface="Quicksand Light" pitchFamily="2" charset="0"/>
                </a:rPr>
                <a:t>Reload</a:t>
              </a:r>
              <a:endParaRPr lang="pt-BR" sz="1100" dirty="0">
                <a:solidFill>
                  <a:schemeClr val="bg1">
                    <a:lumMod val="50000"/>
                  </a:schemeClr>
                </a:solidFill>
                <a:latin typeface="Quicksand Light" pitchFamily="2" charset="0"/>
              </a:endParaRP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Visibilidade do componente</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Ferramentas de </a:t>
              </a:r>
              <a:r>
                <a:rPr lang="pt-BR" sz="1100" dirty="0" err="1">
                  <a:solidFill>
                    <a:schemeClr val="bg1">
                      <a:lumMod val="50000"/>
                    </a:schemeClr>
                  </a:solidFill>
                  <a:latin typeface="Quicksand Light" pitchFamily="2" charset="0"/>
                </a:rPr>
                <a:t>Debugger</a:t>
              </a:r>
              <a:endParaRPr lang="pt-BR" sz="1100" dirty="0">
                <a:solidFill>
                  <a:schemeClr val="bg1">
                    <a:lumMod val="50000"/>
                  </a:schemeClr>
                </a:solidFill>
                <a:latin typeface="Quicksand Light" pitchFamily="2" charset="0"/>
              </a:endParaRP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Integração IDE</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Ferramentas de teste</a:t>
              </a:r>
            </a:p>
          </p:txBody>
        </p:sp>
      </p:grpSp>
      <p:grpSp>
        <p:nvGrpSpPr>
          <p:cNvPr id="24" name="Group 78">
            <a:extLst>
              <a:ext uri="{FF2B5EF4-FFF2-40B4-BE49-F238E27FC236}">
                <a16:creationId xmlns:a16="http://schemas.microsoft.com/office/drawing/2014/main" id="{11335CC6-17D7-48DD-A07D-F4089C6119EC}"/>
              </a:ext>
            </a:extLst>
          </p:cNvPr>
          <p:cNvGrpSpPr/>
          <p:nvPr/>
        </p:nvGrpSpPr>
        <p:grpSpPr>
          <a:xfrm>
            <a:off x="8631115" y="2854317"/>
            <a:ext cx="3473067" cy="1785079"/>
            <a:chOff x="670472" y="1507161"/>
            <a:chExt cx="2936736" cy="1785079"/>
          </a:xfrm>
        </p:grpSpPr>
        <p:sp>
          <p:nvSpPr>
            <p:cNvPr id="25" name="TextBox 84">
              <a:extLst>
                <a:ext uri="{FF2B5EF4-FFF2-40B4-BE49-F238E27FC236}">
                  <a16:creationId xmlns:a16="http://schemas.microsoft.com/office/drawing/2014/main" id="{B7E248E1-CAB5-4CC7-A85B-AFE5E4C48F4D}"/>
                </a:ext>
              </a:extLst>
            </p:cNvPr>
            <p:cNvSpPr txBox="1"/>
            <p:nvPr/>
          </p:nvSpPr>
          <p:spPr>
            <a:xfrm>
              <a:off x="670472" y="1507161"/>
              <a:ext cx="2493500" cy="369332"/>
            </a:xfrm>
            <a:prstGeom prst="rect">
              <a:avLst/>
            </a:prstGeom>
            <a:noFill/>
          </p:spPr>
          <p:txBody>
            <a:bodyPr wrap="none" lIns="0" rtlCol="0" anchor="ctr">
              <a:spAutoFit/>
            </a:bodyPr>
            <a:lstStyle/>
            <a:p>
              <a:r>
                <a:rPr lang="pt-BR" dirty="0">
                  <a:solidFill>
                    <a:srgbClr val="FFC000"/>
                  </a:solidFill>
                  <a:latin typeface="Quicksand" pitchFamily="2" charset="0"/>
                </a:rPr>
                <a:t>Viabilidade de longo prazo</a:t>
              </a:r>
            </a:p>
          </p:txBody>
        </p:sp>
        <p:sp>
          <p:nvSpPr>
            <p:cNvPr id="26" name="TextBox 85">
              <a:extLst>
                <a:ext uri="{FF2B5EF4-FFF2-40B4-BE49-F238E27FC236}">
                  <a16:creationId xmlns:a16="http://schemas.microsoft.com/office/drawing/2014/main" id="{6D6399CD-4C2D-4D60-811B-FABFF89EEAC4}"/>
                </a:ext>
              </a:extLst>
            </p:cNvPr>
            <p:cNvSpPr txBox="1"/>
            <p:nvPr/>
          </p:nvSpPr>
          <p:spPr>
            <a:xfrm>
              <a:off x="670472" y="1845690"/>
              <a:ext cx="2936736" cy="1446550"/>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Confiança que o mantenedor da plataforma proverá suporte a longo prazo (cinco anos) e a probabilidade de que a comunidade seja capaz de apoiar o projeto se o mantenedor decidir não continuar.</a:t>
              </a:r>
            </a:p>
            <a:p>
              <a:r>
                <a:rPr lang="pt-BR" sz="1100" dirty="0">
                  <a:solidFill>
                    <a:schemeClr val="bg1">
                      <a:lumMod val="50000"/>
                    </a:schemeClr>
                  </a:solidFill>
                  <a:latin typeface="Quicksand Light" pitchFamily="2" charset="0"/>
                </a:rPr>
                <a:t>Avaliaremos aqui:</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Adoção por grandes empresas</a:t>
              </a:r>
            </a:p>
            <a:p>
              <a:pPr marL="171450" indent="-171450">
                <a:buFont typeface="Arial" panose="020B0604020202020204" pitchFamily="34" charset="0"/>
                <a:buChar char="•"/>
              </a:pPr>
              <a:r>
                <a:rPr lang="pt-BR" sz="1100" dirty="0">
                  <a:solidFill>
                    <a:schemeClr val="bg1">
                      <a:lumMod val="50000"/>
                    </a:schemeClr>
                  </a:solidFill>
                  <a:latin typeface="Quicksand Light" pitchFamily="2" charset="0"/>
                </a:rPr>
                <a:t>Tamanho da comunidade (número de núcleos contribuidores, contribuidores externos, </a:t>
              </a:r>
              <a:r>
                <a:rPr lang="pt-BR" sz="1100" dirty="0" err="1">
                  <a:solidFill>
                    <a:schemeClr val="bg1">
                      <a:lumMod val="50000"/>
                    </a:schemeClr>
                  </a:solidFill>
                  <a:latin typeface="Quicksand Light" pitchFamily="2" charset="0"/>
                </a:rPr>
                <a:t>etc</a:t>
              </a:r>
              <a:r>
                <a:rPr lang="pt-BR" sz="1100" dirty="0">
                  <a:solidFill>
                    <a:schemeClr val="bg1">
                      <a:lumMod val="50000"/>
                    </a:schemeClr>
                  </a:solidFill>
                  <a:latin typeface="Quicksand Light" pitchFamily="2" charset="0"/>
                </a:rPr>
                <a:t> ...)</a:t>
              </a:r>
            </a:p>
          </p:txBody>
        </p:sp>
      </p:grpSp>
      <p:sp>
        <p:nvSpPr>
          <p:cNvPr id="30" name="Teardrop 80">
            <a:extLst>
              <a:ext uri="{FF2B5EF4-FFF2-40B4-BE49-F238E27FC236}">
                <a16:creationId xmlns:a16="http://schemas.microsoft.com/office/drawing/2014/main" id="{878091D4-07B4-438E-BD27-3104763FAAF0}"/>
              </a:ext>
            </a:extLst>
          </p:cNvPr>
          <p:cNvSpPr/>
          <p:nvPr/>
        </p:nvSpPr>
        <p:spPr bwMode="auto">
          <a:xfrm rot="8100000">
            <a:off x="8180018" y="2909440"/>
            <a:ext cx="305408" cy="258313"/>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nvGrpSpPr>
          <p:cNvPr id="49" name="Group 25">
            <a:extLst>
              <a:ext uri="{FF2B5EF4-FFF2-40B4-BE49-F238E27FC236}">
                <a16:creationId xmlns:a16="http://schemas.microsoft.com/office/drawing/2014/main" id="{2B50AE54-4B10-439D-972E-607A3DC443F7}"/>
              </a:ext>
            </a:extLst>
          </p:cNvPr>
          <p:cNvGrpSpPr/>
          <p:nvPr/>
        </p:nvGrpSpPr>
        <p:grpSpPr>
          <a:xfrm>
            <a:off x="4003709" y="1873814"/>
            <a:ext cx="4011933" cy="4084614"/>
            <a:chOff x="4090033" y="1385571"/>
            <a:chExt cx="4011933" cy="4084614"/>
          </a:xfrm>
        </p:grpSpPr>
        <p:sp>
          <p:nvSpPr>
            <p:cNvPr id="50" name="Shape">
              <a:extLst>
                <a:ext uri="{FF2B5EF4-FFF2-40B4-BE49-F238E27FC236}">
                  <a16:creationId xmlns:a16="http://schemas.microsoft.com/office/drawing/2014/main" id="{D595BC79-7F86-441A-8658-74939A194F6C}"/>
                </a:ext>
              </a:extLst>
            </p:cNvPr>
            <p:cNvSpPr/>
            <p:nvPr/>
          </p:nvSpPr>
          <p:spPr>
            <a:xfrm>
              <a:off x="6718934" y="3148966"/>
              <a:ext cx="1383032" cy="22872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177" y="21600"/>
                  </a:lnTo>
                  <a:cubicBezTo>
                    <a:pt x="18982" y="21600"/>
                    <a:pt x="20569" y="20952"/>
                    <a:pt x="21263" y="19945"/>
                  </a:cubicBezTo>
                  <a:cubicBezTo>
                    <a:pt x="21481" y="19621"/>
                    <a:pt x="21600" y="19273"/>
                    <a:pt x="21600" y="18926"/>
                  </a:cubicBezTo>
                  <a:lnTo>
                    <a:pt x="21600" y="7544"/>
                  </a:lnTo>
                  <a:lnTo>
                    <a:pt x="0" y="0"/>
                  </a:lnTo>
                  <a:lnTo>
                    <a:pt x="0" y="5289"/>
                  </a:lnTo>
                  <a:lnTo>
                    <a:pt x="0" y="21600"/>
                  </a:ln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p>
          </p:txBody>
        </p:sp>
        <p:sp>
          <p:nvSpPr>
            <p:cNvPr id="51" name="Shape">
              <a:extLst>
                <a:ext uri="{FF2B5EF4-FFF2-40B4-BE49-F238E27FC236}">
                  <a16:creationId xmlns:a16="http://schemas.microsoft.com/office/drawing/2014/main" id="{A99C853E-E8BB-41C4-BA2E-2217AD5B3C16}"/>
                </a:ext>
              </a:extLst>
            </p:cNvPr>
            <p:cNvSpPr/>
            <p:nvPr/>
          </p:nvSpPr>
          <p:spPr>
            <a:xfrm>
              <a:off x="6160134" y="1637667"/>
              <a:ext cx="1938019" cy="22313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676"/>
                  </a:lnTo>
                  <a:cubicBezTo>
                    <a:pt x="21600" y="443"/>
                    <a:pt x="21572" y="221"/>
                    <a:pt x="21501" y="0"/>
                  </a:cubicBezTo>
                  <a:lnTo>
                    <a:pt x="3595" y="8974"/>
                  </a:lnTo>
                  <a:lnTo>
                    <a:pt x="0" y="10769"/>
                  </a:lnTo>
                  <a:lnTo>
                    <a:pt x="21600" y="21600"/>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52" name="Shape">
              <a:extLst>
                <a:ext uri="{FF2B5EF4-FFF2-40B4-BE49-F238E27FC236}">
                  <a16:creationId xmlns:a16="http://schemas.microsoft.com/office/drawing/2014/main" id="{24F19B90-FDE2-44EE-ACC7-12DB7CB9375C}"/>
                </a:ext>
              </a:extLst>
            </p:cNvPr>
            <p:cNvSpPr/>
            <p:nvPr/>
          </p:nvSpPr>
          <p:spPr>
            <a:xfrm>
              <a:off x="4090034" y="2996566"/>
              <a:ext cx="1936750" cy="2231394"/>
            </a:xfrm>
            <a:custGeom>
              <a:avLst/>
              <a:gdLst/>
              <a:ahLst/>
              <a:cxnLst>
                <a:cxn ang="0">
                  <a:pos x="wd2" y="hd2"/>
                </a:cxn>
                <a:cxn ang="5400000">
                  <a:pos x="wd2" y="hd2"/>
                </a:cxn>
                <a:cxn ang="10800000">
                  <a:pos x="wd2" y="hd2"/>
                </a:cxn>
                <a:cxn ang="16200000">
                  <a:pos x="wd2" y="hd2"/>
                </a:cxn>
              </a:cxnLst>
              <a:rect l="0" t="0" r="r" b="b"/>
              <a:pathLst>
                <a:path w="21600" h="21600" extrusionOk="0">
                  <a:moveTo>
                    <a:pt x="0" y="20924"/>
                  </a:moveTo>
                  <a:cubicBezTo>
                    <a:pt x="0" y="21157"/>
                    <a:pt x="28" y="21379"/>
                    <a:pt x="99" y="21600"/>
                  </a:cubicBezTo>
                  <a:lnTo>
                    <a:pt x="20354" y="11445"/>
                  </a:lnTo>
                  <a:lnTo>
                    <a:pt x="21600" y="10818"/>
                  </a:lnTo>
                  <a:lnTo>
                    <a:pt x="0" y="0"/>
                  </a:lnTo>
                  <a:lnTo>
                    <a:pt x="0" y="20924"/>
                  </a:lnTo>
                  <a:close/>
                </a:path>
              </a:pathLst>
            </a:custGeom>
            <a:solidFill>
              <a:srgbClr val="7030A0"/>
            </a:solidFill>
            <a:ln w="12700">
              <a:miter lim="400000"/>
            </a:ln>
          </p:spPr>
          <p:txBody>
            <a:bodyPr lIns="38100" tIns="38100" rIns="38100" bIns="38100" anchor="ctr"/>
            <a:lstStyle/>
            <a:p>
              <a:pPr>
                <a:defRPr sz="3000">
                  <a:solidFill>
                    <a:srgbClr val="FFFFFF"/>
                  </a:solidFill>
                </a:defRPr>
              </a:pPr>
              <a:endParaRPr/>
            </a:p>
          </p:txBody>
        </p:sp>
        <p:sp>
          <p:nvSpPr>
            <p:cNvPr id="53" name="Shape">
              <a:extLst>
                <a:ext uri="{FF2B5EF4-FFF2-40B4-BE49-F238E27FC236}">
                  <a16:creationId xmlns:a16="http://schemas.microsoft.com/office/drawing/2014/main" id="{DB5F4605-27FD-4766-8F54-94128EA948B0}"/>
                </a:ext>
              </a:extLst>
            </p:cNvPr>
            <p:cNvSpPr/>
            <p:nvPr/>
          </p:nvSpPr>
          <p:spPr>
            <a:xfrm>
              <a:off x="4115434" y="3822067"/>
              <a:ext cx="2526033" cy="1606550"/>
            </a:xfrm>
            <a:custGeom>
              <a:avLst/>
              <a:gdLst/>
              <a:ahLst/>
              <a:cxnLst>
                <a:cxn ang="0">
                  <a:pos x="wd2" y="hd2"/>
                </a:cxn>
                <a:cxn ang="5400000">
                  <a:pos x="wd2" y="hd2"/>
                </a:cxn>
                <a:cxn ang="10800000">
                  <a:pos x="wd2" y="hd2"/>
                </a:cxn>
                <a:cxn ang="16200000">
                  <a:pos x="wd2" y="hd2"/>
                </a:cxn>
              </a:cxnLst>
              <a:rect l="0" t="0" r="r" b="b"/>
              <a:pathLst>
                <a:path w="21600" h="21600" extrusionOk="0">
                  <a:moveTo>
                    <a:pt x="17452" y="3774"/>
                  </a:moveTo>
                  <a:lnTo>
                    <a:pt x="7928" y="12414"/>
                  </a:lnTo>
                  <a:lnTo>
                    <a:pt x="0" y="19619"/>
                  </a:lnTo>
                  <a:cubicBezTo>
                    <a:pt x="424" y="20832"/>
                    <a:pt x="1227" y="21600"/>
                    <a:pt x="2129" y="21600"/>
                  </a:cubicBezTo>
                  <a:lnTo>
                    <a:pt x="21600" y="21600"/>
                  </a:lnTo>
                  <a:lnTo>
                    <a:pt x="21600" y="0"/>
                  </a:lnTo>
                  <a:lnTo>
                    <a:pt x="17452" y="3774"/>
                  </a:lnTo>
                  <a:lnTo>
                    <a:pt x="17452" y="3774"/>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54" name="Triangle">
              <a:extLst>
                <a:ext uri="{FF2B5EF4-FFF2-40B4-BE49-F238E27FC236}">
                  <a16:creationId xmlns:a16="http://schemas.microsoft.com/office/drawing/2014/main" id="{2F2FC1A9-579C-4226-9112-AA4960BB916C}"/>
                </a:ext>
              </a:extLst>
            </p:cNvPr>
            <p:cNvSpPr/>
            <p:nvPr/>
          </p:nvSpPr>
          <p:spPr>
            <a:xfrm>
              <a:off x="5042533" y="4114167"/>
              <a:ext cx="1113790" cy="6438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21600" y="0"/>
                  </a:lnTo>
                  <a:close/>
                </a:path>
              </a:pathLst>
            </a:custGeom>
            <a:solidFill>
              <a:srgbClr val="77CCE5"/>
            </a:solidFill>
            <a:ln w="12700">
              <a:miter lim="400000"/>
            </a:ln>
          </p:spPr>
          <p:txBody>
            <a:bodyPr lIns="38100" tIns="38100" rIns="38100" bIns="38100" anchor="ctr"/>
            <a:lstStyle/>
            <a:p>
              <a:pPr>
                <a:defRPr sz="3000">
                  <a:solidFill>
                    <a:srgbClr val="FFFFFF"/>
                  </a:solidFill>
                </a:defRPr>
              </a:pPr>
              <a:endParaRPr/>
            </a:p>
          </p:txBody>
        </p:sp>
        <p:sp>
          <p:nvSpPr>
            <p:cNvPr id="55" name="Shape">
              <a:extLst>
                <a:ext uri="{FF2B5EF4-FFF2-40B4-BE49-F238E27FC236}">
                  <a16:creationId xmlns:a16="http://schemas.microsoft.com/office/drawing/2014/main" id="{395FB86D-C265-4ECF-B084-592A879F66F9}"/>
                </a:ext>
              </a:extLst>
            </p:cNvPr>
            <p:cNvSpPr/>
            <p:nvPr/>
          </p:nvSpPr>
          <p:spPr>
            <a:xfrm>
              <a:off x="5537834" y="1421767"/>
              <a:ext cx="2526033" cy="1606550"/>
            </a:xfrm>
            <a:custGeom>
              <a:avLst/>
              <a:gdLst/>
              <a:ahLst/>
              <a:cxnLst>
                <a:cxn ang="0">
                  <a:pos x="wd2" y="hd2"/>
                </a:cxn>
                <a:cxn ang="5400000">
                  <a:pos x="wd2" y="hd2"/>
                </a:cxn>
                <a:cxn ang="10800000">
                  <a:pos x="wd2" y="hd2"/>
                </a:cxn>
                <a:cxn ang="16200000">
                  <a:pos x="wd2" y="hd2"/>
                </a:cxn>
              </a:cxnLst>
              <a:rect l="0" t="0" r="r" b="b"/>
              <a:pathLst>
                <a:path w="21600" h="21600" extrusionOk="0">
                  <a:moveTo>
                    <a:pt x="4148" y="17826"/>
                  </a:moveTo>
                  <a:lnTo>
                    <a:pt x="17441" y="5754"/>
                  </a:lnTo>
                  <a:lnTo>
                    <a:pt x="21600" y="1981"/>
                  </a:lnTo>
                  <a:cubicBezTo>
                    <a:pt x="21176" y="768"/>
                    <a:pt x="20373" y="0"/>
                    <a:pt x="19471" y="0"/>
                  </a:cubicBezTo>
                  <a:lnTo>
                    <a:pt x="0" y="0"/>
                  </a:lnTo>
                  <a:lnTo>
                    <a:pt x="0" y="21600"/>
                  </a:lnTo>
                  <a:lnTo>
                    <a:pt x="4148" y="17826"/>
                  </a:lnTo>
                  <a:lnTo>
                    <a:pt x="4148" y="17826"/>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56" name="Triangle">
              <a:extLst>
                <a:ext uri="{FF2B5EF4-FFF2-40B4-BE49-F238E27FC236}">
                  <a16:creationId xmlns:a16="http://schemas.microsoft.com/office/drawing/2014/main" id="{D6266592-D209-4264-8FC9-4EA8717C36F0}"/>
                </a:ext>
              </a:extLst>
            </p:cNvPr>
            <p:cNvSpPr/>
            <p:nvPr/>
          </p:nvSpPr>
          <p:spPr>
            <a:xfrm>
              <a:off x="6020433" y="1853566"/>
              <a:ext cx="1555752" cy="89789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lnTo>
                    <a:pt x="0" y="21600"/>
                  </a:lnTo>
                  <a:close/>
                </a:path>
              </a:pathLst>
            </a:custGeom>
            <a:solidFill>
              <a:srgbClr val="FBB959"/>
            </a:solidFill>
            <a:ln w="12700">
              <a:miter lim="400000"/>
            </a:ln>
          </p:spPr>
          <p:txBody>
            <a:bodyPr lIns="38100" tIns="38100" rIns="38100" bIns="38100" anchor="ctr"/>
            <a:lstStyle/>
            <a:p>
              <a:pPr>
                <a:defRPr sz="3000">
                  <a:solidFill>
                    <a:srgbClr val="FFFFFF"/>
                  </a:solidFill>
                </a:defRPr>
              </a:pPr>
              <a:endParaRPr/>
            </a:p>
          </p:txBody>
        </p:sp>
        <p:sp>
          <p:nvSpPr>
            <p:cNvPr id="57" name="Shape">
              <a:extLst>
                <a:ext uri="{FF2B5EF4-FFF2-40B4-BE49-F238E27FC236}">
                  <a16:creationId xmlns:a16="http://schemas.microsoft.com/office/drawing/2014/main" id="{54BAE9FB-BADC-4AC3-94B2-823B1106D47D}"/>
                </a:ext>
              </a:extLst>
            </p:cNvPr>
            <p:cNvSpPr/>
            <p:nvPr/>
          </p:nvSpPr>
          <p:spPr>
            <a:xfrm>
              <a:off x="4090034" y="1421767"/>
              <a:ext cx="1383032" cy="22872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423" y="0"/>
                  </a:lnTo>
                  <a:cubicBezTo>
                    <a:pt x="2618" y="0"/>
                    <a:pt x="1031" y="648"/>
                    <a:pt x="337" y="1655"/>
                  </a:cubicBezTo>
                  <a:cubicBezTo>
                    <a:pt x="119" y="1979"/>
                    <a:pt x="0" y="2327"/>
                    <a:pt x="0" y="2675"/>
                  </a:cubicBezTo>
                  <a:lnTo>
                    <a:pt x="0" y="14056"/>
                  </a:lnTo>
                  <a:lnTo>
                    <a:pt x="21600" y="21600"/>
                  </a:lnTo>
                  <a:lnTo>
                    <a:pt x="21600" y="16311"/>
                  </a:lnTo>
                  <a:lnTo>
                    <a:pt x="21600" y="0"/>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p>
          </p:txBody>
        </p:sp>
        <p:sp>
          <p:nvSpPr>
            <p:cNvPr id="58" name="Shape">
              <a:extLst>
                <a:ext uri="{FF2B5EF4-FFF2-40B4-BE49-F238E27FC236}">
                  <a16:creationId xmlns:a16="http://schemas.microsoft.com/office/drawing/2014/main" id="{A0E5914F-A292-4A10-B40C-E91D532AF50C}"/>
                </a:ext>
              </a:extLst>
            </p:cNvPr>
            <p:cNvSpPr/>
            <p:nvPr/>
          </p:nvSpPr>
          <p:spPr>
            <a:xfrm>
              <a:off x="4090033" y="2907667"/>
              <a:ext cx="1382473" cy="7981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lnTo>
                    <a:pt x="21600" y="21600"/>
                  </a:lnTo>
                  <a:lnTo>
                    <a:pt x="21600" y="21600"/>
                  </a:lnTo>
                  <a:close/>
                </a:path>
              </a:pathLst>
            </a:custGeom>
            <a:solidFill>
              <a:srgbClr val="EF716A"/>
            </a:solidFill>
            <a:ln w="12700">
              <a:miter lim="400000"/>
            </a:ln>
          </p:spPr>
          <p:txBody>
            <a:bodyPr lIns="38100" tIns="38100" rIns="38100" bIns="38100" anchor="ctr"/>
            <a:lstStyle/>
            <a:p>
              <a:pPr>
                <a:defRPr sz="3000">
                  <a:solidFill>
                    <a:srgbClr val="FFFFFF"/>
                  </a:solidFill>
                </a:defRPr>
              </a:pPr>
              <a:endParaRPr/>
            </a:p>
          </p:txBody>
        </p:sp>
        <p:sp>
          <p:nvSpPr>
            <p:cNvPr id="59" name="Shape">
              <a:extLst>
                <a:ext uri="{FF2B5EF4-FFF2-40B4-BE49-F238E27FC236}">
                  <a16:creationId xmlns:a16="http://schemas.microsoft.com/office/drawing/2014/main" id="{5EEB3BE2-DB9B-487E-B5B3-D415A856DAC8}"/>
                </a:ext>
              </a:extLst>
            </p:cNvPr>
            <p:cNvSpPr/>
            <p:nvPr/>
          </p:nvSpPr>
          <p:spPr>
            <a:xfrm>
              <a:off x="5537833" y="2793367"/>
              <a:ext cx="1107441" cy="128016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10800" y="21600"/>
                  </a:lnTo>
                  <a:lnTo>
                    <a:pt x="21600" y="16200"/>
                  </a:lnTo>
                  <a:lnTo>
                    <a:pt x="21600" y="5400"/>
                  </a:lnTo>
                  <a:lnTo>
                    <a:pt x="10800" y="0"/>
                  </a:lnTo>
                  <a:lnTo>
                    <a:pt x="0" y="5400"/>
                  </a:lnTo>
                  <a:close/>
                </a:path>
              </a:pathLst>
            </a:custGeom>
            <a:solidFill>
              <a:schemeClr val="tx1">
                <a:lumMod val="75000"/>
                <a:lumOff val="25000"/>
              </a:schemeClr>
            </a:solidFill>
            <a:ln w="12700">
              <a:miter lim="400000"/>
            </a:ln>
          </p:spPr>
          <p:txBody>
            <a:bodyPr lIns="38100" tIns="38100" rIns="38100" bIns="38100" anchor="ctr"/>
            <a:lstStyle/>
            <a:p>
              <a:pPr>
                <a:defRPr sz="3000">
                  <a:solidFill>
                    <a:srgbClr val="FFFFFF"/>
                  </a:solidFill>
                </a:defRPr>
              </a:pPr>
              <a:endParaRPr/>
            </a:p>
          </p:txBody>
        </p:sp>
        <p:pic>
          <p:nvPicPr>
            <p:cNvPr id="60" name="Graphic 12" descr="Bar graph with upward trend outline">
              <a:extLst>
                <a:ext uri="{FF2B5EF4-FFF2-40B4-BE49-F238E27FC236}">
                  <a16:creationId xmlns:a16="http://schemas.microsoft.com/office/drawing/2014/main" id="{8BB7D241-0DA8-4812-9476-D1AAA6F8F9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97935" y="3353554"/>
              <a:ext cx="750402" cy="750402"/>
            </a:xfrm>
            <a:prstGeom prst="rect">
              <a:avLst/>
            </a:prstGeom>
          </p:spPr>
        </p:pic>
        <p:pic>
          <p:nvPicPr>
            <p:cNvPr id="61" name="Graphic 13" descr="Folhinha estrutura de tópicos">
              <a:extLst>
                <a:ext uri="{FF2B5EF4-FFF2-40B4-BE49-F238E27FC236}">
                  <a16:creationId xmlns:a16="http://schemas.microsoft.com/office/drawing/2014/main" id="{88931FD9-2589-4231-8F65-031F9AE74F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81810" y="2699140"/>
              <a:ext cx="716343" cy="716343"/>
            </a:xfrm>
            <a:prstGeom prst="rect">
              <a:avLst/>
            </a:prstGeom>
          </p:spPr>
        </p:pic>
        <p:pic>
          <p:nvPicPr>
            <p:cNvPr id="62" name="Graphic 14" descr="Quiosque estrutura de tópicos">
              <a:extLst>
                <a:ext uri="{FF2B5EF4-FFF2-40B4-BE49-F238E27FC236}">
                  <a16:creationId xmlns:a16="http://schemas.microsoft.com/office/drawing/2014/main" id="{38E9524A-0BE1-4C72-8237-D988B86208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038726" y="4696455"/>
              <a:ext cx="687955" cy="687955"/>
            </a:xfrm>
            <a:prstGeom prst="rect">
              <a:avLst/>
            </a:prstGeom>
          </p:spPr>
        </p:pic>
        <p:pic>
          <p:nvPicPr>
            <p:cNvPr id="63" name="Graphic 15" descr="Cmd Terminal estrutura de tópicos">
              <a:extLst>
                <a:ext uri="{FF2B5EF4-FFF2-40B4-BE49-F238E27FC236}">
                  <a16:creationId xmlns:a16="http://schemas.microsoft.com/office/drawing/2014/main" id="{A33545AB-1AAC-4219-9CDA-13B1347795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185895" y="4714630"/>
              <a:ext cx="755555" cy="755555"/>
            </a:xfrm>
            <a:prstGeom prst="rect">
              <a:avLst/>
            </a:prstGeom>
          </p:spPr>
        </p:pic>
        <p:pic>
          <p:nvPicPr>
            <p:cNvPr id="64" name="Graphic 16" descr="Programador estrutura de tópicos">
              <a:extLst>
                <a:ext uri="{FF2B5EF4-FFF2-40B4-BE49-F238E27FC236}">
                  <a16:creationId xmlns:a16="http://schemas.microsoft.com/office/drawing/2014/main" id="{842DDFB0-841B-4970-A9E3-730E6AA97E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575084" y="1447570"/>
              <a:ext cx="641323" cy="641323"/>
            </a:xfrm>
            <a:prstGeom prst="rect">
              <a:avLst/>
            </a:prstGeom>
          </p:spPr>
        </p:pic>
        <p:pic>
          <p:nvPicPr>
            <p:cNvPr id="65" name="Graphic 17">
              <a:extLst>
                <a:ext uri="{FF2B5EF4-FFF2-40B4-BE49-F238E27FC236}">
                  <a16:creationId xmlns:a16="http://schemas.microsoft.com/office/drawing/2014/main" id="{8DDFC9A4-C047-4F82-A4AC-181D331A31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174425" y="1385571"/>
              <a:ext cx="711589" cy="711589"/>
            </a:xfrm>
            <a:prstGeom prst="rect">
              <a:avLst/>
            </a:prstGeom>
          </p:spPr>
        </p:pic>
        <p:sp>
          <p:nvSpPr>
            <p:cNvPr id="67" name="TextBox 19">
              <a:extLst>
                <a:ext uri="{FF2B5EF4-FFF2-40B4-BE49-F238E27FC236}">
                  <a16:creationId xmlns:a16="http://schemas.microsoft.com/office/drawing/2014/main" id="{4E0D212A-9AAC-49BB-B132-3C1DEB456E1B}"/>
                </a:ext>
              </a:extLst>
            </p:cNvPr>
            <p:cNvSpPr txBox="1"/>
            <p:nvPr/>
          </p:nvSpPr>
          <p:spPr>
            <a:xfrm>
              <a:off x="5600511" y="2382960"/>
              <a:ext cx="409086" cy="369332"/>
            </a:xfrm>
            <a:prstGeom prst="rect">
              <a:avLst/>
            </a:prstGeom>
            <a:noFill/>
          </p:spPr>
          <p:txBody>
            <a:bodyPr wrap="none" rtlCol="0">
              <a:spAutoFit/>
            </a:bodyPr>
            <a:lstStyle/>
            <a:p>
              <a:pPr algn="ctr"/>
              <a:r>
                <a:rPr lang="en-US" b="1" dirty="0">
                  <a:solidFill>
                    <a:schemeClr val="bg1"/>
                  </a:solidFill>
                  <a:latin typeface="Quicksand" pitchFamily="2" charset="0"/>
                </a:rPr>
                <a:t>01</a:t>
              </a:r>
            </a:p>
          </p:txBody>
        </p:sp>
        <p:sp>
          <p:nvSpPr>
            <p:cNvPr id="68" name="TextBox 20">
              <a:extLst>
                <a:ext uri="{FF2B5EF4-FFF2-40B4-BE49-F238E27FC236}">
                  <a16:creationId xmlns:a16="http://schemas.microsoft.com/office/drawing/2014/main" id="{416205B1-3556-49AA-9030-E113C61D95BE}"/>
                </a:ext>
              </a:extLst>
            </p:cNvPr>
            <p:cNvSpPr txBox="1"/>
            <p:nvPr/>
          </p:nvSpPr>
          <p:spPr>
            <a:xfrm>
              <a:off x="6494037" y="2564244"/>
              <a:ext cx="453970" cy="369332"/>
            </a:xfrm>
            <a:prstGeom prst="rect">
              <a:avLst/>
            </a:prstGeom>
            <a:noFill/>
          </p:spPr>
          <p:txBody>
            <a:bodyPr wrap="none" rtlCol="0">
              <a:spAutoFit/>
            </a:bodyPr>
            <a:lstStyle/>
            <a:p>
              <a:pPr algn="ctr"/>
              <a:r>
                <a:rPr lang="en-US" b="1" dirty="0">
                  <a:solidFill>
                    <a:schemeClr val="bg1"/>
                  </a:solidFill>
                  <a:latin typeface="Quicksand" pitchFamily="2" charset="0"/>
                </a:rPr>
                <a:t>02</a:t>
              </a:r>
            </a:p>
          </p:txBody>
        </p:sp>
        <p:sp>
          <p:nvSpPr>
            <p:cNvPr id="69" name="TextBox 21">
              <a:extLst>
                <a:ext uri="{FF2B5EF4-FFF2-40B4-BE49-F238E27FC236}">
                  <a16:creationId xmlns:a16="http://schemas.microsoft.com/office/drawing/2014/main" id="{A57CF9B3-E57E-4228-8314-2E538AC4D2C3}"/>
                </a:ext>
              </a:extLst>
            </p:cNvPr>
            <p:cNvSpPr txBox="1"/>
            <p:nvPr/>
          </p:nvSpPr>
          <p:spPr>
            <a:xfrm>
              <a:off x="6753565" y="3408076"/>
              <a:ext cx="445956" cy="369332"/>
            </a:xfrm>
            <a:prstGeom prst="rect">
              <a:avLst/>
            </a:prstGeom>
            <a:noFill/>
          </p:spPr>
          <p:txBody>
            <a:bodyPr wrap="none" rtlCol="0">
              <a:spAutoFit/>
            </a:bodyPr>
            <a:lstStyle/>
            <a:p>
              <a:pPr algn="ctr"/>
              <a:r>
                <a:rPr lang="en-US" b="1" dirty="0">
                  <a:solidFill>
                    <a:schemeClr val="bg1"/>
                  </a:solidFill>
                  <a:latin typeface="Quicksand" pitchFamily="2" charset="0"/>
                </a:rPr>
                <a:t>03</a:t>
              </a:r>
            </a:p>
          </p:txBody>
        </p:sp>
        <p:sp>
          <p:nvSpPr>
            <p:cNvPr id="70" name="TextBox 22">
              <a:extLst>
                <a:ext uri="{FF2B5EF4-FFF2-40B4-BE49-F238E27FC236}">
                  <a16:creationId xmlns:a16="http://schemas.microsoft.com/office/drawing/2014/main" id="{BE0C4CDB-5B42-4376-A2F3-3F20CF9BEEDF}"/>
                </a:ext>
              </a:extLst>
            </p:cNvPr>
            <p:cNvSpPr txBox="1"/>
            <p:nvPr/>
          </p:nvSpPr>
          <p:spPr>
            <a:xfrm>
              <a:off x="6129951" y="4079545"/>
              <a:ext cx="489238" cy="369332"/>
            </a:xfrm>
            <a:prstGeom prst="rect">
              <a:avLst/>
            </a:prstGeom>
            <a:noFill/>
          </p:spPr>
          <p:txBody>
            <a:bodyPr wrap="none" rtlCol="0">
              <a:spAutoFit/>
            </a:bodyPr>
            <a:lstStyle/>
            <a:p>
              <a:pPr algn="ctr"/>
              <a:r>
                <a:rPr lang="en-US" b="1" dirty="0">
                  <a:solidFill>
                    <a:schemeClr val="bg1"/>
                  </a:solidFill>
                  <a:latin typeface="Quicksand" pitchFamily="2" charset="0"/>
                </a:rPr>
                <a:t>04</a:t>
              </a:r>
            </a:p>
          </p:txBody>
        </p:sp>
        <p:sp>
          <p:nvSpPr>
            <p:cNvPr id="71" name="TextBox 23">
              <a:extLst>
                <a:ext uri="{FF2B5EF4-FFF2-40B4-BE49-F238E27FC236}">
                  <a16:creationId xmlns:a16="http://schemas.microsoft.com/office/drawing/2014/main" id="{DCE1890C-EFA9-4367-9115-D491A36FBD69}"/>
                </a:ext>
              </a:extLst>
            </p:cNvPr>
            <p:cNvSpPr txBox="1"/>
            <p:nvPr/>
          </p:nvSpPr>
          <p:spPr>
            <a:xfrm>
              <a:off x="5243116" y="3900065"/>
              <a:ext cx="458780" cy="369332"/>
            </a:xfrm>
            <a:prstGeom prst="rect">
              <a:avLst/>
            </a:prstGeom>
            <a:noFill/>
          </p:spPr>
          <p:txBody>
            <a:bodyPr wrap="none" rtlCol="0">
              <a:spAutoFit/>
            </a:bodyPr>
            <a:lstStyle/>
            <a:p>
              <a:pPr algn="ctr"/>
              <a:r>
                <a:rPr lang="en-US" b="1" dirty="0">
                  <a:solidFill>
                    <a:schemeClr val="bg1"/>
                  </a:solidFill>
                  <a:latin typeface="Quicksand" pitchFamily="2" charset="0"/>
                </a:rPr>
                <a:t>05</a:t>
              </a:r>
            </a:p>
          </p:txBody>
        </p:sp>
        <p:sp>
          <p:nvSpPr>
            <p:cNvPr id="72" name="TextBox 24">
              <a:extLst>
                <a:ext uri="{FF2B5EF4-FFF2-40B4-BE49-F238E27FC236}">
                  <a16:creationId xmlns:a16="http://schemas.microsoft.com/office/drawing/2014/main" id="{12919D73-BDCF-4256-ABA8-102488DC9DD6}"/>
                </a:ext>
              </a:extLst>
            </p:cNvPr>
            <p:cNvSpPr txBox="1"/>
            <p:nvPr/>
          </p:nvSpPr>
          <p:spPr>
            <a:xfrm>
              <a:off x="4989469" y="3023227"/>
              <a:ext cx="452368" cy="369332"/>
            </a:xfrm>
            <a:prstGeom prst="rect">
              <a:avLst/>
            </a:prstGeom>
            <a:noFill/>
          </p:spPr>
          <p:txBody>
            <a:bodyPr wrap="none" rtlCol="0">
              <a:spAutoFit/>
            </a:bodyPr>
            <a:lstStyle/>
            <a:p>
              <a:pPr algn="ctr"/>
              <a:r>
                <a:rPr lang="en-US" b="1" dirty="0">
                  <a:solidFill>
                    <a:schemeClr val="bg1"/>
                  </a:solidFill>
                  <a:latin typeface="Quicksand" pitchFamily="2" charset="0"/>
                </a:rPr>
                <a:t>06</a:t>
              </a:r>
            </a:p>
          </p:txBody>
        </p:sp>
      </p:grpSp>
      <p:pic>
        <p:nvPicPr>
          <p:cNvPr id="73" name="Imagem 72">
            <a:extLst>
              <a:ext uri="{FF2B5EF4-FFF2-40B4-BE49-F238E27FC236}">
                <a16:creationId xmlns:a16="http://schemas.microsoft.com/office/drawing/2014/main" id="{AD7C6738-2158-4DE5-A5B5-0EAD59D25ABD}"/>
              </a:ext>
            </a:extLst>
          </p:cNvPr>
          <p:cNvPicPr>
            <a:picLocks noChangeAspect="1"/>
          </p:cNvPicPr>
          <p:nvPr/>
        </p:nvPicPr>
        <p:blipFill>
          <a:blip r:embed="rId14"/>
          <a:stretch>
            <a:fillRect/>
          </a:stretch>
        </p:blipFill>
        <p:spPr>
          <a:xfrm>
            <a:off x="5634670" y="3549664"/>
            <a:ext cx="741114" cy="725512"/>
          </a:xfrm>
          <a:prstGeom prst="rect">
            <a:avLst/>
          </a:prstGeom>
        </p:spPr>
      </p:pic>
    </p:spTree>
    <p:extLst>
      <p:ext uri="{BB962C8B-B14F-4D97-AF65-F5344CB8AC3E}">
        <p14:creationId xmlns:p14="http://schemas.microsoft.com/office/powerpoint/2010/main" val="2566796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0F6F2B-F2EF-457A-92AC-41F81A92F8B8}"/>
              </a:ext>
            </a:extLst>
          </p:cNvPr>
          <p:cNvSpPr>
            <a:spLocks noGrp="1"/>
          </p:cNvSpPr>
          <p:nvPr>
            <p:ph type="title"/>
          </p:nvPr>
        </p:nvSpPr>
        <p:spPr/>
        <p:txBody>
          <a:bodyPr/>
          <a:lstStyle/>
          <a:p>
            <a:r>
              <a:rPr lang="pt-BR" dirty="0"/>
              <a:t>Nativo ou </a:t>
            </a:r>
            <a:r>
              <a:rPr lang="pt-BR" dirty="0" err="1"/>
              <a:t>cross</a:t>
            </a:r>
            <a:r>
              <a:rPr lang="pt-BR" dirty="0"/>
              <a:t>?</a:t>
            </a:r>
          </a:p>
        </p:txBody>
      </p:sp>
      <p:sp>
        <p:nvSpPr>
          <p:cNvPr id="3" name="Subtítulo 2">
            <a:extLst>
              <a:ext uri="{FF2B5EF4-FFF2-40B4-BE49-F238E27FC236}">
                <a16:creationId xmlns:a16="http://schemas.microsoft.com/office/drawing/2014/main" id="{469B7228-96A1-4CF6-9EBA-18ECC91F9DE3}"/>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2712516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1738820974"/>
              </p:ext>
            </p:extLst>
          </p:nvPr>
        </p:nvGraphicFramePr>
        <p:xfrm>
          <a:off x="-3" y="924554"/>
          <a:ext cx="12192003" cy="5933446"/>
        </p:xfrm>
        <a:graphic>
          <a:graphicData uri="http://schemas.openxmlformats.org/drawingml/2006/table">
            <a:tbl>
              <a:tblPr firstRow="1" bandRow="1">
                <a:tableStyleId>{93296810-A885-4BE3-A3E7-6D5BEEA58F35}</a:tableStyleId>
              </a:tblPr>
              <a:tblGrid>
                <a:gridCol w="2543175">
                  <a:extLst>
                    <a:ext uri="{9D8B030D-6E8A-4147-A177-3AD203B41FA5}">
                      <a16:colId xmlns:a16="http://schemas.microsoft.com/office/drawing/2014/main" val="1222742688"/>
                    </a:ext>
                  </a:extLst>
                </a:gridCol>
                <a:gridCol w="2390776">
                  <a:extLst>
                    <a:ext uri="{9D8B030D-6E8A-4147-A177-3AD203B41FA5}">
                      <a16:colId xmlns:a16="http://schemas.microsoft.com/office/drawing/2014/main" val="2054474115"/>
                    </a:ext>
                  </a:extLst>
                </a:gridCol>
                <a:gridCol w="2390776">
                  <a:extLst>
                    <a:ext uri="{9D8B030D-6E8A-4147-A177-3AD203B41FA5}">
                      <a16:colId xmlns:a16="http://schemas.microsoft.com/office/drawing/2014/main" val="1142977612"/>
                    </a:ext>
                  </a:extLst>
                </a:gridCol>
                <a:gridCol w="2390776">
                  <a:extLst>
                    <a:ext uri="{9D8B030D-6E8A-4147-A177-3AD203B41FA5}">
                      <a16:colId xmlns:a16="http://schemas.microsoft.com/office/drawing/2014/main" val="3641176208"/>
                    </a:ext>
                  </a:extLst>
                </a:gridCol>
                <a:gridCol w="2476500">
                  <a:extLst>
                    <a:ext uri="{9D8B030D-6E8A-4147-A177-3AD203B41FA5}">
                      <a16:colId xmlns:a16="http://schemas.microsoft.com/office/drawing/2014/main" val="201457299"/>
                    </a:ext>
                  </a:extLst>
                </a:gridCol>
              </a:tblGrid>
              <a:tr h="352373">
                <a:tc>
                  <a:txBody>
                    <a:bodyPr/>
                    <a:lstStyle/>
                    <a:p>
                      <a:pPr algn="ctr"/>
                      <a:r>
                        <a:rPr lang="pt-BR" sz="1600">
                          <a:latin typeface="Quicksand"/>
                        </a:rPr>
                        <a:t>Driver</a:t>
                      </a:r>
                      <a:endParaRPr lang="pt-BR" sz="1600" dirty="0">
                        <a:latin typeface="Quicksand"/>
                      </a:endParaRPr>
                    </a:p>
                  </a:txBody>
                  <a:tcPr anchor="ctr"/>
                </a:tc>
                <a:tc>
                  <a:txBody>
                    <a:bodyPr/>
                    <a:lstStyle/>
                    <a:p>
                      <a:pPr algn="ctr"/>
                      <a:r>
                        <a:rPr lang="pt-BR" sz="1600" dirty="0" err="1">
                          <a:latin typeface="Quicksand" pitchFamily="2" charset="0"/>
                        </a:rPr>
                        <a:t>Flutter</a:t>
                      </a:r>
                      <a:endParaRPr lang="pt-BR" sz="1600" dirty="0">
                        <a:latin typeface="Quicksand" pitchFamily="2" charset="0"/>
                      </a:endParaRPr>
                    </a:p>
                  </a:txBody>
                  <a:tcPr anchor="ctr"/>
                </a:tc>
                <a:tc>
                  <a:txBody>
                    <a:bodyPr/>
                    <a:lstStyle/>
                    <a:p>
                      <a:pPr algn="ctr"/>
                      <a:r>
                        <a:rPr lang="pt-BR" sz="1600">
                          <a:latin typeface="Quicksand"/>
                        </a:rPr>
                        <a:t>React native</a:t>
                      </a:r>
                      <a:endParaRPr lang="pt-BR" sz="1600" dirty="0" err="1">
                        <a:latin typeface="Quicksand"/>
                      </a:endParaRPr>
                    </a:p>
                  </a:txBody>
                  <a:tcPr anchor="ctr"/>
                </a:tc>
                <a:tc>
                  <a:txBody>
                    <a:bodyPr/>
                    <a:lstStyle/>
                    <a:p>
                      <a:pPr algn="ctr"/>
                      <a:r>
                        <a:rPr lang="pt-BR" sz="1600" dirty="0">
                          <a:latin typeface="Quicksand" pitchFamily="2" charset="0"/>
                        </a:rPr>
                        <a:t>Nativo</a:t>
                      </a:r>
                    </a:p>
                  </a:txBody>
                  <a:tcPr anchor="ctr"/>
                </a:tc>
                <a:tc>
                  <a:txBody>
                    <a:bodyPr/>
                    <a:lstStyle/>
                    <a:p>
                      <a:pPr algn="ctr"/>
                      <a:r>
                        <a:rPr lang="pt-BR" sz="1600" dirty="0">
                          <a:latin typeface="Quicksand" pitchFamily="2" charset="0"/>
                        </a:rPr>
                        <a:t>Critério avaliativo</a:t>
                      </a:r>
                    </a:p>
                  </a:txBody>
                  <a:tcPr anchor="ctr"/>
                </a:tc>
                <a:extLst>
                  <a:ext uri="{0D108BD9-81ED-4DB2-BD59-A6C34878D82A}">
                    <a16:rowId xmlns:a16="http://schemas.microsoft.com/office/drawing/2014/main" val="825349308"/>
                  </a:ext>
                </a:extLst>
              </a:tr>
              <a:tr h="583557">
                <a:tc>
                  <a:txBody>
                    <a:bodyPr/>
                    <a:lstStyle/>
                    <a:p>
                      <a:pPr algn="r"/>
                      <a:r>
                        <a:rPr lang="pt-BR" sz="1400" dirty="0">
                          <a:latin typeface="Quicksand Light" pitchFamily="2" charset="0"/>
                        </a:rPr>
                        <a:t>Whitelabel</a:t>
                      </a: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ctr"/>
                      <a:endParaRPr lang="pt-BR" sz="1200" i="0" dirty="0">
                        <a:latin typeface="Quicksand Light" pitchFamily="2" charset="0"/>
                      </a:endParaRPr>
                    </a:p>
                  </a:txBody>
                  <a:tcPr anchor="ctr"/>
                </a:tc>
                <a:tc>
                  <a:txBody>
                    <a:bodyPr/>
                    <a:lstStyle/>
                    <a:p>
                      <a:pPr algn="l"/>
                      <a:r>
                        <a:rPr lang="pt-BR" sz="1200" i="0" dirty="0">
                          <a:latin typeface="Quicksand Light" pitchFamily="2" charset="0"/>
                        </a:rPr>
                        <a:t>Menor esforço de implementação.</a:t>
                      </a:r>
                    </a:p>
                  </a:txBody>
                  <a:tcPr anchor="ctr"/>
                </a:tc>
                <a:extLst>
                  <a:ext uri="{0D108BD9-81ED-4DB2-BD59-A6C34878D82A}">
                    <a16:rowId xmlns:a16="http://schemas.microsoft.com/office/drawing/2014/main" val="2422690751"/>
                  </a:ext>
                </a:extLst>
              </a:tr>
              <a:tr h="710937">
                <a:tc>
                  <a:txBody>
                    <a:bodyPr/>
                    <a:lstStyle/>
                    <a:p>
                      <a:pPr algn="r"/>
                      <a:r>
                        <a:rPr lang="pt-BR" sz="1400" dirty="0">
                          <a:latin typeface="Quicksand Light" pitchFamily="2" charset="0"/>
                        </a:rPr>
                        <a:t>Modularização dentro da mesma plataforma</a:t>
                      </a: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i="0" dirty="0">
                          <a:latin typeface="Quicksand Light" pitchFamily="2" charset="0"/>
                        </a:rPr>
                        <a:t>Capacidade de modularizar para escalar o desenvolvimento.</a:t>
                      </a:r>
                    </a:p>
                  </a:txBody>
                  <a:tcPr anchor="ctr"/>
                </a:tc>
                <a:extLst>
                  <a:ext uri="{0D108BD9-81ED-4DB2-BD59-A6C34878D82A}">
                    <a16:rowId xmlns:a16="http://schemas.microsoft.com/office/drawing/2014/main" val="2300281060"/>
                  </a:ext>
                </a:extLst>
              </a:tr>
              <a:tr h="864915">
                <a:tc>
                  <a:txBody>
                    <a:bodyPr/>
                    <a:lstStyle/>
                    <a:p>
                      <a:pPr algn="r"/>
                      <a:r>
                        <a:rPr lang="pt-BR" sz="1400" dirty="0">
                          <a:latin typeface="Quicksand Light" pitchFamily="2" charset="0"/>
                        </a:rPr>
                        <a:t>Modularização entre plataformas</a:t>
                      </a: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i="0" dirty="0">
                          <a:latin typeface="Quicksand Light" pitchFamily="2" charset="0"/>
                        </a:rPr>
                        <a:t>Capacidade de interoperabilizar aplicativos de outras plataformas.</a:t>
                      </a:r>
                      <a:endParaRPr lang="pt-BR" sz="1200" dirty="0">
                        <a:latin typeface="Quicksand Light" pitchFamily="2" charset="0"/>
                      </a:endParaRPr>
                    </a:p>
                  </a:txBody>
                  <a:tcPr anchor="ctr"/>
                </a:tc>
                <a:extLst>
                  <a:ext uri="{0D108BD9-81ED-4DB2-BD59-A6C34878D82A}">
                    <a16:rowId xmlns:a16="http://schemas.microsoft.com/office/drawing/2014/main" val="323315736"/>
                  </a:ext>
                </a:extLst>
              </a:tr>
              <a:tr h="499881">
                <a:tc>
                  <a:txBody>
                    <a:bodyPr/>
                    <a:lstStyle/>
                    <a:p>
                      <a:pPr algn="r"/>
                      <a:r>
                        <a:rPr lang="pt-BR" sz="1400" dirty="0">
                          <a:latin typeface="Quicksand Light" pitchFamily="2" charset="0"/>
                        </a:rPr>
                        <a:t>Integração com SDK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l"/>
                      <a:r>
                        <a:rPr lang="pt-BR" sz="1200" kern="1200" dirty="0">
                          <a:solidFill>
                            <a:schemeClr val="dk1"/>
                          </a:solidFill>
                          <a:latin typeface="Quicksand Light" pitchFamily="2" charset="0"/>
                          <a:ea typeface="+mn-ea"/>
                          <a:cs typeface="+mn-cs"/>
                        </a:rPr>
                        <a:t>Complexidade de utilização.</a:t>
                      </a:r>
                    </a:p>
                  </a:txBody>
                  <a:tcPr anchor="ctr"/>
                </a:tc>
                <a:extLst>
                  <a:ext uri="{0D108BD9-81ED-4DB2-BD59-A6C34878D82A}">
                    <a16:rowId xmlns:a16="http://schemas.microsoft.com/office/drawing/2014/main" val="4172201717"/>
                  </a:ext>
                </a:extLst>
              </a:tr>
              <a:tr h="672712">
                <a:tc>
                  <a:txBody>
                    <a:bodyPr/>
                    <a:lstStyle/>
                    <a:p>
                      <a:pPr algn="r"/>
                      <a:r>
                        <a:rPr lang="pt-BR" sz="1400" dirty="0">
                          <a:latin typeface="Quicksand Light" pitchFamily="2" charset="0"/>
                        </a:rPr>
                        <a:t>Pipeline CI/CD para a loja</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i="0" dirty="0">
                          <a:latin typeface="Quicksand Light" pitchFamily="2" charset="0"/>
                        </a:rPr>
                        <a:t>Menor esforço de implantação do pipeline.</a:t>
                      </a:r>
                    </a:p>
                    <a:p>
                      <a:pPr algn="l"/>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31101497"/>
                  </a:ext>
                </a:extLst>
              </a:tr>
              <a:tr h="499881">
                <a:tc>
                  <a:txBody>
                    <a:bodyPr/>
                    <a:lstStyle/>
                    <a:p>
                      <a:pPr algn="r"/>
                      <a:r>
                        <a:rPr lang="pt-BR" sz="1400">
                          <a:latin typeface="Quicksand Light"/>
                        </a:rPr>
                        <a:t>Time to Market</a:t>
                      </a:r>
                      <a:endParaRPr lang="pt-BR" sz="1400" dirty="0">
                        <a:latin typeface="Quicksand Light"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Menor esforço de desenvolvimento.</a:t>
                      </a:r>
                    </a:p>
                  </a:txBody>
                  <a:tcPr anchor="ctr"/>
                </a:tc>
                <a:extLst>
                  <a:ext uri="{0D108BD9-81ED-4DB2-BD59-A6C34878D82A}">
                    <a16:rowId xmlns:a16="http://schemas.microsoft.com/office/drawing/2014/main" val="176591657"/>
                  </a:ext>
                </a:extLst>
              </a:tr>
              <a:tr h="499868">
                <a:tc>
                  <a:txBody>
                    <a:bodyPr/>
                    <a:lstStyle/>
                    <a:p>
                      <a:pPr algn="r"/>
                      <a:r>
                        <a:rPr lang="pt-BR" sz="1400" dirty="0">
                          <a:latin typeface="Quicksand Light" pitchFamily="2" charset="0"/>
                        </a:rPr>
                        <a:t>Time de Desenvolvimento</a:t>
                      </a:r>
                    </a:p>
                  </a:txBody>
                  <a:tcPr anchor="ctr"/>
                </a:tc>
                <a:tc>
                  <a:txBody>
                    <a:bodyPr/>
                    <a:lstStyle/>
                    <a:p>
                      <a:pPr algn="ctr"/>
                      <a:endParaRPr lang="pt-BR" sz="1200" dirty="0">
                        <a:latin typeface="Quicksand Light" pitchFamily="2" charset="0"/>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Disponibilidade de profissionais no mercado.</a:t>
                      </a:r>
                    </a:p>
                  </a:txBody>
                  <a:tcPr anchor="ctr"/>
                </a:tc>
                <a:extLst>
                  <a:ext uri="{0D108BD9-81ED-4DB2-BD59-A6C34878D82A}">
                    <a16:rowId xmlns:a16="http://schemas.microsoft.com/office/drawing/2014/main" val="3042176824"/>
                  </a:ext>
                </a:extLst>
              </a:tr>
              <a:tr h="864915">
                <a:tc>
                  <a:txBody>
                    <a:bodyPr/>
                    <a:lstStyle/>
                    <a:p>
                      <a:pPr algn="r"/>
                      <a:r>
                        <a:rPr lang="pt-BR" sz="1400" dirty="0">
                          <a:latin typeface="Quicksand Light" pitchFamily="2" charset="0"/>
                        </a:rPr>
                        <a:t>Facilidades de Desenvolvimento</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dirty="0">
                          <a:latin typeface="Quicksand Light" pitchFamily="2" charset="0"/>
                        </a:rPr>
                        <a:t>Maior produtividade e integração das ferramentas de desenvolvimento.</a:t>
                      </a:r>
                    </a:p>
                  </a:txBody>
                  <a:tcPr anchor="ctr"/>
                </a:tc>
                <a:extLst>
                  <a:ext uri="{0D108BD9-81ED-4DB2-BD59-A6C34878D82A}">
                    <a16:rowId xmlns:a16="http://schemas.microsoft.com/office/drawing/2014/main" val="2580960242"/>
                  </a:ext>
                </a:extLst>
              </a:tr>
              <a:tr h="384407">
                <a:tc>
                  <a:txBody>
                    <a:bodyPr/>
                    <a:lstStyle/>
                    <a:p>
                      <a:pPr algn="r"/>
                      <a:r>
                        <a:rPr lang="pt-BR" dirty="0">
                          <a:solidFill>
                            <a:schemeClr val="bg1"/>
                          </a:solidFill>
                          <a:latin typeface="Quicksand Light" pitchFamily="2" charset="0"/>
                        </a:rPr>
                        <a:t>Aderência</a:t>
                      </a:r>
                    </a:p>
                  </a:txBody>
                  <a:tcPr anchor="ctr">
                    <a:solidFill>
                      <a:srgbClr val="00B215"/>
                    </a:solidFill>
                  </a:tcPr>
                </a:tc>
                <a:tc>
                  <a:txBody>
                    <a:bodyPr/>
                    <a:lstStyle/>
                    <a:p>
                      <a:pPr algn="ctr"/>
                      <a:r>
                        <a:rPr lang="pt-BR" dirty="0">
                          <a:solidFill>
                            <a:schemeClr val="bg1"/>
                          </a:solidFill>
                          <a:latin typeface="Quicksand Light" pitchFamily="2" charset="0"/>
                        </a:rPr>
                        <a:t>3,25</a:t>
                      </a:r>
                    </a:p>
                  </a:txBody>
                  <a:tcPr anchor="ctr">
                    <a:solidFill>
                      <a:srgbClr val="00B215"/>
                    </a:solidFill>
                  </a:tcPr>
                </a:tc>
                <a:tc>
                  <a:txBody>
                    <a:bodyPr/>
                    <a:lstStyle/>
                    <a:p>
                      <a:pPr algn="ctr"/>
                      <a:r>
                        <a:rPr lang="pt-BR" dirty="0">
                          <a:solidFill>
                            <a:schemeClr val="bg1"/>
                          </a:solidFill>
                          <a:latin typeface="Quicksand Light" pitchFamily="2" charset="0"/>
                        </a:rPr>
                        <a:t>3,13</a:t>
                      </a:r>
                    </a:p>
                  </a:txBody>
                  <a:tcPr anchor="ctr">
                    <a:solidFill>
                      <a:srgbClr val="00B215"/>
                    </a:solidFill>
                  </a:tcPr>
                </a:tc>
                <a:tc>
                  <a:txBody>
                    <a:bodyPr/>
                    <a:lstStyle/>
                    <a:p>
                      <a:pPr algn="ctr"/>
                      <a:r>
                        <a:rPr lang="pt-BR" dirty="0">
                          <a:solidFill>
                            <a:schemeClr val="bg1"/>
                          </a:solidFill>
                          <a:latin typeface="Quicksand Light" pitchFamily="2" charset="0"/>
                        </a:rPr>
                        <a:t>3,13</a:t>
                      </a:r>
                    </a:p>
                  </a:txBody>
                  <a:tcPr anchor="ctr">
                    <a:solidFill>
                      <a:srgbClr val="00B215"/>
                    </a:solidFill>
                  </a:tcPr>
                </a:tc>
                <a:tc>
                  <a:txBody>
                    <a:bodyPr/>
                    <a:lstStyle/>
                    <a:p>
                      <a:endParaRPr lang="pt-BR" dirty="0">
                        <a:solidFill>
                          <a:schemeClr val="bg1"/>
                        </a:solidFill>
                        <a:latin typeface="Quicksand Light" pitchFamily="2" charset="0"/>
                      </a:endParaRPr>
                    </a:p>
                  </a:txBody>
                  <a:tcPr anchor="ctr">
                    <a:solidFill>
                      <a:srgbClr val="00B215"/>
                    </a:solidFill>
                  </a:tcP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Adequabilidade aos drivers da VR</a:t>
            </a:r>
            <a:endParaRPr lang="pt-BR" sz="2400" dirty="0"/>
          </a:p>
        </p:txBody>
      </p:sp>
      <p:sp>
        <p:nvSpPr>
          <p:cNvPr id="2" name="Subtítulo 1">
            <a:extLst>
              <a:ext uri="{FF2B5EF4-FFF2-40B4-BE49-F238E27FC236}">
                <a16:creationId xmlns:a16="http://schemas.microsoft.com/office/drawing/2014/main" id="{D484B525-56E2-4525-9571-E40CBCF93300}"/>
              </a:ext>
            </a:extLst>
          </p:cNvPr>
          <p:cNvSpPr>
            <a:spLocks noGrp="1"/>
          </p:cNvSpPr>
          <p:nvPr>
            <p:ph type="subTitle" idx="1"/>
          </p:nvPr>
        </p:nvSpPr>
        <p:spPr/>
        <p:txBody>
          <a:bodyPr>
            <a:normAutofit fontScale="92500" lnSpcReduction="20000"/>
          </a:bodyPr>
          <a:lstStyle/>
          <a:p>
            <a:r>
              <a:rPr lang="pt-BR" dirty="0"/>
              <a:t>Visão quantitativa - Cross Platform x Plataforma Nativa</a:t>
            </a:r>
          </a:p>
        </p:txBody>
      </p:sp>
      <p:sp>
        <p:nvSpPr>
          <p:cNvPr id="6" name="CaixaDeTexto 283">
            <a:extLst>
              <a:ext uri="{FF2B5EF4-FFF2-40B4-BE49-F238E27FC236}">
                <a16:creationId xmlns:a16="http://schemas.microsoft.com/office/drawing/2014/main" id="{4DFA7770-445C-4C7E-8A9E-889469BA50DF}"/>
              </a:ext>
            </a:extLst>
          </p:cNvPr>
          <p:cNvSpPr txBox="1"/>
          <p:nvPr/>
        </p:nvSpPr>
        <p:spPr>
          <a:xfrm>
            <a:off x="12545047" y="1970156"/>
            <a:ext cx="1692630" cy="400110"/>
          </a:xfrm>
          <a:prstGeom prst="rect">
            <a:avLst/>
          </a:prstGeom>
          <a:noFill/>
        </p:spPr>
        <p:txBody>
          <a:bodyPr wrap="square">
            <a:spAutoFit/>
          </a:bodyPr>
          <a:lstStyle/>
          <a:p>
            <a:pPr algn="ctr">
              <a:spcAft>
                <a:spcPts val="1200"/>
              </a:spcAft>
            </a:pPr>
            <a:r>
              <a:rPr lang="pt-BR" sz="2000">
                <a:latin typeface="Quicksand" pitchFamily="2" charset="0"/>
              </a:rPr>
              <a:t>Iconografia</a:t>
            </a:r>
            <a:endParaRPr lang="en-US" sz="2000" b="1" noProof="1">
              <a:latin typeface="Quicksand" pitchFamily="2" charset="0"/>
            </a:endParaRPr>
          </a:p>
        </p:txBody>
      </p:sp>
      <p:grpSp>
        <p:nvGrpSpPr>
          <p:cNvPr id="9" name="Agrupar 114">
            <a:extLst>
              <a:ext uri="{FF2B5EF4-FFF2-40B4-BE49-F238E27FC236}">
                <a16:creationId xmlns:a16="http://schemas.microsoft.com/office/drawing/2014/main" id="{1C863957-53F1-4193-A5B0-60E58F0B0B9C}"/>
              </a:ext>
            </a:extLst>
          </p:cNvPr>
          <p:cNvGrpSpPr/>
          <p:nvPr/>
        </p:nvGrpSpPr>
        <p:grpSpPr>
          <a:xfrm>
            <a:off x="12726131" y="2569177"/>
            <a:ext cx="1369846" cy="237693"/>
            <a:chOff x="5857229" y="1842511"/>
            <a:chExt cx="1369846" cy="237693"/>
          </a:xfrm>
        </p:grpSpPr>
        <p:sp>
          <p:nvSpPr>
            <p:cNvPr id="35" name="Retângulo 139">
              <a:extLst>
                <a:ext uri="{FF2B5EF4-FFF2-40B4-BE49-F238E27FC236}">
                  <a16:creationId xmlns:a16="http://schemas.microsoft.com/office/drawing/2014/main" id="{0DB5FAA3-60A7-49EC-9859-0AFCA4671E62}"/>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 name="Retângulo 140">
              <a:extLst>
                <a:ext uri="{FF2B5EF4-FFF2-40B4-BE49-F238E27FC236}">
                  <a16:creationId xmlns:a16="http://schemas.microsoft.com/office/drawing/2014/main" id="{D251EA4B-8556-4B4B-9994-FEB4BFEA7C55}"/>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 name="Retângulo 141">
              <a:extLst>
                <a:ext uri="{FF2B5EF4-FFF2-40B4-BE49-F238E27FC236}">
                  <a16:creationId xmlns:a16="http://schemas.microsoft.com/office/drawing/2014/main" id="{BC5B9F70-36A5-4206-8DBB-AF9FC623EC7D}"/>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 name="Retângulo 142">
              <a:extLst>
                <a:ext uri="{FF2B5EF4-FFF2-40B4-BE49-F238E27FC236}">
                  <a16:creationId xmlns:a16="http://schemas.microsoft.com/office/drawing/2014/main" id="{0E5E1C3F-713E-4605-A866-3031CEEF7477}"/>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 name="Retângulo 143">
              <a:extLst>
                <a:ext uri="{FF2B5EF4-FFF2-40B4-BE49-F238E27FC236}">
                  <a16:creationId xmlns:a16="http://schemas.microsoft.com/office/drawing/2014/main" id="{75C9842B-4878-4D5E-A8E4-715636C1B71B}"/>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 name="Retângulo 144">
              <a:extLst>
                <a:ext uri="{FF2B5EF4-FFF2-40B4-BE49-F238E27FC236}">
                  <a16:creationId xmlns:a16="http://schemas.microsoft.com/office/drawing/2014/main" id="{AEA5E866-D138-4069-A4D5-CFAE4A91AAA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5</a:t>
              </a:r>
            </a:p>
          </p:txBody>
        </p:sp>
        <p:sp>
          <p:nvSpPr>
            <p:cNvPr id="41" name="Retângulo 145">
              <a:extLst>
                <a:ext uri="{FF2B5EF4-FFF2-40B4-BE49-F238E27FC236}">
                  <a16:creationId xmlns:a16="http://schemas.microsoft.com/office/drawing/2014/main" id="{17F2E4B5-A2E6-4D98-984D-5CE1B2618B74}"/>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146">
              <a:extLst>
                <a:ext uri="{FF2B5EF4-FFF2-40B4-BE49-F238E27FC236}">
                  <a16:creationId xmlns:a16="http://schemas.microsoft.com/office/drawing/2014/main" id="{4D44E38F-09F0-400E-B4A7-A1D03192C887}"/>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147">
              <a:extLst>
                <a:ext uri="{FF2B5EF4-FFF2-40B4-BE49-F238E27FC236}">
                  <a16:creationId xmlns:a16="http://schemas.microsoft.com/office/drawing/2014/main" id="{9A4873DA-5528-480B-87F4-829A9F9F2642}"/>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148">
              <a:extLst>
                <a:ext uri="{FF2B5EF4-FFF2-40B4-BE49-F238E27FC236}">
                  <a16:creationId xmlns:a16="http://schemas.microsoft.com/office/drawing/2014/main" id="{4C3FBA8B-4B6C-4D78-ADF3-33A1AD3B0C2D}"/>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 name="Agrupar 116">
            <a:extLst>
              <a:ext uri="{FF2B5EF4-FFF2-40B4-BE49-F238E27FC236}">
                <a16:creationId xmlns:a16="http://schemas.microsoft.com/office/drawing/2014/main" id="{884DB157-AA6D-4080-9650-38DE5B7D7683}"/>
              </a:ext>
            </a:extLst>
          </p:cNvPr>
          <p:cNvGrpSpPr/>
          <p:nvPr/>
        </p:nvGrpSpPr>
        <p:grpSpPr>
          <a:xfrm>
            <a:off x="12710541" y="3820500"/>
            <a:ext cx="1369846" cy="237693"/>
            <a:chOff x="5916049" y="3087950"/>
            <a:chExt cx="1369846" cy="237693"/>
          </a:xfrm>
        </p:grpSpPr>
        <p:sp>
          <p:nvSpPr>
            <p:cNvPr id="20" name="Retângulo 124">
              <a:extLst>
                <a:ext uri="{FF2B5EF4-FFF2-40B4-BE49-F238E27FC236}">
                  <a16:creationId xmlns:a16="http://schemas.microsoft.com/office/drawing/2014/main" id="{ADDD8B33-6613-427F-8172-EB3B2EF450A6}"/>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 name="Retângulo 125">
              <a:extLst>
                <a:ext uri="{FF2B5EF4-FFF2-40B4-BE49-F238E27FC236}">
                  <a16:creationId xmlns:a16="http://schemas.microsoft.com/office/drawing/2014/main" id="{813CF2AD-7971-43A7-8A2D-204EA92C78AE}"/>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 name="Retângulo 126">
              <a:extLst>
                <a:ext uri="{FF2B5EF4-FFF2-40B4-BE49-F238E27FC236}">
                  <a16:creationId xmlns:a16="http://schemas.microsoft.com/office/drawing/2014/main" id="{0613C682-90EE-489D-892C-EDF8A7610130}"/>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23" name="Retângulo 127">
              <a:extLst>
                <a:ext uri="{FF2B5EF4-FFF2-40B4-BE49-F238E27FC236}">
                  <a16:creationId xmlns:a16="http://schemas.microsoft.com/office/drawing/2014/main" id="{116E3AAD-50B0-433D-8C75-7132BD72545F}"/>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 name="Retângulo 128">
              <a:extLst>
                <a:ext uri="{FF2B5EF4-FFF2-40B4-BE49-F238E27FC236}">
                  <a16:creationId xmlns:a16="http://schemas.microsoft.com/office/drawing/2014/main" id="{0898D826-1CDE-4210-A7D6-0E7CCA75AF5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 name="Retângulo 129">
              <a:extLst>
                <a:ext uri="{FF2B5EF4-FFF2-40B4-BE49-F238E27FC236}">
                  <a16:creationId xmlns:a16="http://schemas.microsoft.com/office/drawing/2014/main" id="{98CAEA26-82C8-479E-ACD5-04CC92B74E4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 name="Retângulo 130">
              <a:extLst>
                <a:ext uri="{FF2B5EF4-FFF2-40B4-BE49-F238E27FC236}">
                  <a16:creationId xmlns:a16="http://schemas.microsoft.com/office/drawing/2014/main" id="{FC2F537A-E5C7-4FD1-AAE0-A062DD6EF83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 name="Agrupar 117">
            <a:extLst>
              <a:ext uri="{FF2B5EF4-FFF2-40B4-BE49-F238E27FC236}">
                <a16:creationId xmlns:a16="http://schemas.microsoft.com/office/drawing/2014/main" id="{8FE4920F-0CD3-4BD9-AF78-E270B8C0A9D7}"/>
              </a:ext>
            </a:extLst>
          </p:cNvPr>
          <p:cNvGrpSpPr/>
          <p:nvPr/>
        </p:nvGrpSpPr>
        <p:grpSpPr>
          <a:xfrm>
            <a:off x="12726131" y="4185680"/>
            <a:ext cx="1369846" cy="237693"/>
            <a:chOff x="5931822" y="3459014"/>
            <a:chExt cx="1369846" cy="237693"/>
          </a:xfrm>
        </p:grpSpPr>
        <p:sp>
          <p:nvSpPr>
            <p:cNvPr id="14" name="Retângulo 118">
              <a:extLst>
                <a:ext uri="{FF2B5EF4-FFF2-40B4-BE49-F238E27FC236}">
                  <a16:creationId xmlns:a16="http://schemas.microsoft.com/office/drawing/2014/main" id="{43C85505-88AB-4EBB-8CBD-8397C2D9557C}"/>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 name="Retângulo 119">
              <a:extLst>
                <a:ext uri="{FF2B5EF4-FFF2-40B4-BE49-F238E27FC236}">
                  <a16:creationId xmlns:a16="http://schemas.microsoft.com/office/drawing/2014/main" id="{A2300518-5424-4265-91F7-365BC85885C2}"/>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16" name="Retângulo 120">
              <a:extLst>
                <a:ext uri="{FF2B5EF4-FFF2-40B4-BE49-F238E27FC236}">
                  <a16:creationId xmlns:a16="http://schemas.microsoft.com/office/drawing/2014/main" id="{A343D8AA-775D-4412-9ADC-318E17BEA3FE}"/>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 name="Retângulo 121">
              <a:extLst>
                <a:ext uri="{FF2B5EF4-FFF2-40B4-BE49-F238E27FC236}">
                  <a16:creationId xmlns:a16="http://schemas.microsoft.com/office/drawing/2014/main" id="{C81015DC-410B-4D0C-BC68-D3ED75FFA414}"/>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 name="Retângulo 122">
              <a:extLst>
                <a:ext uri="{FF2B5EF4-FFF2-40B4-BE49-F238E27FC236}">
                  <a16:creationId xmlns:a16="http://schemas.microsoft.com/office/drawing/2014/main" id="{E8619FB7-6802-4F89-9B21-190B0030646C}"/>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9" name="Retângulo 123">
              <a:extLst>
                <a:ext uri="{FF2B5EF4-FFF2-40B4-BE49-F238E27FC236}">
                  <a16:creationId xmlns:a16="http://schemas.microsoft.com/office/drawing/2014/main" id="{54CCB4A9-6701-4FE7-B77E-4A9A551CA474}"/>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65" name="Agrupar 113">
            <a:extLst>
              <a:ext uri="{FF2B5EF4-FFF2-40B4-BE49-F238E27FC236}">
                <a16:creationId xmlns:a16="http://schemas.microsoft.com/office/drawing/2014/main" id="{2FF0AAFA-89C9-4D46-B9F9-CDE076DA89BD}"/>
              </a:ext>
            </a:extLst>
          </p:cNvPr>
          <p:cNvGrpSpPr/>
          <p:nvPr/>
        </p:nvGrpSpPr>
        <p:grpSpPr>
          <a:xfrm>
            <a:off x="12706439" y="4571948"/>
            <a:ext cx="1369846" cy="237693"/>
            <a:chOff x="5896608" y="2300134"/>
            <a:chExt cx="1369846" cy="237693"/>
          </a:xfrm>
        </p:grpSpPr>
        <p:sp>
          <p:nvSpPr>
            <p:cNvPr id="66" name="Retângulo 149">
              <a:extLst>
                <a:ext uri="{FF2B5EF4-FFF2-40B4-BE49-F238E27FC236}">
                  <a16:creationId xmlns:a16="http://schemas.microsoft.com/office/drawing/2014/main" id="{3A34EBE2-DF76-462C-8823-47D35DB4EAD0}"/>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7" name="Retângulo 150">
              <a:extLst>
                <a:ext uri="{FF2B5EF4-FFF2-40B4-BE49-F238E27FC236}">
                  <a16:creationId xmlns:a16="http://schemas.microsoft.com/office/drawing/2014/main" id="{E34BFFB7-4834-4FDD-B192-C6D4F265C40A}"/>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8" name="Retângulo 151">
              <a:extLst>
                <a:ext uri="{FF2B5EF4-FFF2-40B4-BE49-F238E27FC236}">
                  <a16:creationId xmlns:a16="http://schemas.microsoft.com/office/drawing/2014/main" id="{905CDCDB-B12E-4FC1-8F3B-FD24F6323995}"/>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9" name="Retângulo 152">
              <a:extLst>
                <a:ext uri="{FF2B5EF4-FFF2-40B4-BE49-F238E27FC236}">
                  <a16:creationId xmlns:a16="http://schemas.microsoft.com/office/drawing/2014/main" id="{3401117D-53A3-4FB9-A89E-18C449A1C921}"/>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0" name="Retângulo 153">
              <a:extLst>
                <a:ext uri="{FF2B5EF4-FFF2-40B4-BE49-F238E27FC236}">
                  <a16:creationId xmlns:a16="http://schemas.microsoft.com/office/drawing/2014/main" id="{2638BD15-0D59-48EC-B3DE-1557277AD1E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71" name="Retângulo 154">
              <a:extLst>
                <a:ext uri="{FF2B5EF4-FFF2-40B4-BE49-F238E27FC236}">
                  <a16:creationId xmlns:a16="http://schemas.microsoft.com/office/drawing/2014/main" id="{242E12DB-DF1D-4A4B-95F8-A7A124121C7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2" name="Retângulo 155">
              <a:extLst>
                <a:ext uri="{FF2B5EF4-FFF2-40B4-BE49-F238E27FC236}">
                  <a16:creationId xmlns:a16="http://schemas.microsoft.com/office/drawing/2014/main" id="{383B2B75-5CFB-4874-B7D3-40D0039E23D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156">
              <a:extLst>
                <a:ext uri="{FF2B5EF4-FFF2-40B4-BE49-F238E27FC236}">
                  <a16:creationId xmlns:a16="http://schemas.microsoft.com/office/drawing/2014/main" id="{9D2E956D-12E4-43A9-938F-17D69F300557}"/>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157">
              <a:extLst>
                <a:ext uri="{FF2B5EF4-FFF2-40B4-BE49-F238E27FC236}">
                  <a16:creationId xmlns:a16="http://schemas.microsoft.com/office/drawing/2014/main" id="{A664895A-57FA-4605-91CA-98D0D4079AC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5" name="Agrupar 114">
            <a:extLst>
              <a:ext uri="{FF2B5EF4-FFF2-40B4-BE49-F238E27FC236}">
                <a16:creationId xmlns:a16="http://schemas.microsoft.com/office/drawing/2014/main" id="{BE4D4A05-F777-48FD-810E-45E39A487B33}"/>
              </a:ext>
            </a:extLst>
          </p:cNvPr>
          <p:cNvGrpSpPr/>
          <p:nvPr/>
        </p:nvGrpSpPr>
        <p:grpSpPr>
          <a:xfrm>
            <a:off x="12706439" y="2915617"/>
            <a:ext cx="1369846" cy="237693"/>
            <a:chOff x="5857229" y="1842511"/>
            <a:chExt cx="1369846" cy="237693"/>
          </a:xfrm>
        </p:grpSpPr>
        <p:sp>
          <p:nvSpPr>
            <p:cNvPr id="76" name="Retângulo 139">
              <a:extLst>
                <a:ext uri="{FF2B5EF4-FFF2-40B4-BE49-F238E27FC236}">
                  <a16:creationId xmlns:a16="http://schemas.microsoft.com/office/drawing/2014/main" id="{B80933E2-D460-492A-AFBF-1C0D411C3AD8}"/>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7" name="Retângulo 140">
              <a:extLst>
                <a:ext uri="{FF2B5EF4-FFF2-40B4-BE49-F238E27FC236}">
                  <a16:creationId xmlns:a16="http://schemas.microsoft.com/office/drawing/2014/main" id="{CE50E488-0720-4DE4-A053-7663963F7074}"/>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8" name="Retângulo 141">
              <a:extLst>
                <a:ext uri="{FF2B5EF4-FFF2-40B4-BE49-F238E27FC236}">
                  <a16:creationId xmlns:a16="http://schemas.microsoft.com/office/drawing/2014/main" id="{4245443D-7FA8-4E8E-874B-D1CF7C98034A}"/>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9" name="Retângulo 142">
              <a:extLst>
                <a:ext uri="{FF2B5EF4-FFF2-40B4-BE49-F238E27FC236}">
                  <a16:creationId xmlns:a16="http://schemas.microsoft.com/office/drawing/2014/main" id="{885758A7-A598-4669-90BE-62D840B4BFBD}"/>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0" name="Retângulo 143">
              <a:extLst>
                <a:ext uri="{FF2B5EF4-FFF2-40B4-BE49-F238E27FC236}">
                  <a16:creationId xmlns:a16="http://schemas.microsoft.com/office/drawing/2014/main" id="{3B39CF55-9BC6-4978-8AAF-4E816CD784B2}"/>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1" name="Retângulo 144">
              <a:extLst>
                <a:ext uri="{FF2B5EF4-FFF2-40B4-BE49-F238E27FC236}">
                  <a16:creationId xmlns:a16="http://schemas.microsoft.com/office/drawing/2014/main" id="{C1E8FB50-B037-4337-848A-60DE9947EC4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82" name="Retângulo 145">
              <a:extLst>
                <a:ext uri="{FF2B5EF4-FFF2-40B4-BE49-F238E27FC236}">
                  <a16:creationId xmlns:a16="http://schemas.microsoft.com/office/drawing/2014/main" id="{42F822F4-F16D-42BE-BF42-1B14677DE41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146">
              <a:extLst>
                <a:ext uri="{FF2B5EF4-FFF2-40B4-BE49-F238E27FC236}">
                  <a16:creationId xmlns:a16="http://schemas.microsoft.com/office/drawing/2014/main" id="{2BED71E7-1664-4D47-B82D-E01698F614B0}"/>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147">
              <a:extLst>
                <a:ext uri="{FF2B5EF4-FFF2-40B4-BE49-F238E27FC236}">
                  <a16:creationId xmlns:a16="http://schemas.microsoft.com/office/drawing/2014/main" id="{27B238D6-BCD9-420F-9EAE-F5F20DC90AF1}"/>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148">
              <a:extLst>
                <a:ext uri="{FF2B5EF4-FFF2-40B4-BE49-F238E27FC236}">
                  <a16:creationId xmlns:a16="http://schemas.microsoft.com/office/drawing/2014/main" id="{26764FF8-7560-46E4-9D5B-72A8EBE91AD8}"/>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117">
            <a:extLst>
              <a:ext uri="{FF2B5EF4-FFF2-40B4-BE49-F238E27FC236}">
                <a16:creationId xmlns:a16="http://schemas.microsoft.com/office/drawing/2014/main" id="{F7B9C95B-7C64-4E83-8445-3803ADDC0F6E}"/>
              </a:ext>
            </a:extLst>
          </p:cNvPr>
          <p:cNvGrpSpPr/>
          <p:nvPr/>
        </p:nvGrpSpPr>
        <p:grpSpPr>
          <a:xfrm>
            <a:off x="12724715" y="4919263"/>
            <a:ext cx="1369846" cy="237693"/>
            <a:chOff x="5931822" y="3459014"/>
            <a:chExt cx="1369846" cy="237693"/>
          </a:xfrm>
        </p:grpSpPr>
        <p:sp>
          <p:nvSpPr>
            <p:cNvPr id="87" name="Retângulo 118">
              <a:extLst>
                <a:ext uri="{FF2B5EF4-FFF2-40B4-BE49-F238E27FC236}">
                  <a16:creationId xmlns:a16="http://schemas.microsoft.com/office/drawing/2014/main" id="{C52C5B56-C0E7-4FBB-90AA-3D6D4ADCC020}"/>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8" name="Retângulo 119">
              <a:extLst>
                <a:ext uri="{FF2B5EF4-FFF2-40B4-BE49-F238E27FC236}">
                  <a16:creationId xmlns:a16="http://schemas.microsoft.com/office/drawing/2014/main" id="{4235A38D-7BC1-444E-8466-0640A6DD00C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89" name="Retângulo 120">
              <a:extLst>
                <a:ext uri="{FF2B5EF4-FFF2-40B4-BE49-F238E27FC236}">
                  <a16:creationId xmlns:a16="http://schemas.microsoft.com/office/drawing/2014/main" id="{7B7A3C84-1000-41CD-8D57-E277F8B51B34}"/>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0" name="Retângulo 121">
              <a:extLst>
                <a:ext uri="{FF2B5EF4-FFF2-40B4-BE49-F238E27FC236}">
                  <a16:creationId xmlns:a16="http://schemas.microsoft.com/office/drawing/2014/main" id="{8076FE13-E479-4816-B4B4-D71ED84B11F7}"/>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1" name="Retângulo 122">
              <a:extLst>
                <a:ext uri="{FF2B5EF4-FFF2-40B4-BE49-F238E27FC236}">
                  <a16:creationId xmlns:a16="http://schemas.microsoft.com/office/drawing/2014/main" id="{1AE49A75-039E-4C6C-B741-8FD3CAAC804E}"/>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2" name="Retângulo 123">
              <a:extLst>
                <a:ext uri="{FF2B5EF4-FFF2-40B4-BE49-F238E27FC236}">
                  <a16:creationId xmlns:a16="http://schemas.microsoft.com/office/drawing/2014/main" id="{2F0520E1-D380-402E-99AB-30771CC0CAFA}"/>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93" name="Agrupar 114">
            <a:extLst>
              <a:ext uri="{FF2B5EF4-FFF2-40B4-BE49-F238E27FC236}">
                <a16:creationId xmlns:a16="http://schemas.microsoft.com/office/drawing/2014/main" id="{7F5B76FD-8F71-461D-9447-728F650A3DEF}"/>
              </a:ext>
            </a:extLst>
          </p:cNvPr>
          <p:cNvGrpSpPr/>
          <p:nvPr/>
        </p:nvGrpSpPr>
        <p:grpSpPr>
          <a:xfrm>
            <a:off x="12724715" y="3453958"/>
            <a:ext cx="1369846" cy="237693"/>
            <a:chOff x="5857229" y="1842511"/>
            <a:chExt cx="1369846" cy="237693"/>
          </a:xfrm>
        </p:grpSpPr>
        <p:sp>
          <p:nvSpPr>
            <p:cNvPr id="94" name="Retângulo 139">
              <a:extLst>
                <a:ext uri="{FF2B5EF4-FFF2-40B4-BE49-F238E27FC236}">
                  <a16:creationId xmlns:a16="http://schemas.microsoft.com/office/drawing/2014/main" id="{7B59BCFB-75C9-44D0-B448-6E054B00C255}"/>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5" name="Retângulo 140">
              <a:extLst>
                <a:ext uri="{FF2B5EF4-FFF2-40B4-BE49-F238E27FC236}">
                  <a16:creationId xmlns:a16="http://schemas.microsoft.com/office/drawing/2014/main" id="{1270ECF5-940B-47E3-A2B0-305C1B23777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6" name="Retângulo 141">
              <a:extLst>
                <a:ext uri="{FF2B5EF4-FFF2-40B4-BE49-F238E27FC236}">
                  <a16:creationId xmlns:a16="http://schemas.microsoft.com/office/drawing/2014/main" id="{08BDA2F9-C31E-48D4-BDBF-82C25AA5E0B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7" name="Retângulo 142">
              <a:extLst>
                <a:ext uri="{FF2B5EF4-FFF2-40B4-BE49-F238E27FC236}">
                  <a16:creationId xmlns:a16="http://schemas.microsoft.com/office/drawing/2014/main" id="{8B77A9E6-46FE-49DE-AB4C-360CA5977546}"/>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8" name="Retângulo 143">
              <a:extLst>
                <a:ext uri="{FF2B5EF4-FFF2-40B4-BE49-F238E27FC236}">
                  <a16:creationId xmlns:a16="http://schemas.microsoft.com/office/drawing/2014/main" id="{5CC9BF47-F0C1-437E-BCA2-EEFF522E6F0E}"/>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9" name="Retângulo 144">
              <a:extLst>
                <a:ext uri="{FF2B5EF4-FFF2-40B4-BE49-F238E27FC236}">
                  <a16:creationId xmlns:a16="http://schemas.microsoft.com/office/drawing/2014/main" id="{A67908EC-70AE-4CEE-92D3-E91A6229334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100" name="Retângulo 145">
              <a:extLst>
                <a:ext uri="{FF2B5EF4-FFF2-40B4-BE49-F238E27FC236}">
                  <a16:creationId xmlns:a16="http://schemas.microsoft.com/office/drawing/2014/main" id="{F3AEA85B-EFD8-4E85-90B9-6200601351F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46">
              <a:extLst>
                <a:ext uri="{FF2B5EF4-FFF2-40B4-BE49-F238E27FC236}">
                  <a16:creationId xmlns:a16="http://schemas.microsoft.com/office/drawing/2014/main" id="{A4815695-DF38-44D3-8BA2-D7B92CBEC8D3}"/>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47">
              <a:extLst>
                <a:ext uri="{FF2B5EF4-FFF2-40B4-BE49-F238E27FC236}">
                  <a16:creationId xmlns:a16="http://schemas.microsoft.com/office/drawing/2014/main" id="{81828C79-FC15-4955-AE8D-DF531274492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48">
              <a:extLst>
                <a:ext uri="{FF2B5EF4-FFF2-40B4-BE49-F238E27FC236}">
                  <a16:creationId xmlns:a16="http://schemas.microsoft.com/office/drawing/2014/main" id="{AA6D6615-21ED-4606-9298-FDB83320EFD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 name="Agrupar 115">
            <a:extLst>
              <a:ext uri="{FF2B5EF4-FFF2-40B4-BE49-F238E27FC236}">
                <a16:creationId xmlns:a16="http://schemas.microsoft.com/office/drawing/2014/main" id="{9B835DBC-4D31-42B0-80A4-E1970670F012}"/>
              </a:ext>
            </a:extLst>
          </p:cNvPr>
          <p:cNvGrpSpPr/>
          <p:nvPr/>
        </p:nvGrpSpPr>
        <p:grpSpPr>
          <a:xfrm>
            <a:off x="5499444" y="1437842"/>
            <a:ext cx="1369846" cy="237693"/>
            <a:chOff x="5896608" y="2741501"/>
            <a:chExt cx="1369846" cy="237693"/>
          </a:xfrm>
        </p:grpSpPr>
        <p:sp>
          <p:nvSpPr>
            <p:cNvPr id="27" name="Retângulo 131">
              <a:extLst>
                <a:ext uri="{FF2B5EF4-FFF2-40B4-BE49-F238E27FC236}">
                  <a16:creationId xmlns:a16="http://schemas.microsoft.com/office/drawing/2014/main" id="{81CDEE84-282B-41F8-9D20-2670B39D22F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 name="Retângulo 132">
              <a:extLst>
                <a:ext uri="{FF2B5EF4-FFF2-40B4-BE49-F238E27FC236}">
                  <a16:creationId xmlns:a16="http://schemas.microsoft.com/office/drawing/2014/main" id="{8598C1B6-AC4C-43D2-A06E-8DBA1959E002}"/>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 name="Retângulo 133">
              <a:extLst>
                <a:ext uri="{FF2B5EF4-FFF2-40B4-BE49-F238E27FC236}">
                  <a16:creationId xmlns:a16="http://schemas.microsoft.com/office/drawing/2014/main" id="{409735BF-EB1C-48B3-8367-217D44669846}"/>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 name="Retângulo 134">
              <a:extLst>
                <a:ext uri="{FF2B5EF4-FFF2-40B4-BE49-F238E27FC236}">
                  <a16:creationId xmlns:a16="http://schemas.microsoft.com/office/drawing/2014/main" id="{A7600461-37B2-469C-B623-C7B6880A220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1" name="Retângulo 135">
              <a:extLst>
                <a:ext uri="{FF2B5EF4-FFF2-40B4-BE49-F238E27FC236}">
                  <a16:creationId xmlns:a16="http://schemas.microsoft.com/office/drawing/2014/main" id="{039266EC-6D68-4808-AF9F-42017BD65A62}"/>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 name="Retângulo 136">
              <a:extLst>
                <a:ext uri="{FF2B5EF4-FFF2-40B4-BE49-F238E27FC236}">
                  <a16:creationId xmlns:a16="http://schemas.microsoft.com/office/drawing/2014/main" id="{52FD651A-7DD8-40FA-B75A-F6C317D78ED0}"/>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 name="Retângulo 137">
              <a:extLst>
                <a:ext uri="{FF2B5EF4-FFF2-40B4-BE49-F238E27FC236}">
                  <a16:creationId xmlns:a16="http://schemas.microsoft.com/office/drawing/2014/main" id="{CCBE41A8-D59C-40A7-82EA-A220CDD20E4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138">
              <a:extLst>
                <a:ext uri="{FF2B5EF4-FFF2-40B4-BE49-F238E27FC236}">
                  <a16:creationId xmlns:a16="http://schemas.microsoft.com/office/drawing/2014/main" id="{F6729A17-3D83-42AE-A4C7-3A903CEF65C3}"/>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4" name="Agrupar 113">
            <a:extLst>
              <a:ext uri="{FF2B5EF4-FFF2-40B4-BE49-F238E27FC236}">
                <a16:creationId xmlns:a16="http://schemas.microsoft.com/office/drawing/2014/main" id="{807D44DC-2139-4355-B2A6-97665AB31C9B}"/>
              </a:ext>
            </a:extLst>
          </p:cNvPr>
          <p:cNvGrpSpPr/>
          <p:nvPr/>
        </p:nvGrpSpPr>
        <p:grpSpPr>
          <a:xfrm>
            <a:off x="3125221" y="1439668"/>
            <a:ext cx="1369846" cy="237693"/>
            <a:chOff x="5896608" y="2300134"/>
            <a:chExt cx="1369846" cy="237693"/>
          </a:xfrm>
        </p:grpSpPr>
        <p:sp>
          <p:nvSpPr>
            <p:cNvPr id="105" name="Retângulo 149">
              <a:extLst>
                <a:ext uri="{FF2B5EF4-FFF2-40B4-BE49-F238E27FC236}">
                  <a16:creationId xmlns:a16="http://schemas.microsoft.com/office/drawing/2014/main" id="{763C23FA-D165-4B59-99E4-FBA02AF3DAC7}"/>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6" name="Retângulo 150">
              <a:extLst>
                <a:ext uri="{FF2B5EF4-FFF2-40B4-BE49-F238E27FC236}">
                  <a16:creationId xmlns:a16="http://schemas.microsoft.com/office/drawing/2014/main" id="{D1EEED0A-DB95-4F92-847A-3B5A55C675A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7" name="Retângulo 151">
              <a:extLst>
                <a:ext uri="{FF2B5EF4-FFF2-40B4-BE49-F238E27FC236}">
                  <a16:creationId xmlns:a16="http://schemas.microsoft.com/office/drawing/2014/main" id="{C6F37586-842C-4935-96A3-AF4AFAAF203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8" name="Retângulo 152">
              <a:extLst>
                <a:ext uri="{FF2B5EF4-FFF2-40B4-BE49-F238E27FC236}">
                  <a16:creationId xmlns:a16="http://schemas.microsoft.com/office/drawing/2014/main" id="{AACC5742-C893-4055-A7BA-6223192DD03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9" name="Retângulo 153">
              <a:extLst>
                <a:ext uri="{FF2B5EF4-FFF2-40B4-BE49-F238E27FC236}">
                  <a16:creationId xmlns:a16="http://schemas.microsoft.com/office/drawing/2014/main" id="{35CD1232-67EA-4981-8BA0-43CB8B629700}"/>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110" name="Retângulo 154">
              <a:extLst>
                <a:ext uri="{FF2B5EF4-FFF2-40B4-BE49-F238E27FC236}">
                  <a16:creationId xmlns:a16="http://schemas.microsoft.com/office/drawing/2014/main" id="{37845A71-B9D4-4ABF-B797-AB9528F181E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1" name="Retângulo 155">
              <a:extLst>
                <a:ext uri="{FF2B5EF4-FFF2-40B4-BE49-F238E27FC236}">
                  <a16:creationId xmlns:a16="http://schemas.microsoft.com/office/drawing/2014/main" id="{B374F85C-C012-48E7-9D7B-8E9AE59D2AD7}"/>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Retângulo 156">
              <a:extLst>
                <a:ext uri="{FF2B5EF4-FFF2-40B4-BE49-F238E27FC236}">
                  <a16:creationId xmlns:a16="http://schemas.microsoft.com/office/drawing/2014/main" id="{766E4729-C2B7-4686-87FE-A35444D83A0D}"/>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Retângulo 157">
              <a:extLst>
                <a:ext uri="{FF2B5EF4-FFF2-40B4-BE49-F238E27FC236}">
                  <a16:creationId xmlns:a16="http://schemas.microsoft.com/office/drawing/2014/main" id="{9C8BFC43-E937-487C-B305-06DB2026F266}"/>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4" name="Agrupar 115">
            <a:extLst>
              <a:ext uri="{FF2B5EF4-FFF2-40B4-BE49-F238E27FC236}">
                <a16:creationId xmlns:a16="http://schemas.microsoft.com/office/drawing/2014/main" id="{37899CF6-B41D-4002-931E-FDFEFAD36989}"/>
              </a:ext>
            </a:extLst>
          </p:cNvPr>
          <p:cNvGrpSpPr/>
          <p:nvPr/>
        </p:nvGrpSpPr>
        <p:grpSpPr>
          <a:xfrm>
            <a:off x="7896392" y="2123247"/>
            <a:ext cx="1369846" cy="237693"/>
            <a:chOff x="5896608" y="2741501"/>
            <a:chExt cx="1369846" cy="237693"/>
          </a:xfrm>
        </p:grpSpPr>
        <p:sp>
          <p:nvSpPr>
            <p:cNvPr id="115" name="Retângulo 131">
              <a:extLst>
                <a:ext uri="{FF2B5EF4-FFF2-40B4-BE49-F238E27FC236}">
                  <a16:creationId xmlns:a16="http://schemas.microsoft.com/office/drawing/2014/main" id="{93B2F5B3-FC6A-4C73-A630-F61B3196AAD1}"/>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6" name="Retângulo 132">
              <a:extLst>
                <a:ext uri="{FF2B5EF4-FFF2-40B4-BE49-F238E27FC236}">
                  <a16:creationId xmlns:a16="http://schemas.microsoft.com/office/drawing/2014/main" id="{226AA040-DB68-4312-86FA-E65325CBFAB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7" name="Retângulo 133">
              <a:extLst>
                <a:ext uri="{FF2B5EF4-FFF2-40B4-BE49-F238E27FC236}">
                  <a16:creationId xmlns:a16="http://schemas.microsoft.com/office/drawing/2014/main" id="{401AA2B9-0905-4F32-918C-EE861E83D754}"/>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8" name="Retângulo 134">
              <a:extLst>
                <a:ext uri="{FF2B5EF4-FFF2-40B4-BE49-F238E27FC236}">
                  <a16:creationId xmlns:a16="http://schemas.microsoft.com/office/drawing/2014/main" id="{895E7DC9-18FA-42F7-9A2E-5033D75D65BA}"/>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19" name="Retângulo 135">
              <a:extLst>
                <a:ext uri="{FF2B5EF4-FFF2-40B4-BE49-F238E27FC236}">
                  <a16:creationId xmlns:a16="http://schemas.microsoft.com/office/drawing/2014/main" id="{FDB93C07-AA9D-40F9-8614-D40F7FB9BDD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0" name="Retângulo 136">
              <a:extLst>
                <a:ext uri="{FF2B5EF4-FFF2-40B4-BE49-F238E27FC236}">
                  <a16:creationId xmlns:a16="http://schemas.microsoft.com/office/drawing/2014/main" id="{BE483EE3-5027-4E87-9565-8C4EE37B4C5B}"/>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1" name="Retângulo 137">
              <a:extLst>
                <a:ext uri="{FF2B5EF4-FFF2-40B4-BE49-F238E27FC236}">
                  <a16:creationId xmlns:a16="http://schemas.microsoft.com/office/drawing/2014/main" id="{7A9AE03A-B12B-4120-9CEC-F63592C087F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Retângulo 138">
              <a:extLst>
                <a:ext uri="{FF2B5EF4-FFF2-40B4-BE49-F238E27FC236}">
                  <a16:creationId xmlns:a16="http://schemas.microsoft.com/office/drawing/2014/main" id="{265FCF89-391E-4C2E-A7B5-8BAEEADA8454}"/>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3" name="Agrupar 115">
            <a:extLst>
              <a:ext uri="{FF2B5EF4-FFF2-40B4-BE49-F238E27FC236}">
                <a16:creationId xmlns:a16="http://schemas.microsoft.com/office/drawing/2014/main" id="{48D49FEC-725A-4508-A5F2-EB7C3F6BB698}"/>
              </a:ext>
            </a:extLst>
          </p:cNvPr>
          <p:cNvGrpSpPr/>
          <p:nvPr/>
        </p:nvGrpSpPr>
        <p:grpSpPr>
          <a:xfrm>
            <a:off x="5499444" y="2101144"/>
            <a:ext cx="1369846" cy="237693"/>
            <a:chOff x="5896608" y="2741501"/>
            <a:chExt cx="1369846" cy="237693"/>
          </a:xfrm>
        </p:grpSpPr>
        <p:sp>
          <p:nvSpPr>
            <p:cNvPr id="124" name="Retângulo 131">
              <a:extLst>
                <a:ext uri="{FF2B5EF4-FFF2-40B4-BE49-F238E27FC236}">
                  <a16:creationId xmlns:a16="http://schemas.microsoft.com/office/drawing/2014/main" id="{1BB27C46-97E0-4781-B25A-8ACF07D09882}"/>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5" name="Retângulo 132">
              <a:extLst>
                <a:ext uri="{FF2B5EF4-FFF2-40B4-BE49-F238E27FC236}">
                  <a16:creationId xmlns:a16="http://schemas.microsoft.com/office/drawing/2014/main" id="{19219BDB-15BA-4BDB-A8C0-48365C18135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6" name="Retângulo 133">
              <a:extLst>
                <a:ext uri="{FF2B5EF4-FFF2-40B4-BE49-F238E27FC236}">
                  <a16:creationId xmlns:a16="http://schemas.microsoft.com/office/drawing/2014/main" id="{C76928C3-A886-4804-AF24-49322B827B6D}"/>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7" name="Retângulo 134">
              <a:extLst>
                <a:ext uri="{FF2B5EF4-FFF2-40B4-BE49-F238E27FC236}">
                  <a16:creationId xmlns:a16="http://schemas.microsoft.com/office/drawing/2014/main" id="{161222A7-B176-46DC-A2B7-3DF90D9BD267}"/>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28" name="Retângulo 135">
              <a:extLst>
                <a:ext uri="{FF2B5EF4-FFF2-40B4-BE49-F238E27FC236}">
                  <a16:creationId xmlns:a16="http://schemas.microsoft.com/office/drawing/2014/main" id="{CC6A70FC-ACAE-4EF6-94B0-57117140496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9" name="Retângulo 136">
              <a:extLst>
                <a:ext uri="{FF2B5EF4-FFF2-40B4-BE49-F238E27FC236}">
                  <a16:creationId xmlns:a16="http://schemas.microsoft.com/office/drawing/2014/main" id="{6DA1BDF9-928F-4C7C-AFB9-372FBF20B07C}"/>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0" name="Retângulo 137">
              <a:extLst>
                <a:ext uri="{FF2B5EF4-FFF2-40B4-BE49-F238E27FC236}">
                  <a16:creationId xmlns:a16="http://schemas.microsoft.com/office/drawing/2014/main" id="{B4315AE0-7680-4914-8AAE-4235C26632D6}"/>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8">
              <a:extLst>
                <a:ext uri="{FF2B5EF4-FFF2-40B4-BE49-F238E27FC236}">
                  <a16:creationId xmlns:a16="http://schemas.microsoft.com/office/drawing/2014/main" id="{46705EEB-A3FA-4CFD-B677-032F20051D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2" name="Agrupar 115">
            <a:extLst>
              <a:ext uri="{FF2B5EF4-FFF2-40B4-BE49-F238E27FC236}">
                <a16:creationId xmlns:a16="http://schemas.microsoft.com/office/drawing/2014/main" id="{676D00BB-3F99-4401-BA97-49C56B5621A7}"/>
              </a:ext>
            </a:extLst>
          </p:cNvPr>
          <p:cNvGrpSpPr/>
          <p:nvPr/>
        </p:nvGrpSpPr>
        <p:grpSpPr>
          <a:xfrm>
            <a:off x="3125221" y="2097450"/>
            <a:ext cx="1369846" cy="237693"/>
            <a:chOff x="5896608" y="2741501"/>
            <a:chExt cx="1369846" cy="237693"/>
          </a:xfrm>
        </p:grpSpPr>
        <p:sp>
          <p:nvSpPr>
            <p:cNvPr id="133" name="Retângulo 131">
              <a:extLst>
                <a:ext uri="{FF2B5EF4-FFF2-40B4-BE49-F238E27FC236}">
                  <a16:creationId xmlns:a16="http://schemas.microsoft.com/office/drawing/2014/main" id="{A436FBF6-6B07-46CE-99E5-48F50D24585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4" name="Retângulo 132">
              <a:extLst>
                <a:ext uri="{FF2B5EF4-FFF2-40B4-BE49-F238E27FC236}">
                  <a16:creationId xmlns:a16="http://schemas.microsoft.com/office/drawing/2014/main" id="{5B7ED5D8-5D0C-4311-8F1E-2BB03EB7CFB0}"/>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5" name="Retângulo 133">
              <a:extLst>
                <a:ext uri="{FF2B5EF4-FFF2-40B4-BE49-F238E27FC236}">
                  <a16:creationId xmlns:a16="http://schemas.microsoft.com/office/drawing/2014/main" id="{BC22E0C5-5458-4377-A778-33F223102FB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6" name="Retângulo 134">
              <a:extLst>
                <a:ext uri="{FF2B5EF4-FFF2-40B4-BE49-F238E27FC236}">
                  <a16:creationId xmlns:a16="http://schemas.microsoft.com/office/drawing/2014/main" id="{2EACCF12-9E0A-400F-8E9A-58AA722C072D}"/>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37" name="Retângulo 135">
              <a:extLst>
                <a:ext uri="{FF2B5EF4-FFF2-40B4-BE49-F238E27FC236}">
                  <a16:creationId xmlns:a16="http://schemas.microsoft.com/office/drawing/2014/main" id="{597813E9-6556-4ED0-A5D0-13D6D2507EFF}"/>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8" name="Retângulo 136">
              <a:extLst>
                <a:ext uri="{FF2B5EF4-FFF2-40B4-BE49-F238E27FC236}">
                  <a16:creationId xmlns:a16="http://schemas.microsoft.com/office/drawing/2014/main" id="{B22210BF-0550-4727-82B1-2BF1601619A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9" name="Retângulo 137">
              <a:extLst>
                <a:ext uri="{FF2B5EF4-FFF2-40B4-BE49-F238E27FC236}">
                  <a16:creationId xmlns:a16="http://schemas.microsoft.com/office/drawing/2014/main" id="{13D3FA24-AC34-41DA-912A-96B617F450D0}"/>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8">
              <a:extLst>
                <a:ext uri="{FF2B5EF4-FFF2-40B4-BE49-F238E27FC236}">
                  <a16:creationId xmlns:a16="http://schemas.microsoft.com/office/drawing/2014/main" id="{610F87BF-E663-490E-96C9-6104F2CF4948}"/>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1" name="Agrupar 116">
            <a:extLst>
              <a:ext uri="{FF2B5EF4-FFF2-40B4-BE49-F238E27FC236}">
                <a16:creationId xmlns:a16="http://schemas.microsoft.com/office/drawing/2014/main" id="{D102BCAA-7F6C-4A94-B3E3-2E87ABD8A7B0}"/>
              </a:ext>
            </a:extLst>
          </p:cNvPr>
          <p:cNvGrpSpPr/>
          <p:nvPr/>
        </p:nvGrpSpPr>
        <p:grpSpPr>
          <a:xfrm>
            <a:off x="7896392" y="2924071"/>
            <a:ext cx="1369846" cy="237693"/>
            <a:chOff x="5916049" y="3087950"/>
            <a:chExt cx="1369846" cy="237693"/>
          </a:xfrm>
        </p:grpSpPr>
        <p:sp>
          <p:nvSpPr>
            <p:cNvPr id="142" name="Retângulo 124">
              <a:extLst>
                <a:ext uri="{FF2B5EF4-FFF2-40B4-BE49-F238E27FC236}">
                  <a16:creationId xmlns:a16="http://schemas.microsoft.com/office/drawing/2014/main" id="{B71C544D-AFB6-42CC-A6A9-404DA3740FF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3" name="Retângulo 125">
              <a:extLst>
                <a:ext uri="{FF2B5EF4-FFF2-40B4-BE49-F238E27FC236}">
                  <a16:creationId xmlns:a16="http://schemas.microsoft.com/office/drawing/2014/main" id="{56F655D9-2A07-42AB-9BE5-3E2A815D5456}"/>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4" name="Retângulo 126">
              <a:extLst>
                <a:ext uri="{FF2B5EF4-FFF2-40B4-BE49-F238E27FC236}">
                  <a16:creationId xmlns:a16="http://schemas.microsoft.com/office/drawing/2014/main" id="{9D387A60-BA0E-42B3-BE29-6FC1054517AE}"/>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45" name="Retângulo 127">
              <a:extLst>
                <a:ext uri="{FF2B5EF4-FFF2-40B4-BE49-F238E27FC236}">
                  <a16:creationId xmlns:a16="http://schemas.microsoft.com/office/drawing/2014/main" id="{5636CC87-A384-4B63-B298-C449F057507D}"/>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6" name="Retângulo 128">
              <a:extLst>
                <a:ext uri="{FF2B5EF4-FFF2-40B4-BE49-F238E27FC236}">
                  <a16:creationId xmlns:a16="http://schemas.microsoft.com/office/drawing/2014/main" id="{4E2D4B48-F00E-4FAC-9EB9-7C89924FE0B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7" name="Retângulo 129">
              <a:extLst>
                <a:ext uri="{FF2B5EF4-FFF2-40B4-BE49-F238E27FC236}">
                  <a16:creationId xmlns:a16="http://schemas.microsoft.com/office/drawing/2014/main" id="{E6CB4261-A9DD-4F2C-AD07-EBD80F62A16B}"/>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8" name="Retângulo 130">
              <a:extLst>
                <a:ext uri="{FF2B5EF4-FFF2-40B4-BE49-F238E27FC236}">
                  <a16:creationId xmlns:a16="http://schemas.microsoft.com/office/drawing/2014/main" id="{151DAFFC-BB5A-4A33-AD59-2FC4699FE023}"/>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9" name="Agrupar 116">
            <a:extLst>
              <a:ext uri="{FF2B5EF4-FFF2-40B4-BE49-F238E27FC236}">
                <a16:creationId xmlns:a16="http://schemas.microsoft.com/office/drawing/2014/main" id="{55EEDB5B-FD9E-4C3A-83BC-EF435535FB60}"/>
              </a:ext>
            </a:extLst>
          </p:cNvPr>
          <p:cNvGrpSpPr/>
          <p:nvPr/>
        </p:nvGrpSpPr>
        <p:grpSpPr>
          <a:xfrm>
            <a:off x="5499444" y="2897406"/>
            <a:ext cx="1369846" cy="237693"/>
            <a:chOff x="5916049" y="3087950"/>
            <a:chExt cx="1369846" cy="237693"/>
          </a:xfrm>
        </p:grpSpPr>
        <p:sp>
          <p:nvSpPr>
            <p:cNvPr id="150" name="Retângulo 124">
              <a:extLst>
                <a:ext uri="{FF2B5EF4-FFF2-40B4-BE49-F238E27FC236}">
                  <a16:creationId xmlns:a16="http://schemas.microsoft.com/office/drawing/2014/main" id="{EF5EBBE9-4030-49C3-850D-AB8E3225B0F8}"/>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1" name="Retângulo 125">
              <a:extLst>
                <a:ext uri="{FF2B5EF4-FFF2-40B4-BE49-F238E27FC236}">
                  <a16:creationId xmlns:a16="http://schemas.microsoft.com/office/drawing/2014/main" id="{4825DC64-E74E-49D5-8782-C7FD762A6375}"/>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2" name="Retângulo 126">
              <a:extLst>
                <a:ext uri="{FF2B5EF4-FFF2-40B4-BE49-F238E27FC236}">
                  <a16:creationId xmlns:a16="http://schemas.microsoft.com/office/drawing/2014/main" id="{5ACBECC4-0477-4266-A516-F4EA29D4BFE4}"/>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53" name="Retângulo 127">
              <a:extLst>
                <a:ext uri="{FF2B5EF4-FFF2-40B4-BE49-F238E27FC236}">
                  <a16:creationId xmlns:a16="http://schemas.microsoft.com/office/drawing/2014/main" id="{92099C16-FE74-482D-9216-D683022FD295}"/>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4" name="Retângulo 128">
              <a:extLst>
                <a:ext uri="{FF2B5EF4-FFF2-40B4-BE49-F238E27FC236}">
                  <a16:creationId xmlns:a16="http://schemas.microsoft.com/office/drawing/2014/main" id="{C2FF3F2F-D23C-4437-ABF2-698E2E1344D6}"/>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5" name="Retângulo 129">
              <a:extLst>
                <a:ext uri="{FF2B5EF4-FFF2-40B4-BE49-F238E27FC236}">
                  <a16:creationId xmlns:a16="http://schemas.microsoft.com/office/drawing/2014/main" id="{35E93E21-84F9-4047-86E6-99E377054F40}"/>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6" name="Retângulo 130">
              <a:extLst>
                <a:ext uri="{FF2B5EF4-FFF2-40B4-BE49-F238E27FC236}">
                  <a16:creationId xmlns:a16="http://schemas.microsoft.com/office/drawing/2014/main" id="{9C7C0DB2-9CAC-4F95-88A8-E5A7FD3BDEC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7" name="Agrupar 116">
            <a:extLst>
              <a:ext uri="{FF2B5EF4-FFF2-40B4-BE49-F238E27FC236}">
                <a16:creationId xmlns:a16="http://schemas.microsoft.com/office/drawing/2014/main" id="{1C388F25-D7F5-40AE-913E-F09CEA99AED3}"/>
              </a:ext>
            </a:extLst>
          </p:cNvPr>
          <p:cNvGrpSpPr/>
          <p:nvPr/>
        </p:nvGrpSpPr>
        <p:grpSpPr>
          <a:xfrm>
            <a:off x="3125221" y="2888318"/>
            <a:ext cx="1369846" cy="237693"/>
            <a:chOff x="5916049" y="3087950"/>
            <a:chExt cx="1369846" cy="237693"/>
          </a:xfrm>
        </p:grpSpPr>
        <p:sp>
          <p:nvSpPr>
            <p:cNvPr id="158" name="Retângulo 124">
              <a:extLst>
                <a:ext uri="{FF2B5EF4-FFF2-40B4-BE49-F238E27FC236}">
                  <a16:creationId xmlns:a16="http://schemas.microsoft.com/office/drawing/2014/main" id="{714401D5-3F4B-4FBD-AABD-721FBF56610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9" name="Retângulo 125">
              <a:extLst>
                <a:ext uri="{FF2B5EF4-FFF2-40B4-BE49-F238E27FC236}">
                  <a16:creationId xmlns:a16="http://schemas.microsoft.com/office/drawing/2014/main" id="{8D374706-D95A-40A1-B18E-8B39E17B2389}"/>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0" name="Retângulo 126">
              <a:extLst>
                <a:ext uri="{FF2B5EF4-FFF2-40B4-BE49-F238E27FC236}">
                  <a16:creationId xmlns:a16="http://schemas.microsoft.com/office/drawing/2014/main" id="{670D8B13-2AD9-4460-B058-571D9AE2F09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61" name="Retângulo 127">
              <a:extLst>
                <a:ext uri="{FF2B5EF4-FFF2-40B4-BE49-F238E27FC236}">
                  <a16:creationId xmlns:a16="http://schemas.microsoft.com/office/drawing/2014/main" id="{C8083A24-A96F-4353-AB32-C030683EF13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2" name="Retângulo 128">
              <a:extLst>
                <a:ext uri="{FF2B5EF4-FFF2-40B4-BE49-F238E27FC236}">
                  <a16:creationId xmlns:a16="http://schemas.microsoft.com/office/drawing/2014/main" id="{EB5C1ED3-5354-4408-ACAE-5ADD4774521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3" name="Retângulo 129">
              <a:extLst>
                <a:ext uri="{FF2B5EF4-FFF2-40B4-BE49-F238E27FC236}">
                  <a16:creationId xmlns:a16="http://schemas.microsoft.com/office/drawing/2014/main" id="{DED875D0-B74C-4A85-9679-9897024FCD4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4" name="Retângulo 130">
              <a:extLst>
                <a:ext uri="{FF2B5EF4-FFF2-40B4-BE49-F238E27FC236}">
                  <a16:creationId xmlns:a16="http://schemas.microsoft.com/office/drawing/2014/main" id="{7795107D-A820-40C9-A240-D18E373339E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03" name="Agrupar 113">
            <a:extLst>
              <a:ext uri="{FF2B5EF4-FFF2-40B4-BE49-F238E27FC236}">
                <a16:creationId xmlns:a16="http://schemas.microsoft.com/office/drawing/2014/main" id="{2A1415B6-D1EA-4FB8-AEA6-310A0043B273}"/>
              </a:ext>
            </a:extLst>
          </p:cNvPr>
          <p:cNvGrpSpPr/>
          <p:nvPr/>
        </p:nvGrpSpPr>
        <p:grpSpPr>
          <a:xfrm>
            <a:off x="5499444" y="4760815"/>
            <a:ext cx="1369846" cy="237693"/>
            <a:chOff x="5896608" y="2300134"/>
            <a:chExt cx="1369846" cy="237693"/>
          </a:xfrm>
        </p:grpSpPr>
        <p:sp>
          <p:nvSpPr>
            <p:cNvPr id="204" name="Retângulo 149">
              <a:extLst>
                <a:ext uri="{FF2B5EF4-FFF2-40B4-BE49-F238E27FC236}">
                  <a16:creationId xmlns:a16="http://schemas.microsoft.com/office/drawing/2014/main" id="{31D92F81-D389-4760-90A1-10951C023545}"/>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5" name="Retângulo 150">
              <a:extLst>
                <a:ext uri="{FF2B5EF4-FFF2-40B4-BE49-F238E27FC236}">
                  <a16:creationId xmlns:a16="http://schemas.microsoft.com/office/drawing/2014/main" id="{DE46872B-9199-4220-BA79-B1BF191F4D4B}"/>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6" name="Retângulo 151">
              <a:extLst>
                <a:ext uri="{FF2B5EF4-FFF2-40B4-BE49-F238E27FC236}">
                  <a16:creationId xmlns:a16="http://schemas.microsoft.com/office/drawing/2014/main" id="{26D262B8-97F6-49A4-8875-D06663AD7B6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7" name="Retângulo 152">
              <a:extLst>
                <a:ext uri="{FF2B5EF4-FFF2-40B4-BE49-F238E27FC236}">
                  <a16:creationId xmlns:a16="http://schemas.microsoft.com/office/drawing/2014/main" id="{32B910D4-9A92-4B3B-8DF9-9D8D959B2922}"/>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8" name="Retângulo 153">
              <a:extLst>
                <a:ext uri="{FF2B5EF4-FFF2-40B4-BE49-F238E27FC236}">
                  <a16:creationId xmlns:a16="http://schemas.microsoft.com/office/drawing/2014/main" id="{12072D79-FF82-4454-B7E8-93A4DC078C82}"/>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09" name="Retângulo 154">
              <a:extLst>
                <a:ext uri="{FF2B5EF4-FFF2-40B4-BE49-F238E27FC236}">
                  <a16:creationId xmlns:a16="http://schemas.microsoft.com/office/drawing/2014/main" id="{F50B9BD4-AE60-4DD6-ABB2-098238ABCA2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0" name="Retângulo 155">
              <a:extLst>
                <a:ext uri="{FF2B5EF4-FFF2-40B4-BE49-F238E27FC236}">
                  <a16:creationId xmlns:a16="http://schemas.microsoft.com/office/drawing/2014/main" id="{F7393634-64CC-4A57-BF9A-E75C46A3DAB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1" name="Retângulo 156">
              <a:extLst>
                <a:ext uri="{FF2B5EF4-FFF2-40B4-BE49-F238E27FC236}">
                  <a16:creationId xmlns:a16="http://schemas.microsoft.com/office/drawing/2014/main" id="{8AA28C92-2493-4266-A062-31483724CC8A}"/>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2" name="Retângulo 157">
              <a:extLst>
                <a:ext uri="{FF2B5EF4-FFF2-40B4-BE49-F238E27FC236}">
                  <a16:creationId xmlns:a16="http://schemas.microsoft.com/office/drawing/2014/main" id="{36E79AB9-0B3C-4F63-84FE-70FF87688D40}"/>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3" name="Agrupar 113">
            <a:extLst>
              <a:ext uri="{FF2B5EF4-FFF2-40B4-BE49-F238E27FC236}">
                <a16:creationId xmlns:a16="http://schemas.microsoft.com/office/drawing/2014/main" id="{55922F1F-1D43-4985-9A97-D09E529C8A2E}"/>
              </a:ext>
            </a:extLst>
          </p:cNvPr>
          <p:cNvGrpSpPr/>
          <p:nvPr/>
        </p:nvGrpSpPr>
        <p:grpSpPr>
          <a:xfrm>
            <a:off x="3125221" y="4724538"/>
            <a:ext cx="1369846" cy="237693"/>
            <a:chOff x="5896608" y="2300134"/>
            <a:chExt cx="1369846" cy="237693"/>
          </a:xfrm>
        </p:grpSpPr>
        <p:sp>
          <p:nvSpPr>
            <p:cNvPr id="214" name="Retângulo 149">
              <a:extLst>
                <a:ext uri="{FF2B5EF4-FFF2-40B4-BE49-F238E27FC236}">
                  <a16:creationId xmlns:a16="http://schemas.microsoft.com/office/drawing/2014/main" id="{FE4180A2-0BF3-4428-87C1-DA63E64CA3C2}"/>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5" name="Retângulo 150">
              <a:extLst>
                <a:ext uri="{FF2B5EF4-FFF2-40B4-BE49-F238E27FC236}">
                  <a16:creationId xmlns:a16="http://schemas.microsoft.com/office/drawing/2014/main" id="{26746217-9A4D-4B01-A991-D64F7B9884DB}"/>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6" name="Retângulo 151">
              <a:extLst>
                <a:ext uri="{FF2B5EF4-FFF2-40B4-BE49-F238E27FC236}">
                  <a16:creationId xmlns:a16="http://schemas.microsoft.com/office/drawing/2014/main" id="{6C225063-6AFC-4E18-AC47-366042F411E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7" name="Retângulo 152">
              <a:extLst>
                <a:ext uri="{FF2B5EF4-FFF2-40B4-BE49-F238E27FC236}">
                  <a16:creationId xmlns:a16="http://schemas.microsoft.com/office/drawing/2014/main" id="{801E1020-E702-4BE1-B880-DDCA71D0222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8" name="Retângulo 153">
              <a:extLst>
                <a:ext uri="{FF2B5EF4-FFF2-40B4-BE49-F238E27FC236}">
                  <a16:creationId xmlns:a16="http://schemas.microsoft.com/office/drawing/2014/main" id="{55896D3E-9496-437D-A281-3171FF6A735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19" name="Retângulo 154">
              <a:extLst>
                <a:ext uri="{FF2B5EF4-FFF2-40B4-BE49-F238E27FC236}">
                  <a16:creationId xmlns:a16="http://schemas.microsoft.com/office/drawing/2014/main" id="{76842AE4-DC2F-40B3-84BA-689F9F6EF46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0" name="Retângulo 155">
              <a:extLst>
                <a:ext uri="{FF2B5EF4-FFF2-40B4-BE49-F238E27FC236}">
                  <a16:creationId xmlns:a16="http://schemas.microsoft.com/office/drawing/2014/main" id="{09D668D7-94C7-4988-BE37-2C77C48C50F8}"/>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1" name="Retângulo 156">
              <a:extLst>
                <a:ext uri="{FF2B5EF4-FFF2-40B4-BE49-F238E27FC236}">
                  <a16:creationId xmlns:a16="http://schemas.microsoft.com/office/drawing/2014/main" id="{09E34BB2-DE59-4DE3-8A81-5C745467AF2A}"/>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2" name="Retângulo 157">
              <a:extLst>
                <a:ext uri="{FF2B5EF4-FFF2-40B4-BE49-F238E27FC236}">
                  <a16:creationId xmlns:a16="http://schemas.microsoft.com/office/drawing/2014/main" id="{E6DF21F1-E172-4D4B-8887-A410F18732DA}"/>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3" name="Agrupar 115">
            <a:extLst>
              <a:ext uri="{FF2B5EF4-FFF2-40B4-BE49-F238E27FC236}">
                <a16:creationId xmlns:a16="http://schemas.microsoft.com/office/drawing/2014/main" id="{BEB1E883-6000-4F9C-945A-BCA59C4D566F}"/>
              </a:ext>
            </a:extLst>
          </p:cNvPr>
          <p:cNvGrpSpPr/>
          <p:nvPr/>
        </p:nvGrpSpPr>
        <p:grpSpPr>
          <a:xfrm>
            <a:off x="7896392" y="4760361"/>
            <a:ext cx="1369846" cy="237693"/>
            <a:chOff x="5896608" y="2741501"/>
            <a:chExt cx="1369846" cy="237693"/>
          </a:xfrm>
        </p:grpSpPr>
        <p:sp>
          <p:nvSpPr>
            <p:cNvPr id="224" name="Retângulo 131">
              <a:extLst>
                <a:ext uri="{FF2B5EF4-FFF2-40B4-BE49-F238E27FC236}">
                  <a16:creationId xmlns:a16="http://schemas.microsoft.com/office/drawing/2014/main" id="{A40AD183-FB68-493E-98BB-18DC89A8908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5" name="Retângulo 132">
              <a:extLst>
                <a:ext uri="{FF2B5EF4-FFF2-40B4-BE49-F238E27FC236}">
                  <a16:creationId xmlns:a16="http://schemas.microsoft.com/office/drawing/2014/main" id="{88FCF50A-0B9E-4EAD-8E4D-17767BFB5081}"/>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6" name="Retângulo 133">
              <a:extLst>
                <a:ext uri="{FF2B5EF4-FFF2-40B4-BE49-F238E27FC236}">
                  <a16:creationId xmlns:a16="http://schemas.microsoft.com/office/drawing/2014/main" id="{6B3CB780-6CEB-4734-A80B-B2FE9615CE89}"/>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7" name="Retângulo 134">
              <a:extLst>
                <a:ext uri="{FF2B5EF4-FFF2-40B4-BE49-F238E27FC236}">
                  <a16:creationId xmlns:a16="http://schemas.microsoft.com/office/drawing/2014/main" id="{4D67B6DD-838C-4382-AD04-30FF0822C28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28" name="Retângulo 135">
              <a:extLst>
                <a:ext uri="{FF2B5EF4-FFF2-40B4-BE49-F238E27FC236}">
                  <a16:creationId xmlns:a16="http://schemas.microsoft.com/office/drawing/2014/main" id="{189BE642-CF91-43EF-8546-705FD9A0F993}"/>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9" name="Retângulo 136">
              <a:extLst>
                <a:ext uri="{FF2B5EF4-FFF2-40B4-BE49-F238E27FC236}">
                  <a16:creationId xmlns:a16="http://schemas.microsoft.com/office/drawing/2014/main" id="{BB2D89B3-7155-433E-86BF-236766F40EB8}"/>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0" name="Retângulo 137">
              <a:extLst>
                <a:ext uri="{FF2B5EF4-FFF2-40B4-BE49-F238E27FC236}">
                  <a16:creationId xmlns:a16="http://schemas.microsoft.com/office/drawing/2014/main" id="{044BC010-1498-4D26-A931-B201D28FFD0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Retângulo 138">
              <a:extLst>
                <a:ext uri="{FF2B5EF4-FFF2-40B4-BE49-F238E27FC236}">
                  <a16:creationId xmlns:a16="http://schemas.microsoft.com/office/drawing/2014/main" id="{F52DECBE-670E-4D97-B128-D5CF0FE71D87}"/>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2" name="Agrupar 115">
            <a:extLst>
              <a:ext uri="{FF2B5EF4-FFF2-40B4-BE49-F238E27FC236}">
                <a16:creationId xmlns:a16="http://schemas.microsoft.com/office/drawing/2014/main" id="{4606E080-6044-4A14-840C-7D7D10588110}"/>
              </a:ext>
            </a:extLst>
          </p:cNvPr>
          <p:cNvGrpSpPr/>
          <p:nvPr/>
        </p:nvGrpSpPr>
        <p:grpSpPr>
          <a:xfrm>
            <a:off x="3125221" y="5247460"/>
            <a:ext cx="1369846" cy="237693"/>
            <a:chOff x="5896608" y="2741501"/>
            <a:chExt cx="1369846" cy="237693"/>
          </a:xfrm>
        </p:grpSpPr>
        <p:sp>
          <p:nvSpPr>
            <p:cNvPr id="233" name="Retângulo 131">
              <a:extLst>
                <a:ext uri="{FF2B5EF4-FFF2-40B4-BE49-F238E27FC236}">
                  <a16:creationId xmlns:a16="http://schemas.microsoft.com/office/drawing/2014/main" id="{CADB464E-E59C-4C65-A746-06030B29F8A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4" name="Retângulo 132">
              <a:extLst>
                <a:ext uri="{FF2B5EF4-FFF2-40B4-BE49-F238E27FC236}">
                  <a16:creationId xmlns:a16="http://schemas.microsoft.com/office/drawing/2014/main" id="{0DA37C0E-4B64-4A51-AA97-F25AA12D5B1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5" name="Retângulo 133">
              <a:extLst>
                <a:ext uri="{FF2B5EF4-FFF2-40B4-BE49-F238E27FC236}">
                  <a16:creationId xmlns:a16="http://schemas.microsoft.com/office/drawing/2014/main" id="{2DEAF337-0ECD-4606-A82A-ECCA698F6625}"/>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6" name="Retângulo 134">
              <a:extLst>
                <a:ext uri="{FF2B5EF4-FFF2-40B4-BE49-F238E27FC236}">
                  <a16:creationId xmlns:a16="http://schemas.microsoft.com/office/drawing/2014/main" id="{99950D1A-602F-45F6-BF6C-7E3CE3A5F05E}"/>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37" name="Retângulo 135">
              <a:extLst>
                <a:ext uri="{FF2B5EF4-FFF2-40B4-BE49-F238E27FC236}">
                  <a16:creationId xmlns:a16="http://schemas.microsoft.com/office/drawing/2014/main" id="{4B20FEC1-4B85-4B4C-AEAE-794FF17C1DEB}"/>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8" name="Retângulo 136">
              <a:extLst>
                <a:ext uri="{FF2B5EF4-FFF2-40B4-BE49-F238E27FC236}">
                  <a16:creationId xmlns:a16="http://schemas.microsoft.com/office/drawing/2014/main" id="{C1FA6338-9453-4291-9334-97170FDB346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9" name="Retângulo 137">
              <a:extLst>
                <a:ext uri="{FF2B5EF4-FFF2-40B4-BE49-F238E27FC236}">
                  <a16:creationId xmlns:a16="http://schemas.microsoft.com/office/drawing/2014/main" id="{57167121-D58C-4FCB-B404-1DD335DA754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Retângulo 138">
              <a:extLst>
                <a:ext uri="{FF2B5EF4-FFF2-40B4-BE49-F238E27FC236}">
                  <a16:creationId xmlns:a16="http://schemas.microsoft.com/office/drawing/2014/main" id="{655615F4-8B0F-479B-B23D-AD495E1D3EA7}"/>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1" name="Agrupar 115">
            <a:extLst>
              <a:ext uri="{FF2B5EF4-FFF2-40B4-BE49-F238E27FC236}">
                <a16:creationId xmlns:a16="http://schemas.microsoft.com/office/drawing/2014/main" id="{B3FD8B7A-E3A8-49BC-A8CF-F282193F2790}"/>
              </a:ext>
            </a:extLst>
          </p:cNvPr>
          <p:cNvGrpSpPr/>
          <p:nvPr/>
        </p:nvGrpSpPr>
        <p:grpSpPr>
          <a:xfrm>
            <a:off x="7896392" y="5199550"/>
            <a:ext cx="1369846" cy="237693"/>
            <a:chOff x="5896608" y="2741501"/>
            <a:chExt cx="1369846" cy="237693"/>
          </a:xfrm>
        </p:grpSpPr>
        <p:sp>
          <p:nvSpPr>
            <p:cNvPr id="252" name="Retângulo 131">
              <a:extLst>
                <a:ext uri="{FF2B5EF4-FFF2-40B4-BE49-F238E27FC236}">
                  <a16:creationId xmlns:a16="http://schemas.microsoft.com/office/drawing/2014/main" id="{467F9AA7-DB27-49EC-9953-4FE9A272226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3" name="Retângulo 132">
              <a:extLst>
                <a:ext uri="{FF2B5EF4-FFF2-40B4-BE49-F238E27FC236}">
                  <a16:creationId xmlns:a16="http://schemas.microsoft.com/office/drawing/2014/main" id="{61CA1A6F-D57B-419D-87C3-B29F6C45A39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4" name="Retângulo 133">
              <a:extLst>
                <a:ext uri="{FF2B5EF4-FFF2-40B4-BE49-F238E27FC236}">
                  <a16:creationId xmlns:a16="http://schemas.microsoft.com/office/drawing/2014/main" id="{A4642EBC-0B7B-4551-AA83-FC37C2FD6F0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5" name="Retângulo 134">
              <a:extLst>
                <a:ext uri="{FF2B5EF4-FFF2-40B4-BE49-F238E27FC236}">
                  <a16:creationId xmlns:a16="http://schemas.microsoft.com/office/drawing/2014/main" id="{CADDE9CB-BEAC-4E0B-9002-13872C9680B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56" name="Retângulo 135">
              <a:extLst>
                <a:ext uri="{FF2B5EF4-FFF2-40B4-BE49-F238E27FC236}">
                  <a16:creationId xmlns:a16="http://schemas.microsoft.com/office/drawing/2014/main" id="{2826DBA8-0A27-4B03-B3B0-F7CFD057A9F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36">
              <a:extLst>
                <a:ext uri="{FF2B5EF4-FFF2-40B4-BE49-F238E27FC236}">
                  <a16:creationId xmlns:a16="http://schemas.microsoft.com/office/drawing/2014/main" id="{65C8BC92-5BE6-46EF-BFC5-369AB1CF1CD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37">
              <a:extLst>
                <a:ext uri="{FF2B5EF4-FFF2-40B4-BE49-F238E27FC236}">
                  <a16:creationId xmlns:a16="http://schemas.microsoft.com/office/drawing/2014/main" id="{A1C83968-E802-42D8-9BBC-0B086CBD6CCC}"/>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9" name="Retângulo 138">
              <a:extLst>
                <a:ext uri="{FF2B5EF4-FFF2-40B4-BE49-F238E27FC236}">
                  <a16:creationId xmlns:a16="http://schemas.microsoft.com/office/drawing/2014/main" id="{0A0F8B72-32B3-421C-812E-4D338D9B9996}"/>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0" name="Agrupar 113">
            <a:extLst>
              <a:ext uri="{FF2B5EF4-FFF2-40B4-BE49-F238E27FC236}">
                <a16:creationId xmlns:a16="http://schemas.microsoft.com/office/drawing/2014/main" id="{8BE28919-1EF6-43CB-B156-A3F6EF4FAB22}"/>
              </a:ext>
            </a:extLst>
          </p:cNvPr>
          <p:cNvGrpSpPr/>
          <p:nvPr/>
        </p:nvGrpSpPr>
        <p:grpSpPr>
          <a:xfrm>
            <a:off x="5499444" y="5239270"/>
            <a:ext cx="1369846" cy="237693"/>
            <a:chOff x="5896608" y="2300134"/>
            <a:chExt cx="1369846" cy="237693"/>
          </a:xfrm>
        </p:grpSpPr>
        <p:sp>
          <p:nvSpPr>
            <p:cNvPr id="261" name="Retângulo 149">
              <a:extLst>
                <a:ext uri="{FF2B5EF4-FFF2-40B4-BE49-F238E27FC236}">
                  <a16:creationId xmlns:a16="http://schemas.microsoft.com/office/drawing/2014/main" id="{0F2E148B-2D02-49BD-9521-34461C13FE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50">
              <a:extLst>
                <a:ext uri="{FF2B5EF4-FFF2-40B4-BE49-F238E27FC236}">
                  <a16:creationId xmlns:a16="http://schemas.microsoft.com/office/drawing/2014/main" id="{AE6399B8-8FDC-4943-9258-4334A94D06C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51">
              <a:extLst>
                <a:ext uri="{FF2B5EF4-FFF2-40B4-BE49-F238E27FC236}">
                  <a16:creationId xmlns:a16="http://schemas.microsoft.com/office/drawing/2014/main" id="{58C58163-ECA8-43ED-94DE-BB871EFC4B0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4" name="Retângulo 152">
              <a:extLst>
                <a:ext uri="{FF2B5EF4-FFF2-40B4-BE49-F238E27FC236}">
                  <a16:creationId xmlns:a16="http://schemas.microsoft.com/office/drawing/2014/main" id="{0BEEAE63-5114-4DB3-B1E6-12E88D08DC3F}"/>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5" name="Retângulo 153">
              <a:extLst>
                <a:ext uri="{FF2B5EF4-FFF2-40B4-BE49-F238E27FC236}">
                  <a16:creationId xmlns:a16="http://schemas.microsoft.com/office/drawing/2014/main" id="{C7E8280F-2DDF-47AC-9DD4-92895EDBA0A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66" name="Retângulo 154">
              <a:extLst>
                <a:ext uri="{FF2B5EF4-FFF2-40B4-BE49-F238E27FC236}">
                  <a16:creationId xmlns:a16="http://schemas.microsoft.com/office/drawing/2014/main" id="{98E7690C-9CB8-4646-86DB-44021059153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7" name="Retângulo 155">
              <a:extLst>
                <a:ext uri="{FF2B5EF4-FFF2-40B4-BE49-F238E27FC236}">
                  <a16:creationId xmlns:a16="http://schemas.microsoft.com/office/drawing/2014/main" id="{E54DE232-00AA-4CA2-8C23-0A9CBEA1CA0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Retângulo 156">
              <a:extLst>
                <a:ext uri="{FF2B5EF4-FFF2-40B4-BE49-F238E27FC236}">
                  <a16:creationId xmlns:a16="http://schemas.microsoft.com/office/drawing/2014/main" id="{B9C1F09C-F1C5-4395-BDDC-5908F8E65C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9" name="Retângulo 157">
              <a:extLst>
                <a:ext uri="{FF2B5EF4-FFF2-40B4-BE49-F238E27FC236}">
                  <a16:creationId xmlns:a16="http://schemas.microsoft.com/office/drawing/2014/main" id="{B9D7F174-8D66-49B7-8679-F443BF9CC428}"/>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89" name="Agrupar 113">
            <a:extLst>
              <a:ext uri="{FF2B5EF4-FFF2-40B4-BE49-F238E27FC236}">
                <a16:creationId xmlns:a16="http://schemas.microsoft.com/office/drawing/2014/main" id="{05C22BFF-C732-494C-8596-62C035F5AF2A}"/>
              </a:ext>
            </a:extLst>
          </p:cNvPr>
          <p:cNvGrpSpPr/>
          <p:nvPr/>
        </p:nvGrpSpPr>
        <p:grpSpPr>
          <a:xfrm>
            <a:off x="7896392" y="3587745"/>
            <a:ext cx="1369846" cy="237693"/>
            <a:chOff x="5896608" y="2300134"/>
            <a:chExt cx="1369846" cy="237693"/>
          </a:xfrm>
        </p:grpSpPr>
        <p:sp>
          <p:nvSpPr>
            <p:cNvPr id="290" name="Retângulo 149">
              <a:extLst>
                <a:ext uri="{FF2B5EF4-FFF2-40B4-BE49-F238E27FC236}">
                  <a16:creationId xmlns:a16="http://schemas.microsoft.com/office/drawing/2014/main" id="{E0B023C6-49C8-4329-929B-AC0C83EFC5CA}"/>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1" name="Retângulo 150">
              <a:extLst>
                <a:ext uri="{FF2B5EF4-FFF2-40B4-BE49-F238E27FC236}">
                  <a16:creationId xmlns:a16="http://schemas.microsoft.com/office/drawing/2014/main" id="{86A6FAE4-8CD8-4304-B20F-D6B3DD3007E8}"/>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2" name="Retângulo 151">
              <a:extLst>
                <a:ext uri="{FF2B5EF4-FFF2-40B4-BE49-F238E27FC236}">
                  <a16:creationId xmlns:a16="http://schemas.microsoft.com/office/drawing/2014/main" id="{B71F68A9-6CF4-4C90-99C2-FFD331795E15}"/>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3" name="Retângulo 152">
              <a:extLst>
                <a:ext uri="{FF2B5EF4-FFF2-40B4-BE49-F238E27FC236}">
                  <a16:creationId xmlns:a16="http://schemas.microsoft.com/office/drawing/2014/main" id="{80EC4732-8F3B-4AAD-AC10-03117A338133}"/>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4" name="Retângulo 153">
              <a:extLst>
                <a:ext uri="{FF2B5EF4-FFF2-40B4-BE49-F238E27FC236}">
                  <a16:creationId xmlns:a16="http://schemas.microsoft.com/office/drawing/2014/main" id="{6F080A2D-7AB7-4951-A402-C4CC5FE336C2}"/>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95" name="Retângulo 154">
              <a:extLst>
                <a:ext uri="{FF2B5EF4-FFF2-40B4-BE49-F238E27FC236}">
                  <a16:creationId xmlns:a16="http://schemas.microsoft.com/office/drawing/2014/main" id="{5A90F293-9D24-4094-99C4-6D74172A251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6" name="Retângulo 155">
              <a:extLst>
                <a:ext uri="{FF2B5EF4-FFF2-40B4-BE49-F238E27FC236}">
                  <a16:creationId xmlns:a16="http://schemas.microsoft.com/office/drawing/2014/main" id="{D40312E4-A6C2-4B8B-9376-60C8E720074E}"/>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7" name="Retângulo 156">
              <a:extLst>
                <a:ext uri="{FF2B5EF4-FFF2-40B4-BE49-F238E27FC236}">
                  <a16:creationId xmlns:a16="http://schemas.microsoft.com/office/drawing/2014/main" id="{C2EF00EC-37E4-4A80-A4F3-0B3D240BCFB6}"/>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8" name="Retângulo 157">
              <a:extLst>
                <a:ext uri="{FF2B5EF4-FFF2-40B4-BE49-F238E27FC236}">
                  <a16:creationId xmlns:a16="http://schemas.microsoft.com/office/drawing/2014/main" id="{4BB3E3DC-3F7F-4C45-B1AB-B47F2DFDC0E2}"/>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7" name="Agrupar 116">
            <a:extLst>
              <a:ext uri="{FF2B5EF4-FFF2-40B4-BE49-F238E27FC236}">
                <a16:creationId xmlns:a16="http://schemas.microsoft.com/office/drawing/2014/main" id="{7DF4B89B-3C52-49D5-9049-878D9482692C}"/>
              </a:ext>
            </a:extLst>
          </p:cNvPr>
          <p:cNvGrpSpPr/>
          <p:nvPr/>
        </p:nvGrpSpPr>
        <p:grpSpPr>
          <a:xfrm>
            <a:off x="5499444" y="3555667"/>
            <a:ext cx="1369846" cy="237693"/>
            <a:chOff x="5916049" y="3087950"/>
            <a:chExt cx="1369846" cy="237693"/>
          </a:xfrm>
        </p:grpSpPr>
        <p:sp>
          <p:nvSpPr>
            <p:cNvPr id="318" name="Retângulo 124">
              <a:extLst>
                <a:ext uri="{FF2B5EF4-FFF2-40B4-BE49-F238E27FC236}">
                  <a16:creationId xmlns:a16="http://schemas.microsoft.com/office/drawing/2014/main" id="{6A15C1E9-B950-4613-B198-D6FCC2BB09CF}"/>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9" name="Retângulo 125">
              <a:extLst>
                <a:ext uri="{FF2B5EF4-FFF2-40B4-BE49-F238E27FC236}">
                  <a16:creationId xmlns:a16="http://schemas.microsoft.com/office/drawing/2014/main" id="{78B0FEAE-C3AC-4003-8814-DB9605C2942A}"/>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0" name="Retângulo 126">
              <a:extLst>
                <a:ext uri="{FF2B5EF4-FFF2-40B4-BE49-F238E27FC236}">
                  <a16:creationId xmlns:a16="http://schemas.microsoft.com/office/drawing/2014/main" id="{7F2AEC56-5A1E-4E4D-9365-63840D9DE5C3}"/>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1" name="Retângulo 127">
              <a:extLst>
                <a:ext uri="{FF2B5EF4-FFF2-40B4-BE49-F238E27FC236}">
                  <a16:creationId xmlns:a16="http://schemas.microsoft.com/office/drawing/2014/main" id="{403BD052-DE8E-433D-B4B8-F674ACF8D672}"/>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2" name="Retângulo 128">
              <a:extLst>
                <a:ext uri="{FF2B5EF4-FFF2-40B4-BE49-F238E27FC236}">
                  <a16:creationId xmlns:a16="http://schemas.microsoft.com/office/drawing/2014/main" id="{B019F09F-717C-4231-8A4A-EF17A13983EC}"/>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3" name="Retângulo 129">
              <a:extLst>
                <a:ext uri="{FF2B5EF4-FFF2-40B4-BE49-F238E27FC236}">
                  <a16:creationId xmlns:a16="http://schemas.microsoft.com/office/drawing/2014/main" id="{C8D499B8-7B9C-47C6-A4F9-19087D56469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4" name="Retângulo 130">
              <a:extLst>
                <a:ext uri="{FF2B5EF4-FFF2-40B4-BE49-F238E27FC236}">
                  <a16:creationId xmlns:a16="http://schemas.microsoft.com/office/drawing/2014/main" id="{2E59F3F3-7360-4A88-9ED2-FD062DA2896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5" name="Agrupar 116">
            <a:extLst>
              <a:ext uri="{FF2B5EF4-FFF2-40B4-BE49-F238E27FC236}">
                <a16:creationId xmlns:a16="http://schemas.microsoft.com/office/drawing/2014/main" id="{7EA428E1-3102-488D-B158-4A0F8226CE00}"/>
              </a:ext>
            </a:extLst>
          </p:cNvPr>
          <p:cNvGrpSpPr/>
          <p:nvPr/>
        </p:nvGrpSpPr>
        <p:grpSpPr>
          <a:xfrm>
            <a:off x="3125221" y="3546605"/>
            <a:ext cx="1369846" cy="237693"/>
            <a:chOff x="5916049" y="3087950"/>
            <a:chExt cx="1369846" cy="237693"/>
          </a:xfrm>
        </p:grpSpPr>
        <p:sp>
          <p:nvSpPr>
            <p:cNvPr id="326" name="Retângulo 124">
              <a:extLst>
                <a:ext uri="{FF2B5EF4-FFF2-40B4-BE49-F238E27FC236}">
                  <a16:creationId xmlns:a16="http://schemas.microsoft.com/office/drawing/2014/main" id="{D8CE7B2F-2460-4E70-A7F3-B9FB9C5C157E}"/>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7" name="Retângulo 125">
              <a:extLst>
                <a:ext uri="{FF2B5EF4-FFF2-40B4-BE49-F238E27FC236}">
                  <a16:creationId xmlns:a16="http://schemas.microsoft.com/office/drawing/2014/main" id="{DEA6B6AB-B5AB-4B45-94CA-CCED0AE34311}"/>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8" name="Retângulo 126">
              <a:extLst>
                <a:ext uri="{FF2B5EF4-FFF2-40B4-BE49-F238E27FC236}">
                  <a16:creationId xmlns:a16="http://schemas.microsoft.com/office/drawing/2014/main" id="{39C89AE4-ABBE-4B1B-889F-780916CD9742}"/>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9" name="Retângulo 127">
              <a:extLst>
                <a:ext uri="{FF2B5EF4-FFF2-40B4-BE49-F238E27FC236}">
                  <a16:creationId xmlns:a16="http://schemas.microsoft.com/office/drawing/2014/main" id="{7EDC8A7F-1681-4EA3-B968-09A63FD00E9D}"/>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0" name="Retângulo 128">
              <a:extLst>
                <a:ext uri="{FF2B5EF4-FFF2-40B4-BE49-F238E27FC236}">
                  <a16:creationId xmlns:a16="http://schemas.microsoft.com/office/drawing/2014/main" id="{6657095E-2679-4650-A318-EAA57FB1E396}"/>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1" name="Retângulo 129">
              <a:extLst>
                <a:ext uri="{FF2B5EF4-FFF2-40B4-BE49-F238E27FC236}">
                  <a16:creationId xmlns:a16="http://schemas.microsoft.com/office/drawing/2014/main" id="{62D7C2F7-1610-4129-9D96-92A8D800A2DE}"/>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2" name="Retângulo 130">
              <a:extLst>
                <a:ext uri="{FF2B5EF4-FFF2-40B4-BE49-F238E27FC236}">
                  <a16:creationId xmlns:a16="http://schemas.microsoft.com/office/drawing/2014/main" id="{1E1ECF30-D2C6-4B67-81AE-0B27931381C1}"/>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33" name="Agrupar 113">
            <a:extLst>
              <a:ext uri="{FF2B5EF4-FFF2-40B4-BE49-F238E27FC236}">
                <a16:creationId xmlns:a16="http://schemas.microsoft.com/office/drawing/2014/main" id="{308DE6F4-45F2-4857-960E-31D6301A72A8}"/>
              </a:ext>
            </a:extLst>
          </p:cNvPr>
          <p:cNvGrpSpPr/>
          <p:nvPr/>
        </p:nvGrpSpPr>
        <p:grpSpPr>
          <a:xfrm>
            <a:off x="3125221" y="5900616"/>
            <a:ext cx="1369846" cy="237693"/>
            <a:chOff x="5896608" y="2300134"/>
            <a:chExt cx="1369846" cy="237693"/>
          </a:xfrm>
        </p:grpSpPr>
        <p:sp>
          <p:nvSpPr>
            <p:cNvPr id="334" name="Retângulo 149">
              <a:extLst>
                <a:ext uri="{FF2B5EF4-FFF2-40B4-BE49-F238E27FC236}">
                  <a16:creationId xmlns:a16="http://schemas.microsoft.com/office/drawing/2014/main" id="{8649B0CF-05FA-4BD8-89BD-20437E2D47BC}"/>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5" name="Retângulo 150">
              <a:extLst>
                <a:ext uri="{FF2B5EF4-FFF2-40B4-BE49-F238E27FC236}">
                  <a16:creationId xmlns:a16="http://schemas.microsoft.com/office/drawing/2014/main" id="{EC65C2AD-F804-4CBE-944F-555D1C709E3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6" name="Retângulo 151">
              <a:extLst>
                <a:ext uri="{FF2B5EF4-FFF2-40B4-BE49-F238E27FC236}">
                  <a16:creationId xmlns:a16="http://schemas.microsoft.com/office/drawing/2014/main" id="{E84C3763-763C-4F7A-8DF9-CE5B4509043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7" name="Retângulo 152">
              <a:extLst>
                <a:ext uri="{FF2B5EF4-FFF2-40B4-BE49-F238E27FC236}">
                  <a16:creationId xmlns:a16="http://schemas.microsoft.com/office/drawing/2014/main" id="{08DA4D5B-4DCD-436B-AD98-E0972FE20299}"/>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8" name="Retângulo 153">
              <a:extLst>
                <a:ext uri="{FF2B5EF4-FFF2-40B4-BE49-F238E27FC236}">
                  <a16:creationId xmlns:a16="http://schemas.microsoft.com/office/drawing/2014/main" id="{D4CE3AAF-4086-411B-A45F-D4D4BA21E0B0}"/>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39" name="Retângulo 154">
              <a:extLst>
                <a:ext uri="{FF2B5EF4-FFF2-40B4-BE49-F238E27FC236}">
                  <a16:creationId xmlns:a16="http://schemas.microsoft.com/office/drawing/2014/main" id="{26237198-12A8-482C-95C5-7735BF176B12}"/>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0" name="Retângulo 155">
              <a:extLst>
                <a:ext uri="{FF2B5EF4-FFF2-40B4-BE49-F238E27FC236}">
                  <a16:creationId xmlns:a16="http://schemas.microsoft.com/office/drawing/2014/main" id="{40AD9005-2C04-4E56-B244-CECFA63B4446}"/>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1" name="Retângulo 156">
              <a:extLst>
                <a:ext uri="{FF2B5EF4-FFF2-40B4-BE49-F238E27FC236}">
                  <a16:creationId xmlns:a16="http://schemas.microsoft.com/office/drawing/2014/main" id="{9174FABD-0E6E-474C-9C2D-3772A18DFB03}"/>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2" name="Retângulo 157">
              <a:extLst>
                <a:ext uri="{FF2B5EF4-FFF2-40B4-BE49-F238E27FC236}">
                  <a16:creationId xmlns:a16="http://schemas.microsoft.com/office/drawing/2014/main" id="{2B07704B-2960-4DE1-9C65-514AFE9F8941}"/>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3" name="Agrupar 115">
            <a:extLst>
              <a:ext uri="{FF2B5EF4-FFF2-40B4-BE49-F238E27FC236}">
                <a16:creationId xmlns:a16="http://schemas.microsoft.com/office/drawing/2014/main" id="{7240083C-4BDD-423C-8098-8301DAD92309}"/>
              </a:ext>
            </a:extLst>
          </p:cNvPr>
          <p:cNvGrpSpPr/>
          <p:nvPr/>
        </p:nvGrpSpPr>
        <p:grpSpPr>
          <a:xfrm>
            <a:off x="5499444" y="5905878"/>
            <a:ext cx="1369846" cy="237693"/>
            <a:chOff x="5896608" y="2741501"/>
            <a:chExt cx="1369846" cy="237693"/>
          </a:xfrm>
        </p:grpSpPr>
        <p:sp>
          <p:nvSpPr>
            <p:cNvPr id="344" name="Retângulo 131">
              <a:extLst>
                <a:ext uri="{FF2B5EF4-FFF2-40B4-BE49-F238E27FC236}">
                  <a16:creationId xmlns:a16="http://schemas.microsoft.com/office/drawing/2014/main" id="{8172FEA9-0C4E-4D6E-984A-38ECFB765138}"/>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5" name="Retângulo 132">
              <a:extLst>
                <a:ext uri="{FF2B5EF4-FFF2-40B4-BE49-F238E27FC236}">
                  <a16:creationId xmlns:a16="http://schemas.microsoft.com/office/drawing/2014/main" id="{83DA4E71-BC16-471E-A258-991786290AF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6" name="Retângulo 133">
              <a:extLst>
                <a:ext uri="{FF2B5EF4-FFF2-40B4-BE49-F238E27FC236}">
                  <a16:creationId xmlns:a16="http://schemas.microsoft.com/office/drawing/2014/main" id="{C8D05BA4-A2FD-4214-BBE6-5813BE24308A}"/>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7" name="Retângulo 134">
              <a:extLst>
                <a:ext uri="{FF2B5EF4-FFF2-40B4-BE49-F238E27FC236}">
                  <a16:creationId xmlns:a16="http://schemas.microsoft.com/office/drawing/2014/main" id="{99354EC3-6C2E-48BC-82A2-0D1AF31C963C}"/>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48" name="Retângulo 135">
              <a:extLst>
                <a:ext uri="{FF2B5EF4-FFF2-40B4-BE49-F238E27FC236}">
                  <a16:creationId xmlns:a16="http://schemas.microsoft.com/office/drawing/2014/main" id="{4325E664-E1D0-4872-ACA4-350B163A770E}"/>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9" name="Retângulo 136">
              <a:extLst>
                <a:ext uri="{FF2B5EF4-FFF2-40B4-BE49-F238E27FC236}">
                  <a16:creationId xmlns:a16="http://schemas.microsoft.com/office/drawing/2014/main" id="{F480CAAA-6119-4E2D-89BF-89DCAAF5DD4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0" name="Retângulo 137">
              <a:extLst>
                <a:ext uri="{FF2B5EF4-FFF2-40B4-BE49-F238E27FC236}">
                  <a16:creationId xmlns:a16="http://schemas.microsoft.com/office/drawing/2014/main" id="{343FD445-37BE-4E40-BEBA-DB6536F6F1BE}"/>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1" name="Retângulo 138">
              <a:extLst>
                <a:ext uri="{FF2B5EF4-FFF2-40B4-BE49-F238E27FC236}">
                  <a16:creationId xmlns:a16="http://schemas.microsoft.com/office/drawing/2014/main" id="{56509AA3-C755-418C-8693-6108A23464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2" name="Agrupar 115">
            <a:extLst>
              <a:ext uri="{FF2B5EF4-FFF2-40B4-BE49-F238E27FC236}">
                <a16:creationId xmlns:a16="http://schemas.microsoft.com/office/drawing/2014/main" id="{A9291F10-35EE-4B73-9FE0-95066FFBDD08}"/>
              </a:ext>
            </a:extLst>
          </p:cNvPr>
          <p:cNvGrpSpPr/>
          <p:nvPr/>
        </p:nvGrpSpPr>
        <p:grpSpPr>
          <a:xfrm>
            <a:off x="7896392" y="5902010"/>
            <a:ext cx="1369846" cy="237693"/>
            <a:chOff x="5896608" y="2741501"/>
            <a:chExt cx="1369846" cy="237693"/>
          </a:xfrm>
        </p:grpSpPr>
        <p:sp>
          <p:nvSpPr>
            <p:cNvPr id="353" name="Retângulo 131">
              <a:extLst>
                <a:ext uri="{FF2B5EF4-FFF2-40B4-BE49-F238E27FC236}">
                  <a16:creationId xmlns:a16="http://schemas.microsoft.com/office/drawing/2014/main" id="{59993769-381E-45D9-8971-500E6FEBC21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2">
              <a:extLst>
                <a:ext uri="{FF2B5EF4-FFF2-40B4-BE49-F238E27FC236}">
                  <a16:creationId xmlns:a16="http://schemas.microsoft.com/office/drawing/2014/main" id="{8D803CC9-8BF8-44F5-B16D-10573D98271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5" name="Retângulo 133">
              <a:extLst>
                <a:ext uri="{FF2B5EF4-FFF2-40B4-BE49-F238E27FC236}">
                  <a16:creationId xmlns:a16="http://schemas.microsoft.com/office/drawing/2014/main" id="{E221B3E8-86D4-47B9-8E93-6975CA45C842}"/>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6" name="Retângulo 134">
              <a:extLst>
                <a:ext uri="{FF2B5EF4-FFF2-40B4-BE49-F238E27FC236}">
                  <a16:creationId xmlns:a16="http://schemas.microsoft.com/office/drawing/2014/main" id="{434BAF3A-F855-459F-BDF9-6AA31B752BBF}"/>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57" name="Retângulo 135">
              <a:extLst>
                <a:ext uri="{FF2B5EF4-FFF2-40B4-BE49-F238E27FC236}">
                  <a16:creationId xmlns:a16="http://schemas.microsoft.com/office/drawing/2014/main" id="{B00150AB-BA71-4957-8962-75093F94211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8" name="Retângulo 136">
              <a:extLst>
                <a:ext uri="{FF2B5EF4-FFF2-40B4-BE49-F238E27FC236}">
                  <a16:creationId xmlns:a16="http://schemas.microsoft.com/office/drawing/2014/main" id="{5CE1C239-1206-4FD0-9294-F42E82764C44}"/>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9" name="Retângulo 137">
              <a:extLst>
                <a:ext uri="{FF2B5EF4-FFF2-40B4-BE49-F238E27FC236}">
                  <a16:creationId xmlns:a16="http://schemas.microsoft.com/office/drawing/2014/main" id="{0F56AEE9-243F-44B7-8948-4C8ECC05632F}"/>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0" name="Retângulo 138">
              <a:extLst>
                <a:ext uri="{FF2B5EF4-FFF2-40B4-BE49-F238E27FC236}">
                  <a16:creationId xmlns:a16="http://schemas.microsoft.com/office/drawing/2014/main" id="{9EB8922F-1FCA-47CA-A65C-74EE4726CFB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90" name="Agrupar 113">
            <a:extLst>
              <a:ext uri="{FF2B5EF4-FFF2-40B4-BE49-F238E27FC236}">
                <a16:creationId xmlns:a16="http://schemas.microsoft.com/office/drawing/2014/main" id="{A6AD66A5-2BA1-48B4-9216-7FED25EFEB05}"/>
              </a:ext>
            </a:extLst>
          </p:cNvPr>
          <p:cNvGrpSpPr/>
          <p:nvPr/>
        </p:nvGrpSpPr>
        <p:grpSpPr>
          <a:xfrm>
            <a:off x="5499444" y="4181404"/>
            <a:ext cx="1369846" cy="237693"/>
            <a:chOff x="5896608" y="2300134"/>
            <a:chExt cx="1369846" cy="237693"/>
          </a:xfrm>
        </p:grpSpPr>
        <p:sp>
          <p:nvSpPr>
            <p:cNvPr id="391" name="Retângulo 149">
              <a:extLst>
                <a:ext uri="{FF2B5EF4-FFF2-40B4-BE49-F238E27FC236}">
                  <a16:creationId xmlns:a16="http://schemas.microsoft.com/office/drawing/2014/main" id="{C0E316BB-D00F-4953-BBBA-2F9DD886535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2" name="Retângulo 150">
              <a:extLst>
                <a:ext uri="{FF2B5EF4-FFF2-40B4-BE49-F238E27FC236}">
                  <a16:creationId xmlns:a16="http://schemas.microsoft.com/office/drawing/2014/main" id="{D9D5BAFE-D3D8-4647-AB19-99A55A69217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3" name="Retângulo 151">
              <a:extLst>
                <a:ext uri="{FF2B5EF4-FFF2-40B4-BE49-F238E27FC236}">
                  <a16:creationId xmlns:a16="http://schemas.microsoft.com/office/drawing/2014/main" id="{4F52AC9A-38A6-43E1-AEFA-B1D597379B4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4" name="Retângulo 152">
              <a:extLst>
                <a:ext uri="{FF2B5EF4-FFF2-40B4-BE49-F238E27FC236}">
                  <a16:creationId xmlns:a16="http://schemas.microsoft.com/office/drawing/2014/main" id="{8FEA3739-9B43-4FEA-9C4F-2EACAEF6410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5" name="Retângulo 153">
              <a:extLst>
                <a:ext uri="{FF2B5EF4-FFF2-40B4-BE49-F238E27FC236}">
                  <a16:creationId xmlns:a16="http://schemas.microsoft.com/office/drawing/2014/main" id="{64607A8B-12D7-4FFA-BED1-B9C37220728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96" name="Retângulo 154">
              <a:extLst>
                <a:ext uri="{FF2B5EF4-FFF2-40B4-BE49-F238E27FC236}">
                  <a16:creationId xmlns:a16="http://schemas.microsoft.com/office/drawing/2014/main" id="{2C391320-075C-4810-8A9C-7A14975D7C6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7" name="Retângulo 155">
              <a:extLst>
                <a:ext uri="{FF2B5EF4-FFF2-40B4-BE49-F238E27FC236}">
                  <a16:creationId xmlns:a16="http://schemas.microsoft.com/office/drawing/2014/main" id="{F6F69CB1-DCB5-4361-ADEC-0AF9D6BBF771}"/>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8" name="Retângulo 156">
              <a:extLst>
                <a:ext uri="{FF2B5EF4-FFF2-40B4-BE49-F238E27FC236}">
                  <a16:creationId xmlns:a16="http://schemas.microsoft.com/office/drawing/2014/main" id="{ABDEFEC7-E7B2-4A7E-8196-8E1C1E3CCCF4}"/>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9" name="Retângulo 157">
              <a:extLst>
                <a:ext uri="{FF2B5EF4-FFF2-40B4-BE49-F238E27FC236}">
                  <a16:creationId xmlns:a16="http://schemas.microsoft.com/office/drawing/2014/main" id="{7C18B16C-7848-4947-BB7E-74343F83592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00" name="Agrupar 113">
            <a:extLst>
              <a:ext uri="{FF2B5EF4-FFF2-40B4-BE49-F238E27FC236}">
                <a16:creationId xmlns:a16="http://schemas.microsoft.com/office/drawing/2014/main" id="{FC5D76B9-C7D2-4C5A-AFBE-ECF06D3C626C}"/>
              </a:ext>
            </a:extLst>
          </p:cNvPr>
          <p:cNvGrpSpPr/>
          <p:nvPr/>
        </p:nvGrpSpPr>
        <p:grpSpPr>
          <a:xfrm>
            <a:off x="3125221" y="4145127"/>
            <a:ext cx="1369846" cy="237693"/>
            <a:chOff x="5896608" y="2300134"/>
            <a:chExt cx="1369846" cy="237693"/>
          </a:xfrm>
        </p:grpSpPr>
        <p:sp>
          <p:nvSpPr>
            <p:cNvPr id="401" name="Retângulo 149">
              <a:extLst>
                <a:ext uri="{FF2B5EF4-FFF2-40B4-BE49-F238E27FC236}">
                  <a16:creationId xmlns:a16="http://schemas.microsoft.com/office/drawing/2014/main" id="{D4C2C13F-E513-4D22-83BB-C0391901795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2" name="Retângulo 150">
              <a:extLst>
                <a:ext uri="{FF2B5EF4-FFF2-40B4-BE49-F238E27FC236}">
                  <a16:creationId xmlns:a16="http://schemas.microsoft.com/office/drawing/2014/main" id="{8858C6C5-53F6-435C-ACA3-A3CCA5B2F5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3" name="Retângulo 151">
              <a:extLst>
                <a:ext uri="{FF2B5EF4-FFF2-40B4-BE49-F238E27FC236}">
                  <a16:creationId xmlns:a16="http://schemas.microsoft.com/office/drawing/2014/main" id="{C0149A98-2870-4823-A539-5CD2F7D5354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4" name="Retângulo 152">
              <a:extLst>
                <a:ext uri="{FF2B5EF4-FFF2-40B4-BE49-F238E27FC236}">
                  <a16:creationId xmlns:a16="http://schemas.microsoft.com/office/drawing/2014/main" id="{49808789-6B66-4340-B7EC-BF87D2B1E414}"/>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5" name="Retângulo 153">
              <a:extLst>
                <a:ext uri="{FF2B5EF4-FFF2-40B4-BE49-F238E27FC236}">
                  <a16:creationId xmlns:a16="http://schemas.microsoft.com/office/drawing/2014/main" id="{0494D055-9190-4A8B-9490-A950ECCC69EB}"/>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406" name="Retângulo 154">
              <a:extLst>
                <a:ext uri="{FF2B5EF4-FFF2-40B4-BE49-F238E27FC236}">
                  <a16:creationId xmlns:a16="http://schemas.microsoft.com/office/drawing/2014/main" id="{8074FF69-F408-450F-A5FD-7CF04D53267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7" name="Retângulo 155">
              <a:extLst>
                <a:ext uri="{FF2B5EF4-FFF2-40B4-BE49-F238E27FC236}">
                  <a16:creationId xmlns:a16="http://schemas.microsoft.com/office/drawing/2014/main" id="{1E431116-E602-4D71-8014-372D86A8A23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8" name="Retângulo 156">
              <a:extLst>
                <a:ext uri="{FF2B5EF4-FFF2-40B4-BE49-F238E27FC236}">
                  <a16:creationId xmlns:a16="http://schemas.microsoft.com/office/drawing/2014/main" id="{9F581113-F339-4D1A-B106-B568D95781F2}"/>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9" name="Retângulo 157">
              <a:extLst>
                <a:ext uri="{FF2B5EF4-FFF2-40B4-BE49-F238E27FC236}">
                  <a16:creationId xmlns:a16="http://schemas.microsoft.com/office/drawing/2014/main" id="{17E1200C-B67A-4C0F-B51A-3A8E5600E7A1}"/>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0" name="Agrupar 115">
            <a:extLst>
              <a:ext uri="{FF2B5EF4-FFF2-40B4-BE49-F238E27FC236}">
                <a16:creationId xmlns:a16="http://schemas.microsoft.com/office/drawing/2014/main" id="{FDD25029-C4F1-4630-A0E5-9FD3B0C4DD0C}"/>
              </a:ext>
            </a:extLst>
          </p:cNvPr>
          <p:cNvGrpSpPr/>
          <p:nvPr/>
        </p:nvGrpSpPr>
        <p:grpSpPr>
          <a:xfrm>
            <a:off x="7896392" y="4180950"/>
            <a:ext cx="1369846" cy="237693"/>
            <a:chOff x="5896608" y="2741501"/>
            <a:chExt cx="1369846" cy="237693"/>
          </a:xfrm>
        </p:grpSpPr>
        <p:sp>
          <p:nvSpPr>
            <p:cNvPr id="411" name="Retângulo 131">
              <a:extLst>
                <a:ext uri="{FF2B5EF4-FFF2-40B4-BE49-F238E27FC236}">
                  <a16:creationId xmlns:a16="http://schemas.microsoft.com/office/drawing/2014/main" id="{15E89802-2FF5-404E-9AD7-24EC194A6031}"/>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2" name="Retângulo 132">
              <a:extLst>
                <a:ext uri="{FF2B5EF4-FFF2-40B4-BE49-F238E27FC236}">
                  <a16:creationId xmlns:a16="http://schemas.microsoft.com/office/drawing/2014/main" id="{1553838C-14C6-4025-943F-5BB335986CC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3" name="Retângulo 133">
              <a:extLst>
                <a:ext uri="{FF2B5EF4-FFF2-40B4-BE49-F238E27FC236}">
                  <a16:creationId xmlns:a16="http://schemas.microsoft.com/office/drawing/2014/main" id="{706018CD-9808-4199-8623-ACD80B953073}"/>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4" name="Retângulo 134">
              <a:extLst>
                <a:ext uri="{FF2B5EF4-FFF2-40B4-BE49-F238E27FC236}">
                  <a16:creationId xmlns:a16="http://schemas.microsoft.com/office/drawing/2014/main" id="{F20A604F-F5C2-45BB-A8A1-10183D4BD4A6}"/>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415" name="Retângulo 135">
              <a:extLst>
                <a:ext uri="{FF2B5EF4-FFF2-40B4-BE49-F238E27FC236}">
                  <a16:creationId xmlns:a16="http://schemas.microsoft.com/office/drawing/2014/main" id="{FED90C6F-7100-41D3-B91D-6444E32E6BBD}"/>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6" name="Retângulo 136">
              <a:extLst>
                <a:ext uri="{FF2B5EF4-FFF2-40B4-BE49-F238E27FC236}">
                  <a16:creationId xmlns:a16="http://schemas.microsoft.com/office/drawing/2014/main" id="{C60963D1-7D5C-4DB8-A881-CC618ACB3359}"/>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7" name="Retângulo 137">
              <a:extLst>
                <a:ext uri="{FF2B5EF4-FFF2-40B4-BE49-F238E27FC236}">
                  <a16:creationId xmlns:a16="http://schemas.microsoft.com/office/drawing/2014/main" id="{434A9CB7-D8B9-4942-A417-69DD969F37B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8" name="Retângulo 138">
              <a:extLst>
                <a:ext uri="{FF2B5EF4-FFF2-40B4-BE49-F238E27FC236}">
                  <a16:creationId xmlns:a16="http://schemas.microsoft.com/office/drawing/2014/main" id="{442EB747-66C8-409F-9C35-6792DA113F1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9" name="Agrupar 113">
            <a:extLst>
              <a:ext uri="{FF2B5EF4-FFF2-40B4-BE49-F238E27FC236}">
                <a16:creationId xmlns:a16="http://schemas.microsoft.com/office/drawing/2014/main" id="{0BF8C0CF-55EA-45D2-A731-317B1B29897C}"/>
              </a:ext>
            </a:extLst>
          </p:cNvPr>
          <p:cNvGrpSpPr/>
          <p:nvPr/>
        </p:nvGrpSpPr>
        <p:grpSpPr>
          <a:xfrm>
            <a:off x="7861064" y="1431330"/>
            <a:ext cx="1369846" cy="237693"/>
            <a:chOff x="5896608" y="2300134"/>
            <a:chExt cx="1369846" cy="237693"/>
          </a:xfrm>
        </p:grpSpPr>
        <p:sp>
          <p:nvSpPr>
            <p:cNvPr id="420" name="Retângulo 149">
              <a:extLst>
                <a:ext uri="{FF2B5EF4-FFF2-40B4-BE49-F238E27FC236}">
                  <a16:creationId xmlns:a16="http://schemas.microsoft.com/office/drawing/2014/main" id="{81BECCD2-C627-4598-9735-4DDA2CBDE0A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1" name="Retângulo 150">
              <a:extLst>
                <a:ext uri="{FF2B5EF4-FFF2-40B4-BE49-F238E27FC236}">
                  <a16:creationId xmlns:a16="http://schemas.microsoft.com/office/drawing/2014/main" id="{1AF867A7-43A0-4455-AAA4-A9B8106129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2" name="Retângulo 151">
              <a:extLst>
                <a:ext uri="{FF2B5EF4-FFF2-40B4-BE49-F238E27FC236}">
                  <a16:creationId xmlns:a16="http://schemas.microsoft.com/office/drawing/2014/main" id="{1435BBEB-8246-499A-A335-81EB459B783D}"/>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3" name="Retângulo 152">
              <a:extLst>
                <a:ext uri="{FF2B5EF4-FFF2-40B4-BE49-F238E27FC236}">
                  <a16:creationId xmlns:a16="http://schemas.microsoft.com/office/drawing/2014/main" id="{A228FEFB-5A00-4424-AAE2-27EDDF897C8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4" name="Retângulo 153">
              <a:extLst>
                <a:ext uri="{FF2B5EF4-FFF2-40B4-BE49-F238E27FC236}">
                  <a16:creationId xmlns:a16="http://schemas.microsoft.com/office/drawing/2014/main" id="{47017848-B0DD-4A47-A0A3-2F036AC2F35A}"/>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25" name="Retângulo 154">
              <a:extLst>
                <a:ext uri="{FF2B5EF4-FFF2-40B4-BE49-F238E27FC236}">
                  <a16:creationId xmlns:a16="http://schemas.microsoft.com/office/drawing/2014/main" id="{78275EBE-83E5-4E36-AD0E-096D9EDD074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6" name="Retângulo 155">
              <a:extLst>
                <a:ext uri="{FF2B5EF4-FFF2-40B4-BE49-F238E27FC236}">
                  <a16:creationId xmlns:a16="http://schemas.microsoft.com/office/drawing/2014/main" id="{E52F43CC-30CD-461A-BB05-F23A5DC57D5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7" name="Retângulo 156">
              <a:extLst>
                <a:ext uri="{FF2B5EF4-FFF2-40B4-BE49-F238E27FC236}">
                  <a16:creationId xmlns:a16="http://schemas.microsoft.com/office/drawing/2014/main" id="{B2276D0C-C76B-4999-B9CF-9723F4A4D7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8" name="Retângulo 157">
              <a:extLst>
                <a:ext uri="{FF2B5EF4-FFF2-40B4-BE49-F238E27FC236}">
                  <a16:creationId xmlns:a16="http://schemas.microsoft.com/office/drawing/2014/main" id="{E3C0DCF4-62AA-4587-ABA7-A560AF291C1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690612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Adequabilidade aos drivers da VR</a:t>
            </a:r>
          </a:p>
        </p:txBody>
      </p:sp>
      <p:sp>
        <p:nvSpPr>
          <p:cNvPr id="3" name="Subtítulo 2">
            <a:extLst>
              <a:ext uri="{FF2B5EF4-FFF2-40B4-BE49-F238E27FC236}">
                <a16:creationId xmlns:a16="http://schemas.microsoft.com/office/drawing/2014/main" id="{8731762A-E083-4748-9B1A-28FFE70D25F0}"/>
              </a:ext>
            </a:extLst>
          </p:cNvPr>
          <p:cNvSpPr>
            <a:spLocks noGrp="1"/>
          </p:cNvSpPr>
          <p:nvPr>
            <p:ph type="subTitle" idx="1"/>
          </p:nvPr>
        </p:nvSpPr>
        <p:spPr/>
        <p:txBody>
          <a:bodyPr>
            <a:normAutofit fontScale="92500" lnSpcReduction="20000"/>
          </a:bodyPr>
          <a:lstStyle/>
          <a:p>
            <a:r>
              <a:rPr lang="pt-BR" dirty="0"/>
              <a:t>Cross Platform x Plataforma Nativa</a:t>
            </a:r>
          </a:p>
        </p:txBody>
      </p:sp>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3021446980"/>
              </p:ext>
            </p:extLst>
          </p:nvPr>
        </p:nvGraphicFramePr>
        <p:xfrm>
          <a:off x="0" y="941294"/>
          <a:ext cx="12192001" cy="5916705"/>
        </p:xfrm>
        <a:graphic>
          <a:graphicData uri="http://schemas.openxmlformats.org/drawingml/2006/table">
            <a:tbl>
              <a:tblPr firstRow="1" bandRow="1">
                <a:tableStyleId>{93296810-A885-4BE3-A3E7-6D5BEEA58F35}</a:tableStyleId>
              </a:tblPr>
              <a:tblGrid>
                <a:gridCol w="1649506">
                  <a:extLst>
                    <a:ext uri="{9D8B030D-6E8A-4147-A177-3AD203B41FA5}">
                      <a16:colId xmlns:a16="http://schemas.microsoft.com/office/drawing/2014/main" val="1222742688"/>
                    </a:ext>
                  </a:extLst>
                </a:gridCol>
                <a:gridCol w="3514165">
                  <a:extLst>
                    <a:ext uri="{9D8B030D-6E8A-4147-A177-3AD203B41FA5}">
                      <a16:colId xmlns:a16="http://schemas.microsoft.com/office/drawing/2014/main" val="2054474115"/>
                    </a:ext>
                  </a:extLst>
                </a:gridCol>
                <a:gridCol w="3514165">
                  <a:extLst>
                    <a:ext uri="{9D8B030D-6E8A-4147-A177-3AD203B41FA5}">
                      <a16:colId xmlns:a16="http://schemas.microsoft.com/office/drawing/2014/main" val="1142977612"/>
                    </a:ext>
                  </a:extLst>
                </a:gridCol>
                <a:gridCol w="3514165">
                  <a:extLst>
                    <a:ext uri="{9D8B030D-6E8A-4147-A177-3AD203B41FA5}">
                      <a16:colId xmlns:a16="http://schemas.microsoft.com/office/drawing/2014/main" val="3641176208"/>
                    </a:ext>
                  </a:extLst>
                </a:gridCol>
              </a:tblGrid>
              <a:tr h="351804">
                <a:tc>
                  <a:txBody>
                    <a:bodyPr/>
                    <a:lstStyle/>
                    <a:p>
                      <a:pPr algn="ctr"/>
                      <a:r>
                        <a:rPr lang="pt-BR" sz="1600" dirty="0">
                          <a:latin typeface="Quicksand" pitchFamily="2" charset="0"/>
                        </a:rPr>
                        <a:t>Driver</a:t>
                      </a:r>
                    </a:p>
                  </a:txBody>
                  <a:tcPr anchor="ctr"/>
                </a:tc>
                <a:tc>
                  <a:txBody>
                    <a:bodyPr/>
                    <a:lstStyle/>
                    <a:p>
                      <a:pPr algn="ctr"/>
                      <a:r>
                        <a:rPr lang="pt-BR" sz="1600" dirty="0" err="1">
                          <a:latin typeface="Quicksand" pitchFamily="2" charset="0"/>
                        </a:rPr>
                        <a:t>Flutter</a:t>
                      </a:r>
                      <a:endParaRPr lang="pt-BR" sz="1600" dirty="0">
                        <a:latin typeface="Quicksand" pitchFamily="2" charset="0"/>
                      </a:endParaRPr>
                    </a:p>
                  </a:txBody>
                  <a:tcPr anchor="ctr"/>
                </a:tc>
                <a:tc>
                  <a:txBody>
                    <a:bodyPr/>
                    <a:lstStyle/>
                    <a:p>
                      <a:pPr algn="ct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endParaRPr lang="pt-BR" sz="1600" dirty="0">
                        <a:latin typeface="Quicksand" pitchFamily="2" charset="0"/>
                      </a:endParaRPr>
                    </a:p>
                  </a:txBody>
                  <a:tcPr anchor="ctr"/>
                </a:tc>
                <a:tc>
                  <a:txBody>
                    <a:bodyPr/>
                    <a:lstStyle/>
                    <a:p>
                      <a:pPr algn="ctr"/>
                      <a:r>
                        <a:rPr lang="pt-BR" sz="1600" dirty="0">
                          <a:latin typeface="Quicksand" pitchFamily="2" charset="0"/>
                        </a:rPr>
                        <a:t>Nativo</a:t>
                      </a:r>
                    </a:p>
                  </a:txBody>
                  <a:tcPr anchor="ctr"/>
                </a:tc>
                <a:extLst>
                  <a:ext uri="{0D108BD9-81ED-4DB2-BD59-A6C34878D82A}">
                    <a16:rowId xmlns:a16="http://schemas.microsoft.com/office/drawing/2014/main" val="825349308"/>
                  </a:ext>
                </a:extLst>
              </a:tr>
              <a:tr h="1055412">
                <a:tc rowSpan="2">
                  <a:txBody>
                    <a:bodyPr/>
                    <a:lstStyle/>
                    <a:p>
                      <a:pPr algn="r"/>
                      <a:r>
                        <a:rPr lang="pt-BR" sz="1600" dirty="0">
                          <a:latin typeface="Quicksand Light" pitchFamily="2" charset="0"/>
                        </a:rPr>
                        <a:t>Whitelabel</a:t>
                      </a:r>
                    </a:p>
                  </a:txBody>
                  <a:tcPr anchor="ctr"/>
                </a:tc>
                <a:tc>
                  <a:txBody>
                    <a:bodyPr/>
                    <a:lstStyle/>
                    <a:p>
                      <a:pPr algn="l"/>
                      <a:r>
                        <a:rPr lang="pt-BR" sz="1200" dirty="0" err="1">
                          <a:latin typeface="Quicksand Light" pitchFamily="2" charset="0"/>
                        </a:rPr>
                        <a:t>Flutter</a:t>
                      </a:r>
                      <a:r>
                        <a:rPr lang="pt-BR" sz="1200" dirty="0">
                          <a:latin typeface="Quicksand Light" pitchFamily="2" charset="0"/>
                        </a:rPr>
                        <a:t> se utiliza de recursos nativos, através da sua </a:t>
                      </a:r>
                      <a:r>
                        <a:rPr lang="pt-BR" sz="1200" dirty="0" err="1">
                          <a:latin typeface="Quicksand Light" pitchFamily="2" charset="0"/>
                        </a:rPr>
                        <a:t>estrutra</a:t>
                      </a:r>
                      <a:r>
                        <a:rPr lang="pt-BR" sz="1200" dirty="0">
                          <a:latin typeface="Quicksand Light" pitchFamily="2" charset="0"/>
                        </a:rPr>
                        <a:t> conhecida como  “</a:t>
                      </a:r>
                      <a:r>
                        <a:rPr lang="pt-BR" sz="1200" dirty="0" err="1">
                          <a:latin typeface="Quicksand Light" pitchFamily="2" charset="0"/>
                        </a:rPr>
                        <a:t>Plataform</a:t>
                      </a:r>
                      <a:r>
                        <a:rPr lang="pt-BR" sz="1200" dirty="0">
                          <a:latin typeface="Quicksand Light" pitchFamily="2" charset="0"/>
                        </a:rPr>
                        <a:t> Chanel” utilizando a mesma abordagem de implementação da solução nativa. </a:t>
                      </a:r>
                    </a:p>
                  </a:txBody>
                  <a:tcPr anchor="ctr"/>
                </a:tc>
                <a:tc>
                  <a:txBody>
                    <a:bodyPr/>
                    <a:lstStyle/>
                    <a:p>
                      <a:pPr algn="l"/>
                      <a:r>
                        <a:rPr lang="pt-BR" sz="1200" dirty="0">
                          <a:latin typeface="Quicksand Light" pitchFamily="2" charset="0"/>
                        </a:rPr>
                        <a:t>Utilizando uma abordagem de fontes de </a:t>
                      </a:r>
                      <a:r>
                        <a:rPr lang="pt-BR" sz="1200" dirty="0" err="1">
                          <a:latin typeface="Quicksand Light" pitchFamily="2" charset="0"/>
                        </a:rPr>
                        <a:t>assets</a:t>
                      </a:r>
                      <a:r>
                        <a:rPr lang="pt-BR" sz="1200" dirty="0">
                          <a:latin typeface="Quicksand Light" pitchFamily="2" charset="0"/>
                        </a:rPr>
                        <a:t> para cada parceiro,  gerenciado por plugins do (compilador </a:t>
                      </a:r>
                      <a:r>
                        <a:rPr lang="pt-BR" sz="1200" dirty="0" err="1">
                          <a:latin typeface="Quicksand Light" pitchFamily="2" charset="0"/>
                        </a:rPr>
                        <a:t>javascript</a:t>
                      </a:r>
                      <a:r>
                        <a:rPr lang="pt-BR" sz="1200" dirty="0">
                          <a:latin typeface="Quicksand Light" pitchFamily="2" charset="0"/>
                        </a:rPr>
                        <a:t>), porém com um considerável esforço de customização dos componentes.</a:t>
                      </a:r>
                    </a:p>
                  </a:txBody>
                  <a:tcPr anchor="ctr"/>
                </a:tc>
                <a:tc>
                  <a:txBody>
                    <a:bodyPr/>
                    <a:lstStyle/>
                    <a:p>
                      <a:pPr algn="l"/>
                      <a:r>
                        <a:rPr lang="pt-BR" sz="1200" dirty="0">
                          <a:latin typeface="Quicksand Light" pitchFamily="2" charset="0"/>
                        </a:rPr>
                        <a:t>Utilizando da abordagem de </a:t>
                      </a:r>
                      <a:r>
                        <a:rPr lang="pt-BR" sz="1200" i="1" dirty="0" err="1">
                          <a:latin typeface="Quicksand Light" pitchFamily="2" charset="0"/>
                        </a:rPr>
                        <a:t>product</a:t>
                      </a:r>
                      <a:r>
                        <a:rPr lang="pt-BR" sz="1200" i="1" dirty="0">
                          <a:latin typeface="Quicksand Light" pitchFamily="2" charset="0"/>
                        </a:rPr>
                        <a:t> </a:t>
                      </a:r>
                      <a:r>
                        <a:rPr lang="pt-BR" sz="1200" i="1" dirty="0" err="1">
                          <a:latin typeface="Quicksand Light" pitchFamily="2" charset="0"/>
                        </a:rPr>
                        <a:t>flavors</a:t>
                      </a:r>
                      <a:r>
                        <a:rPr lang="pt-BR" sz="1200" i="1" dirty="0">
                          <a:latin typeface="Quicksand Light" pitchFamily="2" charset="0"/>
                        </a:rPr>
                        <a:t> </a:t>
                      </a:r>
                      <a:r>
                        <a:rPr lang="pt-BR" sz="1200" i="0" dirty="0">
                          <a:latin typeface="Quicksand Light" pitchFamily="2" charset="0"/>
                        </a:rPr>
                        <a:t>gerenciado pelo  </a:t>
                      </a:r>
                      <a:r>
                        <a:rPr lang="pt-BR" sz="1200" i="0" dirty="0" err="1">
                          <a:latin typeface="Quicksand Light" pitchFamily="2" charset="0"/>
                        </a:rPr>
                        <a:t>build.gradle</a:t>
                      </a:r>
                      <a:r>
                        <a:rPr lang="pt-BR" sz="1200" i="0" dirty="0">
                          <a:latin typeface="Quicksand Light" pitchFamily="2" charset="0"/>
                        </a:rPr>
                        <a:t> no Android, no iOS é feito através de targets porém demanda custo de implementação no iOS.</a:t>
                      </a:r>
                    </a:p>
                  </a:txBody>
                  <a:tcPr anchor="ctr"/>
                </a:tc>
                <a:extLst>
                  <a:ext uri="{0D108BD9-81ED-4DB2-BD59-A6C34878D82A}">
                    <a16:rowId xmlns:a16="http://schemas.microsoft.com/office/drawing/2014/main" val="2422690751"/>
                  </a:ext>
                </a:extLst>
              </a:tr>
              <a:tr h="479733">
                <a:tc vMerge="1">
                  <a:txBody>
                    <a:bodyPr/>
                    <a:lstStyle/>
                    <a:p>
                      <a:pPr algn="r"/>
                      <a:endParaRPr lang="pt-BR" sz="1600" dirty="0">
                        <a:latin typeface="Quicksand Light" pitchFamily="2" charset="0"/>
                      </a:endParaRPr>
                    </a:p>
                  </a:txBody>
                  <a:tcPr anchor="ctr"/>
                </a:tc>
                <a:tc gridSpan="3">
                  <a:txBody>
                    <a:bodyPr/>
                    <a:lstStyle/>
                    <a:p>
                      <a:pPr algn="l"/>
                      <a:r>
                        <a:rPr lang="pt-BR" sz="1200" dirty="0">
                          <a:latin typeface="Quicksand Light" pitchFamily="2" charset="0"/>
                        </a:rPr>
                        <a:t>Justificativa nota: O </a:t>
                      </a:r>
                      <a:r>
                        <a:rPr lang="pt-BR" sz="1200" dirty="0" err="1">
                          <a:latin typeface="Quicksand Light" pitchFamily="2" charset="0"/>
                        </a:rPr>
                        <a:t>Flutter</a:t>
                      </a:r>
                      <a:r>
                        <a:rPr lang="pt-BR" sz="1200" dirty="0">
                          <a:latin typeface="Quicksand Light" pitchFamily="2" charset="0"/>
                        </a:rPr>
                        <a:t> possui um mecanismo de reuso de componentes que garante maior aderência que o </a:t>
                      </a:r>
                      <a:r>
                        <a:rPr lang="pt-BR" sz="1200" dirty="0" err="1">
                          <a:latin typeface="Quicksand Light" pitchFamily="2" charset="0"/>
                        </a:rPr>
                        <a:t>react</a:t>
                      </a:r>
                      <a:r>
                        <a:rPr lang="pt-BR" sz="1200" dirty="0">
                          <a:latin typeface="Quicksand Light" pitchFamily="2" charset="0"/>
                        </a:rPr>
                        <a:t> para esse driver. A implementação da solução em Cross </a:t>
                      </a:r>
                      <a:r>
                        <a:rPr lang="pt-BR" sz="1200" dirty="0" err="1">
                          <a:latin typeface="Quicksand Light" pitchFamily="2" charset="0"/>
                        </a:rPr>
                        <a:t>Plataform</a:t>
                      </a:r>
                      <a:r>
                        <a:rPr lang="pt-BR" sz="1200" dirty="0">
                          <a:latin typeface="Quicksand Light" pitchFamily="2" charset="0"/>
                        </a:rPr>
                        <a:t> em </a:t>
                      </a:r>
                      <a:r>
                        <a:rPr lang="pt-BR" sz="1200" dirty="0" err="1">
                          <a:latin typeface="Quicksand Light" pitchFamily="2" charset="0"/>
                        </a:rPr>
                        <a:t>Flutter</a:t>
                      </a:r>
                      <a:r>
                        <a:rPr lang="pt-BR" sz="1200" dirty="0">
                          <a:latin typeface="Quicksand Light" pitchFamily="2" charset="0"/>
                        </a:rPr>
                        <a:t> é similar para as versões em iOS e Android. </a:t>
                      </a:r>
                    </a:p>
                  </a:txBody>
                  <a:tcPr anchor="ctr"/>
                </a:tc>
                <a:tc hMerge="1">
                  <a:txBody>
                    <a:bodyPr/>
                    <a:lstStyle/>
                    <a:p>
                      <a:pPr algn="ctr"/>
                      <a:endParaRPr lang="pt-BR" sz="1200" dirty="0">
                        <a:latin typeface="Quicksand Light" pitchFamily="2" charset="0"/>
                      </a:endParaRPr>
                    </a:p>
                  </a:txBody>
                  <a:tcPr anchor="ctr"/>
                </a:tc>
                <a:tc hMerge="1">
                  <a:txBody>
                    <a:bodyPr/>
                    <a:lstStyle/>
                    <a:p>
                      <a:pPr algn="ctr"/>
                      <a:endParaRPr lang="pt-BR" sz="1200" i="0" dirty="0">
                        <a:latin typeface="Quicksand Light" pitchFamily="2" charset="0"/>
                      </a:endParaRPr>
                    </a:p>
                  </a:txBody>
                  <a:tcPr anchor="ctr"/>
                </a:tc>
                <a:extLst>
                  <a:ext uri="{0D108BD9-81ED-4DB2-BD59-A6C34878D82A}">
                    <a16:rowId xmlns:a16="http://schemas.microsoft.com/office/drawing/2014/main" val="3791568962"/>
                  </a:ext>
                </a:extLst>
              </a:tr>
              <a:tr h="863519">
                <a:tc row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600" dirty="0">
                          <a:latin typeface="Quicksand Light" pitchFamily="2" charset="0"/>
                        </a:rPr>
                        <a:t>Modularização dentro da mesma plataforma</a:t>
                      </a:r>
                    </a:p>
                  </a:txBody>
                  <a:tcPr anchor="ctr"/>
                </a:tc>
                <a:tc>
                  <a:txBody>
                    <a:bodyPr/>
                    <a:lstStyle/>
                    <a:p>
                      <a:pPr algn="l"/>
                      <a:r>
                        <a:rPr lang="pt-BR" sz="1200" kern="1200" dirty="0">
                          <a:solidFill>
                            <a:schemeClr val="dk1"/>
                          </a:solidFill>
                          <a:latin typeface="Quicksand Light" pitchFamily="2" charset="0"/>
                          <a:ea typeface="+mn-ea"/>
                          <a:cs typeface="+mn-cs"/>
                        </a:rPr>
                        <a:t>Pode ser alcançada através de “Abordagem Federada” que é utilizado pelo time do </a:t>
                      </a: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como solução de implementação de Plugins da plataforma. </a:t>
                      </a:r>
                    </a:p>
                  </a:txBody>
                  <a:tcPr anchor="ctr"/>
                </a:tc>
                <a:tc>
                  <a:txBody>
                    <a:bodyPr/>
                    <a:lstStyle/>
                    <a:p>
                      <a:pPr marL="0" algn="l" defTabSz="914400" rtl="0" eaLnBrk="1" latinLnBrk="0" hangingPunct="1"/>
                      <a:r>
                        <a:rPr lang="pt-BR" sz="1200" kern="1200" dirty="0">
                          <a:solidFill>
                            <a:schemeClr val="dk1"/>
                          </a:solidFill>
                          <a:latin typeface="Quicksand Light" pitchFamily="2" charset="0"/>
                          <a:ea typeface="+mn-ea"/>
                          <a:cs typeface="+mn-cs"/>
                        </a:rPr>
                        <a:t>Pode ser alcançado através de uma arquitetura “</a:t>
                      </a:r>
                      <a:r>
                        <a:rPr lang="pt-BR" sz="1200" kern="1200" dirty="0" err="1">
                          <a:solidFill>
                            <a:schemeClr val="dk1"/>
                          </a:solidFill>
                          <a:latin typeface="Quicksand Light" pitchFamily="2" charset="0"/>
                          <a:ea typeface="+mn-ea"/>
                          <a:cs typeface="+mn-cs"/>
                        </a:rPr>
                        <a:t>Multi-Module</a:t>
                      </a:r>
                      <a:r>
                        <a:rPr lang="pt-BR" sz="1200" kern="1200" dirty="0">
                          <a:solidFill>
                            <a:schemeClr val="dk1"/>
                          </a:solidFill>
                          <a:latin typeface="Quicksand Light" pitchFamily="2" charset="0"/>
                          <a:ea typeface="+mn-ea"/>
                          <a:cs typeface="+mn-cs"/>
                        </a:rPr>
                        <a:t>” onde o app core em </a:t>
                      </a:r>
                      <a:r>
                        <a:rPr lang="pt-BR" sz="1200" kern="1200" dirty="0" err="1">
                          <a:solidFill>
                            <a:schemeClr val="dk1"/>
                          </a:solidFill>
                          <a:latin typeface="Quicksand Light" pitchFamily="2" charset="0"/>
                          <a:ea typeface="+mn-ea"/>
                          <a:cs typeface="+mn-cs"/>
                        </a:rPr>
                        <a:t>react</a:t>
                      </a:r>
                      <a:r>
                        <a:rPr lang="pt-BR" sz="1200" kern="1200" dirty="0">
                          <a:solidFill>
                            <a:schemeClr val="dk1"/>
                          </a:solidFill>
                          <a:latin typeface="Quicksand Light" pitchFamily="2" charset="0"/>
                          <a:ea typeface="+mn-ea"/>
                          <a:cs typeface="+mn-cs"/>
                        </a:rPr>
                        <a:t> é responsável pelas gestão das  bibliotecas nativas.</a:t>
                      </a:r>
                    </a:p>
                  </a:txBody>
                  <a:tcPr anchor="ctr"/>
                </a:tc>
                <a:tc>
                  <a:txBody>
                    <a:bodyPr/>
                    <a:lstStyle/>
                    <a:p>
                      <a:pPr marL="0" algn="l" defTabSz="914400" rtl="0" eaLnBrk="1" latinLnBrk="0" hangingPunct="1"/>
                      <a:r>
                        <a:rPr lang="pt-BR" sz="1200" kern="1200" dirty="0">
                          <a:solidFill>
                            <a:schemeClr val="dk1"/>
                          </a:solidFill>
                          <a:latin typeface="Quicksand Light" pitchFamily="2" charset="0"/>
                          <a:ea typeface="+mn-ea"/>
                          <a:cs typeface="+mn-cs"/>
                        </a:rPr>
                        <a:t>Modularização pode ser concebida através de controle dependências de aplicação (</a:t>
                      </a:r>
                      <a:r>
                        <a:rPr lang="pt-BR" sz="1200" kern="1200" dirty="0" err="1">
                          <a:solidFill>
                            <a:schemeClr val="dk1"/>
                          </a:solidFill>
                          <a:latin typeface="Quicksand Light" pitchFamily="2" charset="0"/>
                          <a:ea typeface="+mn-ea"/>
                          <a:cs typeface="+mn-cs"/>
                        </a:rPr>
                        <a:t>Gradle</a:t>
                      </a:r>
                      <a:r>
                        <a:rPr lang="pt-BR" sz="1200" kern="1200" dirty="0">
                          <a:solidFill>
                            <a:schemeClr val="dk1"/>
                          </a:solidFill>
                          <a:latin typeface="Quicksand Light" pitchFamily="2" charset="0"/>
                          <a:ea typeface="+mn-ea"/>
                          <a:cs typeface="+mn-cs"/>
                        </a:rPr>
                        <a:t> </a:t>
                      </a:r>
                      <a:r>
                        <a:rPr lang="pt-BR" sz="1200" kern="1200" dirty="0" err="1">
                          <a:solidFill>
                            <a:schemeClr val="dk1"/>
                          </a:solidFill>
                          <a:latin typeface="Quicksand Light" pitchFamily="2" charset="0"/>
                          <a:ea typeface="+mn-ea"/>
                          <a:cs typeface="+mn-cs"/>
                        </a:rPr>
                        <a:t>and</a:t>
                      </a:r>
                      <a:r>
                        <a:rPr lang="pt-BR" sz="1200" kern="1200" dirty="0">
                          <a:solidFill>
                            <a:schemeClr val="dk1"/>
                          </a:solidFill>
                          <a:latin typeface="Quicksand Light" pitchFamily="2" charset="0"/>
                          <a:ea typeface="+mn-ea"/>
                          <a:cs typeface="+mn-cs"/>
                        </a:rPr>
                        <a:t> </a:t>
                      </a:r>
                      <a:r>
                        <a:rPr lang="pt-BR" sz="1200" kern="1200" dirty="0" err="1">
                          <a:solidFill>
                            <a:schemeClr val="dk1"/>
                          </a:solidFill>
                          <a:latin typeface="Quicksand Light" pitchFamily="2" charset="0"/>
                          <a:ea typeface="+mn-ea"/>
                          <a:cs typeface="+mn-cs"/>
                        </a:rPr>
                        <a:t>Cocoapod</a:t>
                      </a:r>
                      <a:r>
                        <a:rPr lang="pt-BR" sz="1200" kern="1200" dirty="0">
                          <a:solidFill>
                            <a:schemeClr val="dk1"/>
                          </a:solidFill>
                          <a:latin typeface="Quicksand Light" pitchFamily="2" charset="0"/>
                          <a:ea typeface="+mn-ea"/>
                          <a:cs typeface="+mn-cs"/>
                        </a:rPr>
                        <a:t>) </a:t>
                      </a:r>
                    </a:p>
                  </a:txBody>
                  <a:tcPr anchor="ctr"/>
                </a:tc>
                <a:extLst>
                  <a:ext uri="{0D108BD9-81ED-4DB2-BD59-A6C34878D82A}">
                    <a16:rowId xmlns:a16="http://schemas.microsoft.com/office/drawing/2014/main" val="2300281060"/>
                  </a:ext>
                </a:extLst>
              </a:tr>
              <a:tr h="28784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Justificativa nota:  Todas as três opções (</a:t>
                      </a: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a:t>
                      </a:r>
                      <a:r>
                        <a:rPr lang="pt-BR" sz="1200" kern="1200" dirty="0" err="1">
                          <a:solidFill>
                            <a:schemeClr val="dk1"/>
                          </a:solidFill>
                          <a:latin typeface="Quicksand Light" pitchFamily="2" charset="0"/>
                          <a:ea typeface="+mn-ea"/>
                          <a:cs typeface="+mn-cs"/>
                        </a:rPr>
                        <a:t>react</a:t>
                      </a:r>
                      <a:r>
                        <a:rPr lang="pt-BR" sz="1200" kern="1200" dirty="0">
                          <a:solidFill>
                            <a:schemeClr val="dk1"/>
                          </a:solidFill>
                          <a:latin typeface="Quicksand Light" pitchFamily="2" charset="0"/>
                          <a:ea typeface="+mn-ea"/>
                          <a:cs typeface="+mn-cs"/>
                        </a:rPr>
                        <a:t> e nativo) atendem a modularização com um esforço de implementação similar.</a:t>
                      </a: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3234110768"/>
                  </a:ext>
                </a:extLst>
              </a:tr>
              <a:tr h="671626">
                <a:tc rowSpan="2">
                  <a:txBody>
                    <a:bodyPr/>
                    <a:lstStyle/>
                    <a:p>
                      <a:pPr algn="r"/>
                      <a:r>
                        <a:rPr lang="pt-BR" sz="1600" dirty="0">
                          <a:latin typeface="Quicksand Light" pitchFamily="2" charset="0"/>
                        </a:rPr>
                        <a:t>Modularização entre plataformas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pode ser incorporado a aplicações nativas existentes como bibliotecas ou módulos. Esse é um suporte nativo da plataforma.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err="1">
                          <a:solidFill>
                            <a:schemeClr val="dk1"/>
                          </a:solidFill>
                          <a:latin typeface="Quicksand Light" pitchFamily="2" charset="0"/>
                          <a:ea typeface="+mn-ea"/>
                          <a:cs typeface="+mn-cs"/>
                        </a:rPr>
                        <a:t>React</a:t>
                      </a:r>
                      <a:r>
                        <a:rPr lang="pt-BR" sz="1200" kern="1200" dirty="0">
                          <a:solidFill>
                            <a:schemeClr val="dk1"/>
                          </a:solidFill>
                          <a:latin typeface="Quicksand Light" pitchFamily="2" charset="0"/>
                          <a:ea typeface="+mn-ea"/>
                          <a:cs typeface="+mn-cs"/>
                        </a:rPr>
                        <a:t> pode embarcar códigos nativos dentro da sua plataforma conforme especificado em sua documentação.</a:t>
                      </a:r>
                    </a:p>
                  </a:txBody>
                  <a:tcPr anchor="ctr"/>
                </a:tc>
                <a:tc>
                  <a:txBody>
                    <a:bodyPr/>
                    <a:lstStyle/>
                    <a:p>
                      <a:pPr algn="l"/>
                      <a:r>
                        <a:rPr lang="pt-BR" sz="1200" dirty="0">
                          <a:latin typeface="Quicksand Light" pitchFamily="2" charset="0"/>
                        </a:rPr>
                        <a:t>É possível embarcar códigos em </a:t>
                      </a:r>
                      <a:r>
                        <a:rPr lang="pt-BR" sz="1200" dirty="0" err="1">
                          <a:latin typeface="Quicksand Light" pitchFamily="2" charset="0"/>
                        </a:rPr>
                        <a:t>javascript</a:t>
                      </a:r>
                      <a:r>
                        <a:rPr lang="pt-BR" sz="1200" dirty="0">
                          <a:latin typeface="Quicksand Light" pitchFamily="2" charset="0"/>
                        </a:rPr>
                        <a:t> dentro de uma plataforma nativo, porém o nível de integração é complexo. </a:t>
                      </a:r>
                    </a:p>
                  </a:txBody>
                  <a:tcPr anchor="ctr"/>
                </a:tc>
                <a:extLst>
                  <a:ext uri="{0D108BD9-81ED-4DB2-BD59-A6C34878D82A}">
                    <a16:rowId xmlns:a16="http://schemas.microsoft.com/office/drawing/2014/main" val="867211540"/>
                  </a:ext>
                </a:extLst>
              </a:tr>
              <a:tr h="479733">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Justificativa nota: Todas as três opções (</a:t>
                      </a: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a:t>
                      </a:r>
                      <a:r>
                        <a:rPr lang="pt-BR" sz="1200" kern="1200" dirty="0" err="1">
                          <a:solidFill>
                            <a:schemeClr val="dk1"/>
                          </a:solidFill>
                          <a:latin typeface="Quicksand Light" pitchFamily="2" charset="0"/>
                          <a:ea typeface="+mn-ea"/>
                          <a:cs typeface="+mn-cs"/>
                        </a:rPr>
                        <a:t>react</a:t>
                      </a:r>
                      <a:r>
                        <a:rPr lang="pt-BR" sz="1200" kern="1200" dirty="0">
                          <a:solidFill>
                            <a:schemeClr val="dk1"/>
                          </a:solidFill>
                          <a:latin typeface="Quicksand Light" pitchFamily="2" charset="0"/>
                          <a:ea typeface="+mn-ea"/>
                          <a:cs typeface="+mn-cs"/>
                        </a:rPr>
                        <a:t> e nativo) enfrentam dificuldades similares para adicionar código embarcado de outra plataforma.  Implementação não </a:t>
                      </a:r>
                      <a:r>
                        <a:rPr lang="pt-BR" sz="1200" kern="1200" dirty="0" err="1">
                          <a:solidFill>
                            <a:schemeClr val="dk1"/>
                          </a:solidFill>
                          <a:latin typeface="Quicksand Light" pitchFamily="2" charset="0"/>
                          <a:ea typeface="+mn-ea"/>
                          <a:cs typeface="+mn-cs"/>
                        </a:rPr>
                        <a:t>trival</a:t>
                      </a:r>
                      <a:r>
                        <a:rPr lang="pt-BR" sz="1200" kern="1200" dirty="0">
                          <a:solidFill>
                            <a:schemeClr val="dk1"/>
                          </a:solidFill>
                          <a:latin typeface="Quicksand Light" pitchFamily="2" charset="0"/>
                          <a:ea typeface="+mn-ea"/>
                          <a:cs typeface="+mn-cs"/>
                        </a:rPr>
                        <a:t> para orquestração entre os módulos.</a:t>
                      </a: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3685244463"/>
                  </a:ext>
                </a:extLst>
              </a:tr>
              <a:tr h="1247305">
                <a:tc rowSpan="2">
                  <a:txBody>
                    <a:bodyPr/>
                    <a:lstStyle/>
                    <a:p>
                      <a:pPr algn="r"/>
                      <a:r>
                        <a:rPr lang="pt-BR" sz="1600" dirty="0">
                          <a:latin typeface="Quicksand Light" pitchFamily="2" charset="0"/>
                        </a:rPr>
                        <a:t>Integração via SDK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Para utiliza-se de reuso através de SDK, é necessário implementação de canais (</a:t>
                      </a:r>
                      <a:r>
                        <a:rPr lang="pt-BR" sz="1200" kern="1200" dirty="0" err="1">
                          <a:solidFill>
                            <a:schemeClr val="dk1"/>
                          </a:solidFill>
                          <a:latin typeface="Quicksand Light" pitchFamily="2" charset="0"/>
                          <a:ea typeface="+mn-ea"/>
                          <a:cs typeface="+mn-cs"/>
                        </a:rPr>
                        <a:t>plataform</a:t>
                      </a:r>
                      <a:r>
                        <a:rPr lang="pt-BR" sz="1200" kern="1200" dirty="0">
                          <a:solidFill>
                            <a:schemeClr val="dk1"/>
                          </a:solidFill>
                          <a:latin typeface="Quicksand Light" pitchFamily="2" charset="0"/>
                          <a:ea typeface="+mn-ea"/>
                          <a:cs typeface="+mn-cs"/>
                        </a:rPr>
                        <a:t> </a:t>
                      </a:r>
                      <a:r>
                        <a:rPr lang="pt-BR" sz="1200" kern="1200" dirty="0" err="1">
                          <a:solidFill>
                            <a:schemeClr val="dk1"/>
                          </a:solidFill>
                          <a:latin typeface="Quicksand Light" pitchFamily="2" charset="0"/>
                          <a:ea typeface="+mn-ea"/>
                          <a:cs typeface="+mn-cs"/>
                        </a:rPr>
                        <a:t>channels</a:t>
                      </a:r>
                      <a:r>
                        <a:rPr lang="pt-BR" sz="1200" kern="1200" dirty="0">
                          <a:solidFill>
                            <a:schemeClr val="dk1"/>
                          </a:solidFill>
                          <a:latin typeface="Quicksand Light" pitchFamily="2" charset="0"/>
                          <a:ea typeface="+mn-ea"/>
                          <a:cs typeface="+mn-cs"/>
                        </a:rPr>
                        <a:t>) para ambas as plataformas iOS e Android e para cada um dos SDK a serem integrados, tornando o processo bem oneroso. </a:t>
                      </a:r>
                    </a:p>
                  </a:txBody>
                  <a:tcPr anchor="ctr"/>
                </a:tc>
                <a:tc>
                  <a:txBody>
                    <a:bodyPr/>
                    <a:lstStyle/>
                    <a:p>
                      <a:pPr algn="l"/>
                      <a:r>
                        <a:rPr lang="pt-BR" sz="1200" kern="1200" dirty="0">
                          <a:solidFill>
                            <a:schemeClr val="dk1"/>
                          </a:solidFill>
                          <a:latin typeface="Quicksand Light" pitchFamily="2" charset="0"/>
                          <a:ea typeface="+mn-ea"/>
                          <a:cs typeface="+mn-cs"/>
                        </a:rPr>
                        <a:t>Para utiliza-se de reuso através de SDK, é necessário implementação de pontes (</a:t>
                      </a:r>
                      <a:r>
                        <a:rPr lang="pt-BR" sz="1200" kern="1200" dirty="0" err="1">
                          <a:solidFill>
                            <a:schemeClr val="dk1"/>
                          </a:solidFill>
                          <a:latin typeface="Quicksand Light" pitchFamily="2" charset="0"/>
                          <a:ea typeface="+mn-ea"/>
                          <a:cs typeface="+mn-cs"/>
                        </a:rPr>
                        <a:t>react</a:t>
                      </a:r>
                      <a:r>
                        <a:rPr lang="pt-BR" sz="1200" kern="1200" dirty="0">
                          <a:solidFill>
                            <a:schemeClr val="dk1"/>
                          </a:solidFill>
                          <a:latin typeface="Quicksand Light" pitchFamily="2" charset="0"/>
                          <a:ea typeface="+mn-ea"/>
                          <a:cs typeface="+mn-cs"/>
                        </a:rPr>
                        <a:t> </a:t>
                      </a:r>
                      <a:r>
                        <a:rPr lang="pt-BR" sz="1200" kern="1200" dirty="0" err="1">
                          <a:solidFill>
                            <a:schemeClr val="dk1"/>
                          </a:solidFill>
                          <a:latin typeface="Quicksand Light" pitchFamily="2" charset="0"/>
                          <a:ea typeface="+mn-ea"/>
                          <a:cs typeface="+mn-cs"/>
                        </a:rPr>
                        <a:t>native</a:t>
                      </a:r>
                      <a:r>
                        <a:rPr lang="pt-BR" sz="1200" kern="1200" dirty="0">
                          <a:solidFill>
                            <a:schemeClr val="dk1"/>
                          </a:solidFill>
                          <a:latin typeface="Quicksand Light" pitchFamily="2" charset="0"/>
                          <a:ea typeface="+mn-ea"/>
                          <a:cs typeface="+mn-cs"/>
                        </a:rPr>
                        <a:t> bridges) para ambas as plataformas iOS e Android e para cada um dos SDK a serem integrados, tornando o processo bem oneroso. </a:t>
                      </a:r>
                    </a:p>
                  </a:txBody>
                  <a:tcPr anchor="ctr"/>
                </a:tc>
                <a:tc>
                  <a:txBody>
                    <a:bodyPr/>
                    <a:lstStyle/>
                    <a:p>
                      <a:pPr marL="0" algn="l" defTabSz="914400" rtl="0" eaLnBrk="1" latinLnBrk="0" hangingPunct="1"/>
                      <a:r>
                        <a:rPr lang="pt-BR" sz="1200" kern="1200" dirty="0">
                          <a:solidFill>
                            <a:schemeClr val="dk1"/>
                          </a:solidFill>
                          <a:latin typeface="Quicksand Light" pitchFamily="2" charset="0"/>
                          <a:ea typeface="+mn-ea"/>
                          <a:cs typeface="+mn-cs"/>
                        </a:rPr>
                        <a:t>A integração com os SDK ocorre da mesma forma que qualquer outra biblioteca, pois é um recurso natural das plataformas.</a:t>
                      </a:r>
                    </a:p>
                  </a:txBody>
                  <a:tcPr anchor="ctr"/>
                </a:tc>
                <a:extLst>
                  <a:ext uri="{0D108BD9-81ED-4DB2-BD59-A6C34878D82A}">
                    <a16:rowId xmlns:a16="http://schemas.microsoft.com/office/drawing/2014/main" val="23380819"/>
                  </a:ext>
                </a:extLst>
              </a:tr>
              <a:tr h="479733">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Justificativa nota: Implementação bastante custosa nas plataformas </a:t>
                      </a:r>
                      <a:r>
                        <a:rPr lang="pt-BR" sz="1200" kern="1200" dirty="0" err="1">
                          <a:solidFill>
                            <a:schemeClr val="dk1"/>
                          </a:solidFill>
                          <a:latin typeface="Quicksand Light" pitchFamily="2" charset="0"/>
                          <a:ea typeface="+mn-ea"/>
                          <a:cs typeface="+mn-cs"/>
                        </a:rPr>
                        <a:t>cross</a:t>
                      </a:r>
                      <a:r>
                        <a:rPr lang="pt-BR" sz="1200" kern="1200" dirty="0">
                          <a:solidFill>
                            <a:schemeClr val="dk1"/>
                          </a:solidFill>
                          <a:latin typeface="Quicksand Light" pitchFamily="2" charset="0"/>
                          <a:ea typeface="+mn-ea"/>
                          <a:cs typeface="+mn-cs"/>
                        </a:rPr>
                        <a:t>, diferentemente da plataforma nativa que a integração é um processo já suportado pelo Android e iOS.</a:t>
                      </a: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21650997"/>
                  </a:ext>
                </a:extLst>
              </a:tr>
            </a:tbl>
          </a:graphicData>
        </a:graphic>
      </p:graphicFrame>
      <p:sp>
        <p:nvSpPr>
          <p:cNvPr id="2" name="CaixaDeTexto 1">
            <a:extLst>
              <a:ext uri="{FF2B5EF4-FFF2-40B4-BE49-F238E27FC236}">
                <a16:creationId xmlns:a16="http://schemas.microsoft.com/office/drawing/2014/main" id="{9FB054F9-4DF2-42F1-B27E-E8E956C5593D}"/>
              </a:ext>
            </a:extLst>
          </p:cNvPr>
          <p:cNvSpPr txBox="1"/>
          <p:nvPr/>
        </p:nvSpPr>
        <p:spPr>
          <a:xfrm>
            <a:off x="12364871" y="1637731"/>
            <a:ext cx="3657600" cy="2215991"/>
          </a:xfrm>
          <a:prstGeom prst="rect">
            <a:avLst/>
          </a:prstGeom>
          <a:noFill/>
        </p:spPr>
        <p:txBody>
          <a:bodyPr wrap="square" rtlCol="0">
            <a:spAutoFit/>
          </a:bodyPr>
          <a:lstStyle/>
          <a:p>
            <a:pPr algn="just"/>
            <a:r>
              <a:rPr lang="pt-PT" sz="1200" dirty="0">
                <a:latin typeface="Quicksand" pitchFamily="2" charset="0"/>
              </a:rPr>
              <a:t>As variações de produto permitem que você crie várias variantes de um aplicativo enquanto </a:t>
            </a:r>
          </a:p>
          <a:p>
            <a:pPr algn="just"/>
            <a:r>
              <a:rPr lang="pt-PT" sz="1200" dirty="0">
                <a:latin typeface="Quicksand" pitchFamily="2" charset="0"/>
              </a:rPr>
              <a:t>ainda usa sua base de código existente. </a:t>
            </a:r>
          </a:p>
          <a:p>
            <a:pPr algn="just"/>
            <a:endParaRPr lang="pt-PT" sz="1200" dirty="0">
              <a:latin typeface="Quicksand" pitchFamily="2" charset="0"/>
            </a:endParaRPr>
          </a:p>
          <a:p>
            <a:pPr algn="just"/>
            <a:r>
              <a:rPr lang="pt-PT" sz="1200" dirty="0">
                <a:latin typeface="Quicksand" pitchFamily="2" charset="0"/>
              </a:rPr>
              <a:t>Uma variante não significa apenas que você pode alterar a cor do tema ou o logotipo do aplicativo. Isso também significa que você pode ocultar ou mostrar  recursos específicos que deseja em outras variantes. Para fazer isso, você precisa definir algumas </a:t>
            </a:r>
          </a:p>
          <a:p>
            <a:pPr algn="just"/>
            <a:r>
              <a:rPr lang="pt-PT" sz="1200" dirty="0">
                <a:latin typeface="Quicksand" pitchFamily="2" charset="0"/>
              </a:rPr>
              <a:t>regras no </a:t>
            </a:r>
            <a:r>
              <a:rPr lang="pt-PT" sz="1200" b="1" dirty="0">
                <a:latin typeface="Quicksand" pitchFamily="2" charset="0"/>
              </a:rPr>
              <a:t>build.gradle</a:t>
            </a:r>
            <a:r>
              <a:rPr lang="pt-PT" dirty="0"/>
              <a:t>.</a:t>
            </a:r>
            <a:endParaRPr lang="pt-BR" dirty="0">
              <a:latin typeface="Quicksand Light" pitchFamily="2" charset="0"/>
            </a:endParaRPr>
          </a:p>
        </p:txBody>
      </p:sp>
    </p:spTree>
    <p:extLst>
      <p:ext uri="{BB962C8B-B14F-4D97-AF65-F5344CB8AC3E}">
        <p14:creationId xmlns:p14="http://schemas.microsoft.com/office/powerpoint/2010/main" val="1193965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Adequabilidade aos drivers da VR</a:t>
            </a:r>
          </a:p>
        </p:txBody>
      </p:sp>
      <p:sp>
        <p:nvSpPr>
          <p:cNvPr id="3" name="Subtítulo 2">
            <a:extLst>
              <a:ext uri="{FF2B5EF4-FFF2-40B4-BE49-F238E27FC236}">
                <a16:creationId xmlns:a16="http://schemas.microsoft.com/office/drawing/2014/main" id="{AC82BEAD-E632-4C74-B926-F5661AA29C37}"/>
              </a:ext>
            </a:extLst>
          </p:cNvPr>
          <p:cNvSpPr>
            <a:spLocks noGrp="1"/>
          </p:cNvSpPr>
          <p:nvPr>
            <p:ph type="subTitle" idx="1"/>
          </p:nvPr>
        </p:nvSpPr>
        <p:spPr/>
        <p:txBody>
          <a:bodyPr>
            <a:normAutofit fontScale="92500" lnSpcReduction="20000"/>
          </a:bodyPr>
          <a:lstStyle/>
          <a:p>
            <a:r>
              <a:rPr lang="pt-BR" dirty="0"/>
              <a:t>Cross Platform x Plataforma Nativa</a:t>
            </a:r>
          </a:p>
        </p:txBody>
      </p:sp>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4185199468"/>
              </p:ext>
            </p:extLst>
          </p:nvPr>
        </p:nvGraphicFramePr>
        <p:xfrm>
          <a:off x="0" y="695754"/>
          <a:ext cx="12192001" cy="6918960"/>
        </p:xfrm>
        <a:graphic>
          <a:graphicData uri="http://schemas.openxmlformats.org/drawingml/2006/table">
            <a:tbl>
              <a:tblPr firstRow="1" bandRow="1">
                <a:tableStyleId>{93296810-A885-4BE3-A3E7-6D5BEEA58F35}</a:tableStyleId>
              </a:tblPr>
              <a:tblGrid>
                <a:gridCol w="2222500">
                  <a:extLst>
                    <a:ext uri="{9D8B030D-6E8A-4147-A177-3AD203B41FA5}">
                      <a16:colId xmlns:a16="http://schemas.microsoft.com/office/drawing/2014/main" val="1222742688"/>
                    </a:ext>
                  </a:extLst>
                </a:gridCol>
                <a:gridCol w="3323167">
                  <a:extLst>
                    <a:ext uri="{9D8B030D-6E8A-4147-A177-3AD203B41FA5}">
                      <a16:colId xmlns:a16="http://schemas.microsoft.com/office/drawing/2014/main" val="2054474115"/>
                    </a:ext>
                  </a:extLst>
                </a:gridCol>
                <a:gridCol w="3323167">
                  <a:extLst>
                    <a:ext uri="{9D8B030D-6E8A-4147-A177-3AD203B41FA5}">
                      <a16:colId xmlns:a16="http://schemas.microsoft.com/office/drawing/2014/main" val="1142977612"/>
                    </a:ext>
                  </a:extLst>
                </a:gridCol>
                <a:gridCol w="3323167">
                  <a:extLst>
                    <a:ext uri="{9D8B030D-6E8A-4147-A177-3AD203B41FA5}">
                      <a16:colId xmlns:a16="http://schemas.microsoft.com/office/drawing/2014/main" val="3641176208"/>
                    </a:ext>
                  </a:extLst>
                </a:gridCol>
              </a:tblGrid>
              <a:tr h="324839">
                <a:tc>
                  <a:txBody>
                    <a:bodyPr/>
                    <a:lstStyle/>
                    <a:p>
                      <a:pPr algn="ctr"/>
                      <a:r>
                        <a:rPr lang="pt-BR" sz="1600" dirty="0">
                          <a:latin typeface="Quicksand" pitchFamily="2" charset="0"/>
                        </a:rPr>
                        <a:t>Driver</a:t>
                      </a:r>
                    </a:p>
                  </a:txBody>
                  <a:tcPr anchor="ctr"/>
                </a:tc>
                <a:tc>
                  <a:txBody>
                    <a:bodyPr/>
                    <a:lstStyle/>
                    <a:p>
                      <a:pPr algn="ctr"/>
                      <a:r>
                        <a:rPr lang="pt-BR" sz="1600" dirty="0" err="1">
                          <a:latin typeface="Quicksand" pitchFamily="2" charset="0"/>
                        </a:rPr>
                        <a:t>Flutter</a:t>
                      </a:r>
                      <a:endParaRPr lang="pt-BR" sz="1600" dirty="0">
                        <a:latin typeface="Quicksand" pitchFamily="2" charset="0"/>
                      </a:endParaRPr>
                    </a:p>
                  </a:txBody>
                  <a:tcPr anchor="ctr"/>
                </a:tc>
                <a:tc>
                  <a:txBody>
                    <a:bodyPr/>
                    <a:lstStyle/>
                    <a:p>
                      <a:pPr algn="ct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endParaRPr lang="pt-BR" sz="1600" dirty="0">
                        <a:latin typeface="Quicksand" pitchFamily="2" charset="0"/>
                      </a:endParaRPr>
                    </a:p>
                  </a:txBody>
                  <a:tcPr anchor="ctr"/>
                </a:tc>
                <a:tc>
                  <a:txBody>
                    <a:bodyPr/>
                    <a:lstStyle/>
                    <a:p>
                      <a:pPr algn="ctr"/>
                      <a:r>
                        <a:rPr lang="pt-BR" sz="1600" dirty="0">
                          <a:latin typeface="Quicksand" pitchFamily="2" charset="0"/>
                        </a:rPr>
                        <a:t>Nativo</a:t>
                      </a:r>
                    </a:p>
                  </a:txBody>
                  <a:tcPr anchor="ctr"/>
                </a:tc>
                <a:extLst>
                  <a:ext uri="{0D108BD9-81ED-4DB2-BD59-A6C34878D82A}">
                    <a16:rowId xmlns:a16="http://schemas.microsoft.com/office/drawing/2014/main" val="825349308"/>
                  </a:ext>
                </a:extLst>
              </a:tr>
              <a:tr h="797331">
                <a:tc rowSpan="2">
                  <a:txBody>
                    <a:bodyPr/>
                    <a:lstStyle/>
                    <a:p>
                      <a:pPr algn="r"/>
                      <a:r>
                        <a:rPr lang="pt-BR" sz="1600" dirty="0">
                          <a:latin typeface="Quicksand Light" pitchFamily="2" charset="0"/>
                        </a:rPr>
                        <a:t>CI/CD para  loja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Utilização de uma ferramenta SaaS para CI/CD. Ex.: </a:t>
                      </a:r>
                      <a:r>
                        <a:rPr lang="pt-BR" sz="1200" kern="1200" dirty="0" err="1">
                          <a:solidFill>
                            <a:schemeClr val="dk1"/>
                          </a:solidFill>
                          <a:latin typeface="Quicksand Light" pitchFamily="2" charset="0"/>
                          <a:ea typeface="+mn-ea"/>
                          <a:cs typeface="+mn-cs"/>
                        </a:rPr>
                        <a:t>Bitrise</a:t>
                      </a:r>
                      <a:r>
                        <a:rPr lang="pt-BR" sz="1200" kern="1200" dirty="0">
                          <a:solidFill>
                            <a:schemeClr val="dk1"/>
                          </a:solidFill>
                          <a:latin typeface="Quicksand Light" pitchFamily="2" charset="0"/>
                          <a:ea typeface="+mn-ea"/>
                          <a:cs typeface="+mn-cs"/>
                        </a:rPr>
                        <a:t> ou montagem de uma infraestrutura </a:t>
                      </a:r>
                      <a:r>
                        <a:rPr lang="pt-BR" sz="1200" kern="1200" dirty="0" err="1">
                          <a:solidFill>
                            <a:schemeClr val="dk1"/>
                          </a:solidFill>
                          <a:latin typeface="Quicksand Light" pitchFamily="2" charset="0"/>
                          <a:ea typeface="+mn-ea"/>
                          <a:cs typeface="+mn-cs"/>
                        </a:rPr>
                        <a:t>on-premise</a:t>
                      </a:r>
                      <a:r>
                        <a:rPr lang="pt-BR" sz="1200" kern="1200" dirty="0">
                          <a:solidFill>
                            <a:schemeClr val="dk1"/>
                          </a:solidFill>
                          <a:latin typeface="Quicksand Light" pitchFamily="2" charset="0"/>
                          <a:ea typeface="+mn-ea"/>
                          <a:cs typeface="+mn-cs"/>
                        </a:rPr>
                        <a:t>.</a:t>
                      </a:r>
                    </a:p>
                  </a:txBody>
                  <a:tcPr anchor="ctr"/>
                </a:tc>
                <a:tc>
                  <a:txBody>
                    <a:bodyPr/>
                    <a:lstStyle/>
                    <a:p>
                      <a:pPr algn="l"/>
                      <a:r>
                        <a:rPr lang="pt-BR" sz="1200" dirty="0">
                          <a:latin typeface="Quicksand Light" pitchFamily="2" charset="0"/>
                        </a:rPr>
                        <a:t>Utilização de uma ferramenta SaaS para CI/CD. Ex.: </a:t>
                      </a:r>
                      <a:r>
                        <a:rPr lang="pt-BR" sz="1200" kern="1200" dirty="0" err="1">
                          <a:solidFill>
                            <a:schemeClr val="dk1"/>
                          </a:solidFill>
                          <a:latin typeface="Quicksand Light" pitchFamily="2" charset="0"/>
                          <a:ea typeface="+mn-ea"/>
                          <a:cs typeface="+mn-cs"/>
                        </a:rPr>
                        <a:t>Bitrise</a:t>
                      </a:r>
                      <a:r>
                        <a:rPr lang="pt-BR" sz="1200" kern="1200" dirty="0">
                          <a:solidFill>
                            <a:schemeClr val="dk1"/>
                          </a:solidFill>
                          <a:latin typeface="Quicksand Light" pitchFamily="2" charset="0"/>
                          <a:ea typeface="+mn-ea"/>
                          <a:cs typeface="+mn-cs"/>
                        </a:rPr>
                        <a:t> ou montagem de uma infraestrutura </a:t>
                      </a:r>
                      <a:r>
                        <a:rPr lang="pt-BR" sz="1200" kern="1200" dirty="0" err="1">
                          <a:solidFill>
                            <a:schemeClr val="dk1"/>
                          </a:solidFill>
                          <a:latin typeface="Quicksand Light" pitchFamily="2" charset="0"/>
                          <a:ea typeface="+mn-ea"/>
                          <a:cs typeface="+mn-cs"/>
                        </a:rPr>
                        <a:t>on-premise</a:t>
                      </a:r>
                      <a:r>
                        <a:rPr lang="pt-BR" sz="1200" kern="1200" dirty="0">
                          <a:solidFill>
                            <a:schemeClr val="dk1"/>
                          </a:solidFill>
                          <a:latin typeface="Quicksand Light" pitchFamily="2" charset="0"/>
                          <a:ea typeface="+mn-ea"/>
                          <a:cs typeface="+mn-cs"/>
                        </a:rPr>
                        <a:t>.</a:t>
                      </a:r>
                    </a:p>
                  </a:txBody>
                  <a:tcPr anchor="ctr"/>
                </a:tc>
                <a:tc>
                  <a:txBody>
                    <a:bodyPr/>
                    <a:lstStyle/>
                    <a:p>
                      <a:pPr algn="l"/>
                      <a:r>
                        <a:rPr lang="pt-BR" sz="1200" kern="1200" dirty="0">
                          <a:solidFill>
                            <a:schemeClr val="dk1"/>
                          </a:solidFill>
                          <a:latin typeface="Quicksand Light" pitchFamily="2" charset="0"/>
                          <a:ea typeface="+mn-ea"/>
                          <a:cs typeface="+mn-cs"/>
                        </a:rPr>
                        <a:t>Esse cenário é mais custo que as plataformas </a:t>
                      </a:r>
                      <a:r>
                        <a:rPr lang="pt-BR" sz="1200" kern="1200" dirty="0" err="1">
                          <a:solidFill>
                            <a:schemeClr val="dk1"/>
                          </a:solidFill>
                          <a:latin typeface="Quicksand Light" pitchFamily="2" charset="0"/>
                          <a:ea typeface="+mn-ea"/>
                          <a:cs typeface="+mn-cs"/>
                        </a:rPr>
                        <a:t>cross</a:t>
                      </a:r>
                      <a:r>
                        <a:rPr lang="pt-BR" sz="1200" kern="1200" dirty="0">
                          <a:solidFill>
                            <a:schemeClr val="dk1"/>
                          </a:solidFill>
                          <a:latin typeface="Quicksand Light" pitchFamily="2" charset="0"/>
                          <a:ea typeface="+mn-ea"/>
                          <a:cs typeface="+mn-cs"/>
                        </a:rPr>
                        <a:t> devido a construção do pipeline  de dois fluxos para Android e um iOS.</a:t>
                      </a:r>
                    </a:p>
                  </a:txBody>
                  <a:tcPr anchor="ctr"/>
                </a:tc>
                <a:extLst>
                  <a:ext uri="{0D108BD9-81ED-4DB2-BD59-A6C34878D82A}">
                    <a16:rowId xmlns:a16="http://schemas.microsoft.com/office/drawing/2014/main" val="831101497"/>
                  </a:ext>
                </a:extLst>
              </a:tr>
              <a:tr h="442962">
                <a:tc vMerge="1">
                  <a:txBody>
                    <a:bodyPr/>
                    <a:lstStyle/>
                    <a:p>
                      <a:pPr algn="r"/>
                      <a:endParaRPr lang="pt-BR" sz="1600" dirty="0">
                        <a:latin typeface="Quicksand Light" pitchFamily="2" charset="0"/>
                      </a:endParaRPr>
                    </a:p>
                  </a:txBody>
                  <a:tcPr anchor="ctr"/>
                </a:tc>
                <a:tc gridSpan="3">
                  <a:txBody>
                    <a:bodyPr/>
                    <a:lstStyle/>
                    <a:p>
                      <a:pPr marL="0" marR="0" lvl="0" indent="0" algn="l" rtl="0" eaLnBrk="1" fontAlgn="auto" latinLnBrk="0" hangingPunct="1">
                        <a:lnSpc>
                          <a:spcPct val="100000"/>
                        </a:lnSpc>
                        <a:spcBef>
                          <a:spcPts val="0"/>
                        </a:spcBef>
                        <a:spcAft>
                          <a:spcPts val="0"/>
                        </a:spcAft>
                        <a:buClrTx/>
                        <a:buSzTx/>
                        <a:buFontTx/>
                        <a:buNone/>
                      </a:pPr>
                      <a:r>
                        <a:rPr lang="pt-BR" sz="1200" kern="1200">
                          <a:solidFill>
                            <a:schemeClr val="dk1"/>
                          </a:solidFill>
                          <a:latin typeface="Quicksand Light"/>
                          <a:ea typeface="+mn-ea"/>
                          <a:cs typeface="+mn-cs"/>
                        </a:rPr>
                        <a:t>Justificativa nota: Esforço de implementação similar nas plataformas cross, no entanto, a implementação é um pouco mais custosa para a versão nativa devido a necessidade de dois fluxos de pipeline.</a:t>
                      </a:r>
                      <a:endParaRPr lang="pt-BR" sz="1200" kern="1200" dirty="0">
                        <a:solidFill>
                          <a:schemeClr val="dk1"/>
                        </a:solidFill>
                        <a:latin typeface="Quicksand Light"/>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17572269"/>
                  </a:ext>
                </a:extLst>
              </a:tr>
              <a:tr h="1151701">
                <a:tc rowSpan="2">
                  <a:txBody>
                    <a:bodyPr/>
                    <a:lstStyle/>
                    <a:p>
                      <a:pPr algn="r"/>
                      <a:r>
                        <a:rPr lang="pt-BR" sz="1600">
                          <a:latin typeface="Quicksand Light"/>
                        </a:rPr>
                        <a:t>Time to Market </a:t>
                      </a:r>
                      <a:endParaRPr lang="pt-BR" sz="16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Por se tratar de uma solução </a:t>
                      </a:r>
                      <a:r>
                        <a:rPr lang="pt-BR" sz="1200" kern="1200" dirty="0" err="1">
                          <a:solidFill>
                            <a:schemeClr val="dk1"/>
                          </a:solidFill>
                          <a:latin typeface="Quicksand Light" pitchFamily="2" charset="0"/>
                          <a:ea typeface="+mn-ea"/>
                          <a:cs typeface="+mn-cs"/>
                        </a:rPr>
                        <a:t>cross</a:t>
                      </a:r>
                      <a:r>
                        <a:rPr lang="pt-BR" sz="1200" kern="1200" dirty="0">
                          <a:solidFill>
                            <a:schemeClr val="dk1"/>
                          </a:solidFill>
                          <a:latin typeface="Quicksand Light" pitchFamily="2" charset="0"/>
                          <a:ea typeface="+mn-ea"/>
                          <a:cs typeface="+mn-cs"/>
                        </a:rPr>
                        <a:t> plataforma o esforço de desenvolvimento em </a:t>
                      </a: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tende a ser menor comparado com  a solução nativa, onde é necessário implementar as mesmas funcionalidades em linguagens diferentes.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Por se tratar de uma solução </a:t>
                      </a:r>
                      <a:r>
                        <a:rPr lang="pt-BR" sz="1200" kern="1200" dirty="0" err="1">
                          <a:solidFill>
                            <a:schemeClr val="dk1"/>
                          </a:solidFill>
                          <a:latin typeface="Quicksand Light" pitchFamily="2" charset="0"/>
                          <a:ea typeface="+mn-ea"/>
                          <a:cs typeface="+mn-cs"/>
                        </a:rPr>
                        <a:t>cross</a:t>
                      </a:r>
                      <a:r>
                        <a:rPr lang="pt-BR" sz="1200" kern="1200" dirty="0">
                          <a:solidFill>
                            <a:schemeClr val="dk1"/>
                          </a:solidFill>
                          <a:latin typeface="Quicksand Light" pitchFamily="2" charset="0"/>
                          <a:ea typeface="+mn-ea"/>
                          <a:cs typeface="+mn-cs"/>
                        </a:rPr>
                        <a:t> plataforma o esforço de desenvolvimento é menor comparado com  a solução nativo  onde é necessário implementar as mesmas funcionalidades em linguagens diferentes.</a:t>
                      </a:r>
                    </a:p>
                  </a:txBody>
                  <a:tcPr anchor="ctr"/>
                </a:tc>
                <a:tc>
                  <a:txBody>
                    <a:bodyPr/>
                    <a:lstStyle/>
                    <a:p>
                      <a:pPr algn="l"/>
                      <a:r>
                        <a:rPr lang="pt-BR" sz="1200" dirty="0">
                          <a:latin typeface="Quicksand Light" pitchFamily="2" charset="0"/>
                        </a:rPr>
                        <a:t>O esforço de desenvolvimento é maior devido a necessidade de implementação das funcionalidades para ambas as plataformas, Android e iOS.</a:t>
                      </a:r>
                    </a:p>
                  </a:txBody>
                  <a:tcPr anchor="ctr"/>
                </a:tc>
                <a:extLst>
                  <a:ext uri="{0D108BD9-81ED-4DB2-BD59-A6C34878D82A}">
                    <a16:rowId xmlns:a16="http://schemas.microsoft.com/office/drawing/2014/main" val="176591657"/>
                  </a:ext>
                </a:extLst>
              </a:tr>
              <a:tr h="442962">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Justificativa nota: Para as plataformas </a:t>
                      </a:r>
                      <a:r>
                        <a:rPr lang="pt-BR" sz="1200" kern="1200" dirty="0" err="1">
                          <a:solidFill>
                            <a:schemeClr val="dk1"/>
                          </a:solidFill>
                          <a:latin typeface="Quicksand Light" pitchFamily="2" charset="0"/>
                          <a:ea typeface="+mn-ea"/>
                          <a:cs typeface="+mn-cs"/>
                        </a:rPr>
                        <a:t>cross</a:t>
                      </a:r>
                      <a:r>
                        <a:rPr lang="pt-BR" sz="1200" kern="1200" dirty="0">
                          <a:solidFill>
                            <a:schemeClr val="dk1"/>
                          </a:solidFill>
                          <a:latin typeface="Quicksand Light" pitchFamily="2" charset="0"/>
                          <a:ea typeface="+mn-ea"/>
                          <a:cs typeface="+mn-cs"/>
                        </a:rPr>
                        <a:t> o esforço de desenvolvimento tende a ser menor, devido a um código único e ganho de produtividade devido a profissionais especializadas em apenas uma linguagem de desenvolvimento.</a:t>
                      </a: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algn="l"/>
                      <a:endParaRPr lang="pt-BR" sz="1200" dirty="0">
                        <a:latin typeface="Quicksand Light" pitchFamily="2" charset="0"/>
                      </a:endParaRPr>
                    </a:p>
                  </a:txBody>
                  <a:tcPr anchor="ctr"/>
                </a:tc>
                <a:extLst>
                  <a:ext uri="{0D108BD9-81ED-4DB2-BD59-A6C34878D82A}">
                    <a16:rowId xmlns:a16="http://schemas.microsoft.com/office/drawing/2014/main" val="3880816128"/>
                  </a:ext>
                </a:extLst>
              </a:tr>
              <a:tr h="797331">
                <a:tc rowSpan="2">
                  <a:txBody>
                    <a:bodyPr/>
                    <a:lstStyle/>
                    <a:p>
                      <a:pPr algn="r"/>
                      <a:r>
                        <a:rPr lang="pt-BR" sz="1600" dirty="0">
                          <a:latin typeface="Quicksand Light" pitchFamily="2" charset="0"/>
                        </a:rPr>
                        <a:t>Time de Desenvolvimento</a:t>
                      </a:r>
                    </a:p>
                  </a:txBody>
                  <a:tcPr anchor="ctr"/>
                </a:tc>
                <a:tc>
                  <a:txBody>
                    <a:bodyPr/>
                    <a:lstStyle/>
                    <a:p>
                      <a:pPr algn="l"/>
                      <a:r>
                        <a:rPr lang="pt-BR" sz="1200" dirty="0">
                          <a:latin typeface="Quicksand Light" pitchFamily="2" charset="0"/>
                        </a:rPr>
                        <a:t>Por ser uma plataforma recente a quantidade de profissionais com proficiência na linguagem </a:t>
                      </a:r>
                      <a:r>
                        <a:rPr lang="pt-BR" sz="1200" dirty="0" err="1">
                          <a:latin typeface="Quicksand Light" pitchFamily="2" charset="0"/>
                        </a:rPr>
                        <a:t>Dart</a:t>
                      </a:r>
                      <a:r>
                        <a:rPr lang="pt-BR" sz="1200" dirty="0">
                          <a:latin typeface="Quicksand Light" pitchFamily="2" charset="0"/>
                        </a:rPr>
                        <a:t> ainda é escassa.</a:t>
                      </a:r>
                    </a:p>
                  </a:txBody>
                  <a:tcPr anchor="ctr"/>
                </a:tc>
                <a:tc>
                  <a:txBody>
                    <a:bodyPr/>
                    <a:lstStyle/>
                    <a:p>
                      <a:pPr marL="0" algn="l" defTabSz="914400" rtl="0" eaLnBrk="1" latinLnBrk="0" hangingPunct="1"/>
                      <a:r>
                        <a:rPr lang="pt-BR" sz="1200" kern="1200">
                          <a:solidFill>
                            <a:schemeClr val="dk1"/>
                          </a:solidFill>
                          <a:latin typeface="Quicksand Light"/>
                          <a:ea typeface="+mn-ea"/>
                          <a:cs typeface="+mn-cs"/>
                        </a:rPr>
                        <a:t>Devido a similaridade com a linguagem javascript, a curva de aprendizado dos profissionais que já atuam com frontend web para react native tende a ser menor.</a:t>
                      </a:r>
                      <a:endParaRPr lang="pt-BR" sz="1200" kern="1200" dirty="0">
                        <a:solidFill>
                          <a:schemeClr val="dk1"/>
                        </a:solidFill>
                        <a:latin typeface="Quicksand Light"/>
                        <a:ea typeface="+mn-ea"/>
                        <a:cs typeface="+mn-cs"/>
                      </a:endParaRPr>
                    </a:p>
                  </a:txBody>
                  <a:tcPr anchor="ctr"/>
                </a:tc>
                <a:tc>
                  <a:txBody>
                    <a:bodyPr/>
                    <a:lstStyle/>
                    <a:p>
                      <a:pPr marL="0" algn="l" defTabSz="914400" rtl="0" eaLnBrk="1" latinLnBrk="0" hangingPunct="1"/>
                      <a:r>
                        <a:rPr lang="pt-BR" sz="1200" kern="1200" dirty="0">
                          <a:solidFill>
                            <a:schemeClr val="dk1"/>
                          </a:solidFill>
                          <a:latin typeface="Quicksand Light" pitchFamily="2" charset="0"/>
                          <a:ea typeface="+mn-ea"/>
                          <a:cs typeface="+mn-cs"/>
                        </a:rPr>
                        <a:t>Necessidade de profissionais especialista em cada uma das plataformas, Android e iOS.</a:t>
                      </a:r>
                    </a:p>
                  </a:txBody>
                  <a:tcPr anchor="ctr"/>
                </a:tc>
                <a:extLst>
                  <a:ext uri="{0D108BD9-81ED-4DB2-BD59-A6C34878D82A}">
                    <a16:rowId xmlns:a16="http://schemas.microsoft.com/office/drawing/2014/main" val="3042176824"/>
                  </a:ext>
                </a:extLst>
              </a:tr>
              <a:tr h="797331">
                <a:tc vMerge="1">
                  <a:txBody>
                    <a:bodyPr/>
                    <a:lstStyle/>
                    <a:p>
                      <a:pPr algn="r"/>
                      <a:endParaRPr lang="pt-BR" sz="1600" dirty="0">
                        <a:latin typeface="Quicksand Light" pitchFamily="2" charset="0"/>
                      </a:endParaRPr>
                    </a:p>
                  </a:txBody>
                  <a:tcPr anchor="ctr"/>
                </a:tc>
                <a:tc gridSpan="3">
                  <a:txBody>
                    <a:bodyPr/>
                    <a:lstStyle/>
                    <a:p>
                      <a:pPr algn="l"/>
                      <a:r>
                        <a:rPr lang="pt-BR" sz="1200" dirty="0">
                          <a:latin typeface="Quicksand Light" pitchFamily="2" charset="0"/>
                        </a:rPr>
                        <a:t>Justificativa nota: O </a:t>
                      </a:r>
                      <a:r>
                        <a:rPr lang="pt-BR" sz="1200" dirty="0" err="1">
                          <a:latin typeface="Quicksand Light" pitchFamily="2" charset="0"/>
                        </a:rPr>
                        <a:t>Flutter</a:t>
                      </a:r>
                      <a:r>
                        <a:rPr lang="pt-BR" sz="1200" dirty="0">
                          <a:latin typeface="Quicksand Light" pitchFamily="2" charset="0"/>
                        </a:rPr>
                        <a:t> tem menos profissionais no mercado por ser uma plataforma mais recente, já as plataformas nativas sofrem pela necessidades de profissionais especializadas em iOS e Android e que na sua maioria não estão propensos a migrar para uma tecnologia </a:t>
                      </a:r>
                      <a:r>
                        <a:rPr lang="pt-BR" sz="1200" dirty="0" err="1">
                          <a:latin typeface="Quicksand Light" pitchFamily="2" charset="0"/>
                        </a:rPr>
                        <a:t>cross</a:t>
                      </a:r>
                      <a:r>
                        <a:rPr lang="pt-BR" sz="1200" dirty="0">
                          <a:latin typeface="Quicksand Light" pitchFamily="2" charset="0"/>
                        </a:rPr>
                        <a:t>. O </a:t>
                      </a:r>
                      <a:r>
                        <a:rPr lang="pt-BR" sz="1200" dirty="0" err="1">
                          <a:latin typeface="Quicksand Light" pitchFamily="2" charset="0"/>
                        </a:rPr>
                        <a:t>React</a:t>
                      </a:r>
                      <a:r>
                        <a:rPr lang="pt-BR" sz="1200" dirty="0">
                          <a:latin typeface="Quicksand Light" pitchFamily="2" charset="0"/>
                        </a:rPr>
                        <a:t> possui a vantagem da linguagem </a:t>
                      </a:r>
                      <a:r>
                        <a:rPr lang="pt-BR" sz="1200" dirty="0" err="1">
                          <a:latin typeface="Quicksand Light" pitchFamily="2" charset="0"/>
                        </a:rPr>
                        <a:t>javascript</a:t>
                      </a:r>
                      <a:r>
                        <a:rPr lang="pt-BR" sz="1200" dirty="0">
                          <a:latin typeface="Quicksand Light" pitchFamily="2" charset="0"/>
                        </a:rPr>
                        <a:t> que é similar a outras plataformas de desenvolvimento e com isso traz uma curva de aprendizado menor para os desenvolvedores.</a:t>
                      </a:r>
                    </a:p>
                  </a:txBody>
                  <a:tcPr anchor="ctr"/>
                </a:tc>
                <a:tc hMerge="1">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hMerge="1">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18142768"/>
                  </a:ext>
                </a:extLst>
              </a:tr>
              <a:tr h="1328885">
                <a:tc rowSpan="2">
                  <a:txBody>
                    <a:bodyPr/>
                    <a:lstStyle/>
                    <a:p>
                      <a:pPr algn="r"/>
                      <a:r>
                        <a:rPr lang="pt-BR" sz="1600" dirty="0">
                          <a:latin typeface="Quicksand Light" pitchFamily="2" charset="0"/>
                        </a:rPr>
                        <a:t>Facilidades de Desenvolvimento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O </a:t>
                      </a: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tem melhor escalabilidade, pois possui hot </a:t>
                      </a:r>
                      <a:r>
                        <a:rPr lang="pt-BR" sz="1200" kern="1200" dirty="0" err="1">
                          <a:solidFill>
                            <a:schemeClr val="dk1"/>
                          </a:solidFill>
                          <a:latin typeface="Quicksand Light" pitchFamily="2" charset="0"/>
                          <a:ea typeface="+mn-ea"/>
                          <a:cs typeface="+mn-cs"/>
                        </a:rPr>
                        <a:t>reload</a:t>
                      </a:r>
                      <a:r>
                        <a:rPr lang="pt-BR" sz="1200" kern="1200" dirty="0">
                          <a:solidFill>
                            <a:schemeClr val="dk1"/>
                          </a:solidFill>
                          <a:latin typeface="Quicksand Light" pitchFamily="2" charset="0"/>
                          <a:ea typeface="+mn-ea"/>
                          <a:cs typeface="+mn-cs"/>
                        </a:rPr>
                        <a:t> integrado que se adapta bem à base de código. </a:t>
                      </a:r>
                      <a:r>
                        <a:rPr lang="pt-BR" sz="1200" kern="1200" dirty="0" err="1">
                          <a:solidFill>
                            <a:schemeClr val="dk1"/>
                          </a:solidFill>
                          <a:latin typeface="Quicksand Light" pitchFamily="2" charset="0"/>
                          <a:ea typeface="+mn-ea"/>
                          <a:cs typeface="+mn-cs"/>
                        </a:rPr>
                        <a:t>Flutter</a:t>
                      </a:r>
                      <a:r>
                        <a:rPr lang="pt-BR" sz="1200" kern="1200" dirty="0">
                          <a:solidFill>
                            <a:schemeClr val="dk1"/>
                          </a:solidFill>
                          <a:latin typeface="Quicksand Light" pitchFamily="2" charset="0"/>
                          <a:ea typeface="+mn-ea"/>
                          <a:cs typeface="+mn-cs"/>
                        </a:rPr>
                        <a:t> possui ferramentas de depuração de código e IU que funcionam prontamente em ambas as plataformas, integradas ao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l"/>
                      <a:r>
                        <a:rPr lang="pt-BR" sz="1200" dirty="0" err="1">
                          <a:latin typeface="Quicksand Light" pitchFamily="2" charset="0"/>
                        </a:rPr>
                        <a:t>React</a:t>
                      </a:r>
                      <a:r>
                        <a:rPr lang="pt-BR" sz="1200" dirty="0">
                          <a:latin typeface="Quicksand Light" pitchFamily="2" charset="0"/>
                        </a:rPr>
                        <a:t> também possui hot </a:t>
                      </a:r>
                      <a:r>
                        <a:rPr lang="pt-BR" sz="1200" dirty="0" err="1">
                          <a:latin typeface="Quicksand Light" pitchFamily="2" charset="0"/>
                        </a:rPr>
                        <a:t>reload</a:t>
                      </a:r>
                      <a:r>
                        <a:rPr lang="pt-BR" sz="1200" dirty="0">
                          <a:latin typeface="Quicksand Light" pitchFamily="2" charset="0"/>
                        </a:rPr>
                        <a:t>. A plataforma não possui funcionalidade de integração de teste oficial, porém, como é um framework </a:t>
                      </a:r>
                      <a:r>
                        <a:rPr lang="pt-BR" sz="1200" dirty="0" err="1">
                          <a:latin typeface="Quicksand Light" pitchFamily="2" charset="0"/>
                        </a:rPr>
                        <a:t>javascript</a:t>
                      </a:r>
                      <a:r>
                        <a:rPr lang="pt-BR" sz="1200" dirty="0">
                          <a:latin typeface="Quicksand Light" pitchFamily="2" charset="0"/>
                        </a:rPr>
                        <a:t> pode-se utilizar framework de terceiros como </a:t>
                      </a:r>
                      <a:r>
                        <a:rPr lang="pt-BR" sz="1200" dirty="0" err="1">
                          <a:latin typeface="Quicksand Light" pitchFamily="2" charset="0"/>
                        </a:rPr>
                        <a:t>Jest</a:t>
                      </a:r>
                      <a:endParaRPr lang="pt-BR" sz="1200" dirty="0">
                        <a:latin typeface="Quicksand Light" pitchFamily="2" charset="0"/>
                      </a:endParaRPr>
                    </a:p>
                    <a:p>
                      <a:pPr algn="l"/>
                      <a:endParaRPr lang="pt-BR" sz="1200" dirty="0">
                        <a:latin typeface="Quicksand Light" pitchFamily="2" charset="0"/>
                      </a:endParaRPr>
                    </a:p>
                  </a:txBody>
                  <a:tcPr anchor="ctr"/>
                </a:tc>
                <a:tc>
                  <a:txBody>
                    <a:bodyPr/>
                    <a:lstStyle/>
                    <a:p>
                      <a:pPr algn="l"/>
                      <a:r>
                        <a:rPr lang="pt-BR" sz="1200" dirty="0">
                          <a:latin typeface="Quicksand Light" pitchFamily="2" charset="0"/>
                        </a:rPr>
                        <a:t>Não possui hot </a:t>
                      </a:r>
                      <a:r>
                        <a:rPr lang="pt-BR" sz="1200" dirty="0" err="1">
                          <a:latin typeface="Quicksand Light" pitchFamily="2" charset="0"/>
                        </a:rPr>
                        <a:t>reload</a:t>
                      </a:r>
                      <a:r>
                        <a:rPr lang="pt-BR" sz="1200" dirty="0">
                          <a:latin typeface="Quicksand Light" pitchFamily="2" charset="0"/>
                        </a:rPr>
                        <a:t>, sendo necessário aguardar o build para visualizar as mudanças. Ambos,  Android e  iOS possuem um framework oficial de testes com um conjuntos de testes básicos já sugeridos pela plataforma.</a:t>
                      </a:r>
                    </a:p>
                  </a:txBody>
                  <a:tcPr anchor="ctr"/>
                </a:tc>
                <a:extLst>
                  <a:ext uri="{0D108BD9-81ED-4DB2-BD59-A6C34878D82A}">
                    <a16:rowId xmlns:a16="http://schemas.microsoft.com/office/drawing/2014/main" val="2580960242"/>
                  </a:ext>
                </a:extLst>
              </a:tr>
              <a:tr h="620147">
                <a:tc vMerge="1">
                  <a:txBody>
                    <a:bodyPr/>
                    <a:lstStyle/>
                    <a:p>
                      <a:pPr algn="r"/>
                      <a:endParaRPr lang="pt-BR" sz="1600" dirty="0">
                        <a:latin typeface="Quicksand Light" pitchFamily="2" charset="0"/>
                      </a:endParaRPr>
                    </a:p>
                  </a:txBody>
                  <a:tcPr anchor="ctr"/>
                </a:tc>
                <a:tc gridSpan="3">
                  <a:txBody>
                    <a:bodyPr/>
                    <a:lstStyle/>
                    <a:p>
                      <a:r>
                        <a:rPr lang="pt-BR" sz="1200" dirty="0">
                          <a:latin typeface="Quicksand Light" pitchFamily="2" charset="0"/>
                        </a:rPr>
                        <a:t>Justificativa nota: </a:t>
                      </a:r>
                      <a:r>
                        <a:rPr lang="pt-BR" sz="1200" dirty="0" err="1">
                          <a:latin typeface="Quicksand Light" pitchFamily="2" charset="0"/>
                        </a:rPr>
                        <a:t>Flutter</a:t>
                      </a:r>
                      <a:r>
                        <a:rPr lang="pt-BR" sz="1200" dirty="0">
                          <a:latin typeface="Quicksand Light" pitchFamily="2" charset="0"/>
                        </a:rPr>
                        <a:t> tem uma plataforma de desenvolvimento bastante completa com hot </a:t>
                      </a:r>
                      <a:r>
                        <a:rPr lang="pt-BR" sz="1200" dirty="0" err="1">
                          <a:latin typeface="Quicksand Light" pitchFamily="2" charset="0"/>
                        </a:rPr>
                        <a:t>reload</a:t>
                      </a:r>
                      <a:r>
                        <a:rPr lang="pt-BR" sz="1200" dirty="0">
                          <a:latin typeface="Quicksand Light" pitchFamily="2" charset="0"/>
                        </a:rPr>
                        <a:t> e ferramentas de testes integrados da plataforma, que foi o diferencial em relação ao </a:t>
                      </a:r>
                      <a:r>
                        <a:rPr lang="pt-BR" sz="1200" dirty="0" err="1">
                          <a:latin typeface="Quicksand Light" pitchFamily="2" charset="0"/>
                        </a:rPr>
                        <a:t>React</a:t>
                      </a:r>
                      <a:r>
                        <a:rPr lang="pt-BR" sz="1200" dirty="0">
                          <a:latin typeface="Quicksand Light" pitchFamily="2" charset="0"/>
                        </a:rPr>
                        <a:t> que se utiliza de produtos/frameworks de terceiros. Já a versão nativa não possuem a funcionalidade de hot </a:t>
                      </a:r>
                      <a:r>
                        <a:rPr lang="pt-BR" sz="1200" dirty="0" err="1">
                          <a:latin typeface="Quicksand Light" pitchFamily="2" charset="0"/>
                        </a:rPr>
                        <a:t>reload</a:t>
                      </a:r>
                      <a:r>
                        <a:rPr lang="pt-BR" sz="1200" dirty="0">
                          <a:latin typeface="Quicksand Light" pitchFamily="2" charset="0"/>
                        </a:rPr>
                        <a:t> que ajuda na produtividade do time de desenvolvimento.</a:t>
                      </a:r>
                    </a:p>
                  </a:txBody>
                  <a:tcPr anchor="ctr"/>
                </a:tc>
                <a:tc hMerge="1">
                  <a:txBody>
                    <a:bodyPr/>
                    <a:lstStyle/>
                    <a:p>
                      <a:pPr algn="ctr"/>
                      <a:endParaRPr lang="pt-BR" sz="1200" dirty="0">
                        <a:latin typeface="Quicksand Light" pitchFamily="2" charset="0"/>
                      </a:endParaRPr>
                    </a:p>
                  </a:txBody>
                  <a:tcPr anchor="ctr"/>
                </a:tc>
                <a:tc hMerge="1">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4285828374"/>
                  </a:ext>
                </a:extLst>
              </a:tr>
            </a:tbl>
          </a:graphicData>
        </a:graphic>
      </p:graphicFrame>
      <p:sp>
        <p:nvSpPr>
          <p:cNvPr id="2" name="CaixaDeTexto 1">
            <a:extLst>
              <a:ext uri="{FF2B5EF4-FFF2-40B4-BE49-F238E27FC236}">
                <a16:creationId xmlns:a16="http://schemas.microsoft.com/office/drawing/2014/main" id="{9FB054F9-4DF2-42F1-B27E-E8E956C5593D}"/>
              </a:ext>
            </a:extLst>
          </p:cNvPr>
          <p:cNvSpPr txBox="1"/>
          <p:nvPr/>
        </p:nvSpPr>
        <p:spPr>
          <a:xfrm>
            <a:off x="12364871" y="1637731"/>
            <a:ext cx="3657600" cy="2215991"/>
          </a:xfrm>
          <a:prstGeom prst="rect">
            <a:avLst/>
          </a:prstGeom>
          <a:noFill/>
        </p:spPr>
        <p:txBody>
          <a:bodyPr wrap="square" rtlCol="0">
            <a:spAutoFit/>
          </a:bodyPr>
          <a:lstStyle/>
          <a:p>
            <a:pPr algn="just"/>
            <a:r>
              <a:rPr lang="pt-PT" sz="1200" dirty="0">
                <a:latin typeface="Quicksand" pitchFamily="2" charset="0"/>
              </a:rPr>
              <a:t>As variações de produto permitem que você crie várias variantes de um aplicativo enquanto </a:t>
            </a:r>
          </a:p>
          <a:p>
            <a:pPr algn="just"/>
            <a:r>
              <a:rPr lang="pt-PT" sz="1200" dirty="0">
                <a:latin typeface="Quicksand" pitchFamily="2" charset="0"/>
              </a:rPr>
              <a:t>ainda usa sua base de código existente. </a:t>
            </a:r>
          </a:p>
          <a:p>
            <a:pPr algn="just"/>
            <a:endParaRPr lang="pt-PT" sz="1200" dirty="0">
              <a:latin typeface="Quicksand" pitchFamily="2" charset="0"/>
            </a:endParaRPr>
          </a:p>
          <a:p>
            <a:pPr algn="just"/>
            <a:r>
              <a:rPr lang="pt-PT" sz="1200" dirty="0">
                <a:latin typeface="Quicksand" pitchFamily="2" charset="0"/>
              </a:rPr>
              <a:t>Uma variante não significa apenas que você pode alterar a cor do tema ou o logotipo do aplicativo. Isso também significa que você pode ocultar ou mostrar  recursos específicos que deseja em outras variantes. Para fazer isso, você precisa definir algumas </a:t>
            </a:r>
          </a:p>
          <a:p>
            <a:pPr algn="just"/>
            <a:r>
              <a:rPr lang="pt-PT" sz="1200" dirty="0">
                <a:latin typeface="Quicksand" pitchFamily="2" charset="0"/>
              </a:rPr>
              <a:t>regras no </a:t>
            </a:r>
            <a:r>
              <a:rPr lang="pt-PT" sz="1200" b="1" dirty="0">
                <a:latin typeface="Quicksand" pitchFamily="2" charset="0"/>
              </a:rPr>
              <a:t>build.gradle</a:t>
            </a:r>
            <a:r>
              <a:rPr lang="pt-PT" dirty="0"/>
              <a:t>.</a:t>
            </a:r>
            <a:endParaRPr lang="pt-BR" dirty="0">
              <a:latin typeface="Quicksand Light" pitchFamily="2" charset="0"/>
            </a:endParaRPr>
          </a:p>
        </p:txBody>
      </p:sp>
    </p:spTree>
    <p:extLst>
      <p:ext uri="{BB962C8B-B14F-4D97-AF65-F5344CB8AC3E}">
        <p14:creationId xmlns:p14="http://schemas.microsoft.com/office/powerpoint/2010/main" val="923197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6156F-5CC8-4F96-BB24-EA8CB9F03267}"/>
              </a:ext>
            </a:extLst>
          </p:cNvPr>
          <p:cNvSpPr>
            <a:spLocks noGrp="1"/>
          </p:cNvSpPr>
          <p:nvPr>
            <p:ph type="title"/>
          </p:nvPr>
        </p:nvSpPr>
        <p:spPr/>
        <p:txBody>
          <a:bodyPr/>
          <a:lstStyle/>
          <a:p>
            <a:r>
              <a:rPr lang="pt-BR" dirty="0"/>
              <a:t>Solução de Autenticação</a:t>
            </a:r>
          </a:p>
        </p:txBody>
      </p:sp>
      <p:sp>
        <p:nvSpPr>
          <p:cNvPr id="3" name="Espaço Reservado para Texto 2">
            <a:extLst>
              <a:ext uri="{FF2B5EF4-FFF2-40B4-BE49-F238E27FC236}">
                <a16:creationId xmlns:a16="http://schemas.microsoft.com/office/drawing/2014/main" id="{E366A326-C97C-4FA1-A23B-F25DD2082C7A}"/>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403332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624042" y="326566"/>
            <a:ext cx="2542034" cy="2538860"/>
          </a:xfrm>
          <a:prstGeom prst="rect">
            <a:avLst/>
          </a:prstGeom>
        </p:spPr>
      </p:pic>
      <p:sp>
        <p:nvSpPr>
          <p:cNvPr id="11" name="CaixaDeTexto 10">
            <a:extLst>
              <a:ext uri="{FF2B5EF4-FFF2-40B4-BE49-F238E27FC236}">
                <a16:creationId xmlns:a16="http://schemas.microsoft.com/office/drawing/2014/main" id="{EFC96D6C-B3AA-4E32-87CF-11CF70BD2850}"/>
              </a:ext>
            </a:extLst>
          </p:cNvPr>
          <p:cNvSpPr txBox="1"/>
          <p:nvPr/>
        </p:nvSpPr>
        <p:spPr>
          <a:xfrm>
            <a:off x="40820" y="1276350"/>
            <a:ext cx="10815021" cy="5632311"/>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Light" pitchFamily="2" charset="0"/>
              </a:rPr>
              <a:t>Objetivo:</a:t>
            </a:r>
          </a:p>
          <a:p>
            <a:pPr marL="1085850" lvl="2" indent="-171450" algn="just">
              <a:buFont typeface="Wingdings" panose="05000000000000000000" pitchFamily="2" charset="2"/>
              <a:buChar char="q"/>
            </a:pPr>
            <a:r>
              <a:rPr lang="pt-BR" sz="1200" dirty="0">
                <a:latin typeface="Quicksand Light" pitchFamily="2" charset="0"/>
              </a:rPr>
              <a:t>Prevenção de fraudes</a:t>
            </a:r>
          </a:p>
          <a:p>
            <a:pPr marL="1543050" lvl="3" indent="-171450" algn="just">
              <a:buFont typeface="Wingdings" panose="05000000000000000000" pitchFamily="2" charset="2"/>
              <a:buChar char="q"/>
            </a:pPr>
            <a:r>
              <a:rPr lang="pt-BR" sz="1200" dirty="0">
                <a:latin typeface="Quicksand Light" pitchFamily="2" charset="0"/>
              </a:rPr>
              <a:t>Validação de documentos – verifica a integridade dos documentos enviados e, possivelmente, permite a extração de dados via OCR.</a:t>
            </a:r>
          </a:p>
          <a:p>
            <a:pPr marL="1543050" lvl="3" indent="-171450" algn="just">
              <a:buFont typeface="Wingdings" panose="05000000000000000000" pitchFamily="2" charset="2"/>
              <a:buChar char="q"/>
            </a:pPr>
            <a:r>
              <a:rPr lang="pt-BR" sz="1200" dirty="0">
                <a:latin typeface="Quicksand Light" pitchFamily="2" charset="0"/>
              </a:rPr>
              <a:t>Face match (reconhecimento facial) - confirma que o usuário é quem diz ser, reduzindo os riscos de fraude de identidade.</a:t>
            </a:r>
          </a:p>
          <a:p>
            <a:pPr marL="1543050" lvl="3" indent="-171450" algn="just">
              <a:buFont typeface="Wingdings" panose="05000000000000000000" pitchFamily="2" charset="2"/>
              <a:buChar char="q"/>
            </a:pPr>
            <a:r>
              <a:rPr lang="pt-BR" sz="1200" dirty="0">
                <a:latin typeface="Quicksand Light" pitchFamily="2" charset="0"/>
              </a:rPr>
              <a:t>Autenticação de múltiplos fatores - Não existe um tipo de autenticação perfeito dentro dos três fatores (fator de conhecimento, fator de posse e fator de inerência). A melhor forma de reduzir riscos é conhecer as fragilidades de cada tipo de autenticação, e sobrepor diferentes métodos, de maneira que as fragilidades sejam reduzidas. Foi assim que nasceu a autenticação de múltiplos fatores. A combinação de ao menos dois tipos diferentes de autenticação, que sejam de fatores diferentes, podem formar múltiplos fatores de autenticação.</a:t>
            </a:r>
          </a:p>
          <a:p>
            <a:pPr marL="1543050" lvl="3" indent="-171450" algn="just">
              <a:buFont typeface="Wingdings" panose="05000000000000000000" pitchFamily="2" charset="2"/>
              <a:buChar char="q"/>
            </a:pPr>
            <a:endParaRPr lang="pt-BR" sz="1200" dirty="0">
              <a:latin typeface="Quicksand Light" pitchFamily="2" charset="0"/>
            </a:endParaRPr>
          </a:p>
          <a:p>
            <a:pPr marL="628650" lvl="1" indent="-171450" algn="just">
              <a:buFont typeface="Wingdings" panose="05000000000000000000" pitchFamily="2" charset="2"/>
              <a:buChar char="q"/>
            </a:pPr>
            <a:r>
              <a:rPr lang="pt-BR" sz="1200" dirty="0">
                <a:latin typeface="Quicksand Light" pitchFamily="2" charset="0"/>
              </a:rPr>
              <a:t>Vantagens:</a:t>
            </a:r>
          </a:p>
          <a:p>
            <a:pPr marL="1085850" lvl="2" indent="-171450" algn="just">
              <a:buFont typeface="Wingdings" panose="05000000000000000000" pitchFamily="2" charset="2"/>
              <a:buChar char="q"/>
            </a:pPr>
            <a:r>
              <a:rPr lang="pt-BR" sz="1200" dirty="0">
                <a:latin typeface="Quicksand Light" pitchFamily="2" charset="0"/>
              </a:rPr>
              <a:t>Valoriza a segurança</a:t>
            </a:r>
          </a:p>
          <a:p>
            <a:pPr marL="1085850" lvl="2" indent="-171450" algn="just">
              <a:buFont typeface="Wingdings" panose="05000000000000000000" pitchFamily="2" charset="2"/>
              <a:buChar char="q"/>
            </a:pPr>
            <a:r>
              <a:rPr lang="pt-BR" sz="1200" dirty="0">
                <a:latin typeface="Quicksand Light" pitchFamily="2" charset="0"/>
              </a:rPr>
              <a:t>Processos de cadastro e login otimizados e com alto grau de confiabilidade</a:t>
            </a:r>
          </a:p>
          <a:p>
            <a:pPr marL="1085850" lvl="2" indent="-171450" algn="just">
              <a:buFont typeface="Wingdings" panose="05000000000000000000" pitchFamily="2" charset="2"/>
              <a:buChar char="q"/>
            </a:pPr>
            <a:r>
              <a:rPr lang="pt-BR" sz="1200" dirty="0">
                <a:latin typeface="Quicksand Light" pitchFamily="2" charset="0"/>
              </a:rPr>
              <a:t>Simplificação da experiência do usuário</a:t>
            </a:r>
          </a:p>
          <a:p>
            <a:pPr marL="1085850" lvl="2" indent="-171450" algn="just">
              <a:buFont typeface="Wingdings" panose="05000000000000000000" pitchFamily="2" charset="2"/>
              <a:buChar char="q"/>
            </a:pPr>
            <a:r>
              <a:rPr lang="pt-BR" sz="1200" dirty="0">
                <a:latin typeface="Quicksand Light" pitchFamily="2" charset="0"/>
              </a:rPr>
              <a:t>Reduz tentativas de fraudes</a:t>
            </a:r>
          </a:p>
          <a:p>
            <a:pPr marL="1085850" lvl="2" indent="-171450" algn="just">
              <a:buFont typeface="Wingdings" panose="05000000000000000000" pitchFamily="2" charset="2"/>
              <a:buChar char="q"/>
            </a:pPr>
            <a:r>
              <a:rPr lang="pt-BR" sz="1200" dirty="0">
                <a:latin typeface="Quicksand Light" pitchFamily="2" charset="0"/>
              </a:rPr>
              <a:t>Otimização de recursos</a:t>
            </a:r>
          </a:p>
          <a:p>
            <a:pPr marL="1085850" lvl="2" indent="-171450" algn="just">
              <a:buFont typeface="Wingdings" panose="05000000000000000000" pitchFamily="2" charset="2"/>
              <a:buChar char="q"/>
            </a:pPr>
            <a:endParaRPr lang="pt-BR" sz="1200" dirty="0">
              <a:latin typeface="Quicksand Light" pitchFamily="2" charset="0"/>
            </a:endParaRPr>
          </a:p>
          <a:p>
            <a:pPr marL="628650" lvl="1" indent="-171450" algn="just">
              <a:buFont typeface="Wingdings" panose="05000000000000000000" pitchFamily="2" charset="2"/>
              <a:buChar char="q"/>
            </a:pPr>
            <a:r>
              <a:rPr lang="pt-BR" sz="1200" dirty="0">
                <a:latin typeface="Quicksand Light" pitchFamily="2" charset="0"/>
              </a:rPr>
              <a:t>Sugestão:</a:t>
            </a:r>
          </a:p>
          <a:p>
            <a:pPr marL="1085850" lvl="2" indent="-171450" algn="just">
              <a:buFont typeface="Wingdings" panose="05000000000000000000" pitchFamily="2" charset="2"/>
              <a:buChar char="q"/>
            </a:pPr>
            <a:r>
              <a:rPr lang="pt-BR" sz="1200" dirty="0" err="1">
                <a:latin typeface="Quicksand Light" pitchFamily="2" charset="0"/>
              </a:rPr>
              <a:t>Onboarding</a:t>
            </a:r>
            <a:endParaRPr lang="pt-BR" sz="1200" dirty="0">
              <a:latin typeface="Quicksand Light" pitchFamily="2" charset="0"/>
            </a:endParaRPr>
          </a:p>
          <a:p>
            <a:pPr marL="1085850" lvl="2" indent="-171450" algn="just">
              <a:buFont typeface="Wingdings" panose="05000000000000000000" pitchFamily="2" charset="2"/>
              <a:buChar char="q"/>
            </a:pPr>
            <a:r>
              <a:rPr lang="pt-BR" sz="1200" dirty="0">
                <a:latin typeface="Quicksand Light" pitchFamily="2" charset="0"/>
              </a:rPr>
              <a:t>Troca de dispositivo</a:t>
            </a:r>
          </a:p>
          <a:p>
            <a:pPr marL="1085850" lvl="2" indent="-171450" algn="just">
              <a:buFont typeface="Wingdings" panose="05000000000000000000" pitchFamily="2" charset="2"/>
              <a:buChar char="q"/>
            </a:pPr>
            <a:r>
              <a:rPr lang="pt-BR" sz="1200" dirty="0">
                <a:latin typeface="Quicksand Light" pitchFamily="2" charset="0"/>
              </a:rPr>
              <a:t>Mais uma camada de positivação em transações "fora do comum" possivelmente identificados pelo negócio</a:t>
            </a:r>
          </a:p>
          <a:p>
            <a:pPr marL="1085850" lvl="2" indent="-171450" algn="just">
              <a:buFont typeface="Wingdings" panose="05000000000000000000" pitchFamily="2" charset="2"/>
              <a:buChar char="q"/>
            </a:pPr>
            <a:endParaRPr lang="pt-BR" sz="1200" dirty="0">
              <a:latin typeface="Quicksand Light" pitchFamily="2" charset="0"/>
            </a:endParaRPr>
          </a:p>
          <a:p>
            <a:pPr marL="1085850" lvl="2" indent="-171450" algn="just">
              <a:buFont typeface="Wingdings" panose="05000000000000000000" pitchFamily="2" charset="2"/>
              <a:buChar char="q"/>
            </a:pPr>
            <a:endParaRPr lang="pt-BR" sz="1200" dirty="0">
              <a:latin typeface="Quicksand Light" pitchFamily="2" charset="0"/>
            </a:endParaRPr>
          </a:p>
          <a:p>
            <a:pPr marL="1085850" lvl="2" indent="-171450" algn="just">
              <a:buFont typeface="Wingdings" panose="05000000000000000000" pitchFamily="2" charset="2"/>
              <a:buChar char="q"/>
            </a:pPr>
            <a:endParaRPr lang="pt-BR" sz="1200" dirty="0">
              <a:latin typeface="Quicksand Light" pitchFamily="2" charset="0"/>
            </a:endParaRPr>
          </a:p>
          <a:p>
            <a:pPr marL="628650" lvl="1" indent="-171450" algn="just">
              <a:buFont typeface="Wingdings" panose="05000000000000000000" pitchFamily="2" charset="2"/>
              <a:buChar char="q"/>
            </a:pPr>
            <a:r>
              <a:rPr lang="pt-BR" sz="1200" dirty="0" err="1">
                <a:latin typeface="Quicksand Light" pitchFamily="2" charset="0"/>
              </a:rPr>
              <a:t>FaceID</a:t>
            </a:r>
            <a:r>
              <a:rPr lang="pt-BR" sz="1200" dirty="0">
                <a:latin typeface="Quicksand Light" pitchFamily="2" charset="0"/>
              </a:rPr>
              <a:t> será uma positivação a mais </a:t>
            </a:r>
          </a:p>
          <a:p>
            <a:pPr marL="1085850" lvl="2" indent="-171450" algn="just">
              <a:buFont typeface="Wingdings" panose="05000000000000000000" pitchFamily="2" charset="2"/>
              <a:buChar char="q"/>
            </a:pPr>
            <a:r>
              <a:rPr lang="pt-BR" sz="1200" dirty="0">
                <a:latin typeface="Quicksand Light" pitchFamily="2" charset="0"/>
              </a:rPr>
              <a:t>soluções para jornada de </a:t>
            </a:r>
            <a:r>
              <a:rPr lang="pt-BR" sz="1200" dirty="0" err="1">
                <a:latin typeface="Quicksand Light" pitchFamily="2" charset="0"/>
              </a:rPr>
              <a:t>onboardig</a:t>
            </a:r>
            <a:r>
              <a:rPr lang="pt-BR" sz="1200" dirty="0">
                <a:latin typeface="Quicksand Light" pitchFamily="2" charset="0"/>
              </a:rPr>
              <a:t> e </a:t>
            </a:r>
            <a:r>
              <a:rPr lang="pt-BR" sz="1200" dirty="0" err="1">
                <a:latin typeface="Quicksand Light" pitchFamily="2" charset="0"/>
              </a:rPr>
              <a:t>transactions</a:t>
            </a:r>
            <a:r>
              <a:rPr lang="pt-BR" sz="1200" dirty="0">
                <a:latin typeface="Quicksand Light" pitchFamily="2" charset="0"/>
              </a:rPr>
              <a:t>  (PREVENÇÃO DE FRAUDES), avaliação dos serviços</a:t>
            </a:r>
          </a:p>
          <a:p>
            <a:pPr marL="1085850" lvl="2" indent="-171450" algn="just">
              <a:buFont typeface="Wingdings" panose="05000000000000000000" pitchFamily="2" charset="2"/>
              <a:buChar char="q"/>
            </a:pPr>
            <a:endParaRPr lang="pt-BR" sz="1200" dirty="0">
              <a:latin typeface="Quicksand Light" pitchFamily="2" charset="0"/>
            </a:endParaRPr>
          </a:p>
          <a:p>
            <a:pPr marL="628650" lvl="1" indent="-171450" algn="just">
              <a:buFont typeface="Wingdings" panose="05000000000000000000" pitchFamily="2" charset="2"/>
              <a:buChar char="q"/>
            </a:pPr>
            <a:endParaRPr lang="pt-BR" sz="1200" dirty="0">
              <a:latin typeface="Quicksand Light" pitchFamily="2" charset="0"/>
            </a:endParaRPr>
          </a:p>
          <a:p>
            <a:pPr marL="628650" lvl="1" indent="-171450" algn="just">
              <a:buFont typeface="Wingdings" panose="05000000000000000000" pitchFamily="2" charset="2"/>
              <a:buChar char="q"/>
            </a:pPr>
            <a:endParaRPr lang="pt-BR" sz="1200" dirty="0">
              <a:latin typeface="Quicksand Light" pitchFamily="2" charset="0"/>
            </a:endParaRPr>
          </a:p>
        </p:txBody>
      </p:sp>
      <p:sp>
        <p:nvSpPr>
          <p:cNvPr id="2" name="Título 1">
            <a:extLst>
              <a:ext uri="{FF2B5EF4-FFF2-40B4-BE49-F238E27FC236}">
                <a16:creationId xmlns:a16="http://schemas.microsoft.com/office/drawing/2014/main" id="{144DFC98-4E9F-4F16-8DF9-712628B96B4E}"/>
              </a:ext>
            </a:extLst>
          </p:cNvPr>
          <p:cNvSpPr>
            <a:spLocks noGrp="1"/>
          </p:cNvSpPr>
          <p:nvPr>
            <p:ph type="title"/>
          </p:nvPr>
        </p:nvSpPr>
        <p:spPr/>
        <p:txBody>
          <a:bodyPr/>
          <a:lstStyle/>
          <a:p>
            <a:r>
              <a:rPr lang="pt-BR" dirty="0"/>
              <a:t>Autenticação</a:t>
            </a:r>
          </a:p>
        </p:txBody>
      </p:sp>
      <p:sp>
        <p:nvSpPr>
          <p:cNvPr id="3" name="Subtítulo 2">
            <a:extLst>
              <a:ext uri="{FF2B5EF4-FFF2-40B4-BE49-F238E27FC236}">
                <a16:creationId xmlns:a16="http://schemas.microsoft.com/office/drawing/2014/main" id="{58EFA9C5-6684-4B08-B852-2B10AF93A81F}"/>
              </a:ext>
            </a:extLst>
          </p:cNvPr>
          <p:cNvSpPr>
            <a:spLocks noGrp="1"/>
          </p:cNvSpPr>
          <p:nvPr>
            <p:ph type="subTitle" idx="1"/>
          </p:nvPr>
        </p:nvSpPr>
        <p:spPr/>
        <p:txBody>
          <a:bodyPr>
            <a:normAutofit fontScale="92500" lnSpcReduction="10000"/>
          </a:bodyPr>
          <a:lstStyle/>
          <a:p>
            <a:r>
              <a:rPr lang="en-US" dirty="0" err="1"/>
              <a:t>TaaS</a:t>
            </a:r>
            <a:r>
              <a:rPr lang="en-US" dirty="0"/>
              <a:t> (Trust as a Service) </a:t>
            </a:r>
            <a:r>
              <a:rPr lang="en-US" dirty="0">
                <a:highlight>
                  <a:srgbClr val="FFFF00"/>
                </a:highlight>
              </a:rPr>
              <a:t>BRAINSTORM</a:t>
            </a:r>
          </a:p>
          <a:p>
            <a:endParaRPr lang="pt-BR" dirty="0"/>
          </a:p>
        </p:txBody>
      </p:sp>
    </p:spTree>
    <p:extLst>
      <p:ext uri="{BB962C8B-B14F-4D97-AF65-F5344CB8AC3E}">
        <p14:creationId xmlns:p14="http://schemas.microsoft.com/office/powerpoint/2010/main" val="40380977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286220" y="408796"/>
            <a:ext cx="2542034" cy="2538860"/>
          </a:xfrm>
          <a:prstGeom prst="rect">
            <a:avLst/>
          </a:prstGeom>
        </p:spPr>
      </p:pic>
      <p:sp>
        <p:nvSpPr>
          <p:cNvPr id="11" name="CaixaDeTexto 10">
            <a:extLst>
              <a:ext uri="{FF2B5EF4-FFF2-40B4-BE49-F238E27FC236}">
                <a16:creationId xmlns:a16="http://schemas.microsoft.com/office/drawing/2014/main" id="{EFC96D6C-B3AA-4E32-87CF-11CF70BD2850}"/>
              </a:ext>
            </a:extLst>
          </p:cNvPr>
          <p:cNvSpPr txBox="1"/>
          <p:nvPr/>
        </p:nvSpPr>
        <p:spPr>
          <a:xfrm>
            <a:off x="1024333" y="1620826"/>
            <a:ext cx="7248666" cy="1200329"/>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Extração de dados de documentos com OCR (RG, CNH e CRLV)</a:t>
            </a:r>
          </a:p>
          <a:p>
            <a:pPr marL="628650" lvl="1" indent="-171450" algn="just">
              <a:buFont typeface="Wingdings" panose="05000000000000000000" pitchFamily="2" charset="2"/>
              <a:buChar char="q"/>
            </a:pPr>
            <a:r>
              <a:rPr lang="pt-BR" sz="1200" dirty="0">
                <a:latin typeface="Quicksand"/>
              </a:rPr>
              <a:t>Face Match</a:t>
            </a:r>
          </a:p>
          <a:p>
            <a:pPr marL="1085850" lvl="2" indent="-171450" algn="just">
              <a:buFont typeface="Wingdings,Sans-Serif" panose="05000000000000000000" pitchFamily="2" charset="2"/>
              <a:buChar char="q"/>
            </a:pPr>
            <a:r>
              <a:rPr lang="pt-BR" sz="1200" dirty="0">
                <a:latin typeface="Quicksand"/>
              </a:rPr>
              <a:t>Captura automática da foto quando atendidos os critérios de qualidade</a:t>
            </a:r>
            <a:endParaRPr lang="en-US" sz="1200" dirty="0">
              <a:latin typeface="Quicksand"/>
            </a:endParaRPr>
          </a:p>
          <a:p>
            <a:pPr marL="1085850" lvl="2" indent="-171450" algn="just">
              <a:buFont typeface="Wingdings" panose="05000000000000000000" pitchFamily="2" charset="2"/>
              <a:buChar char="q"/>
            </a:pPr>
            <a:r>
              <a:rPr lang="pt-BR" sz="1200" dirty="0">
                <a:latin typeface="Quicksand"/>
              </a:rPr>
              <a:t>Comparação de foto do cadastro com foto do documento</a:t>
            </a:r>
            <a:endParaRPr lang="pt-BR" dirty="0"/>
          </a:p>
          <a:p>
            <a:pPr marL="1085850" lvl="2" indent="-171450" algn="just">
              <a:buFont typeface="Wingdings" panose="05000000000000000000" pitchFamily="2" charset="2"/>
              <a:buChar char="q"/>
            </a:pPr>
            <a:r>
              <a:rPr lang="pt-BR" sz="1200" dirty="0" err="1">
                <a:latin typeface="Quicksand"/>
              </a:rPr>
              <a:t>Liveness</a:t>
            </a:r>
            <a:r>
              <a:rPr lang="pt-BR" sz="1200" dirty="0">
                <a:latin typeface="Quicksand"/>
              </a:rPr>
              <a:t> </a:t>
            </a:r>
            <a:r>
              <a:rPr lang="pt-BR" sz="1200" dirty="0" err="1">
                <a:latin typeface="Quicksand"/>
              </a:rPr>
              <a:t>check</a:t>
            </a:r>
            <a:r>
              <a:rPr lang="pt-BR" sz="1200" dirty="0">
                <a:latin typeface="Quicksand"/>
              </a:rPr>
              <a:t> </a:t>
            </a:r>
            <a:r>
              <a:rPr lang="pt-BR" sz="1200" dirty="0">
                <a:ea typeface="+mn-lt"/>
                <a:cs typeface="+mn-lt"/>
              </a:rPr>
              <a:t>–</a:t>
            </a:r>
            <a:r>
              <a:rPr lang="pt-BR" sz="1200" dirty="0">
                <a:latin typeface="Quicksand"/>
              </a:rPr>
              <a:t> garante que foto foi capturada ao vivo</a:t>
            </a:r>
          </a:p>
          <a:p>
            <a:pPr marL="628650" lvl="1" indent="-171450" algn="just">
              <a:buFont typeface="Wingdings" panose="05000000000000000000" pitchFamily="2" charset="2"/>
              <a:buChar char="q"/>
            </a:pPr>
            <a:endParaRPr lang="pt-BR" sz="1200" dirty="0">
              <a:latin typeface="Quicksand"/>
            </a:endParaRPr>
          </a:p>
        </p:txBody>
      </p:sp>
      <p:pic>
        <p:nvPicPr>
          <p:cNvPr id="2" name="Imagem 2" descr="Ícone&#10;&#10;Descrição gerada automaticamente">
            <a:extLst>
              <a:ext uri="{FF2B5EF4-FFF2-40B4-BE49-F238E27FC236}">
                <a16:creationId xmlns:a16="http://schemas.microsoft.com/office/drawing/2014/main" id="{9229E64A-DF04-4B3C-8B85-F59B833BD651}"/>
              </a:ext>
            </a:extLst>
          </p:cNvPr>
          <p:cNvPicPr>
            <a:picLocks noChangeAspect="1"/>
          </p:cNvPicPr>
          <p:nvPr/>
        </p:nvPicPr>
        <p:blipFill>
          <a:blip r:embed="rId3"/>
          <a:stretch>
            <a:fillRect/>
          </a:stretch>
        </p:blipFill>
        <p:spPr>
          <a:xfrm>
            <a:off x="126926" y="1678226"/>
            <a:ext cx="1406378" cy="715040"/>
          </a:xfrm>
          <a:prstGeom prst="rect">
            <a:avLst/>
          </a:prstGeom>
        </p:spPr>
      </p:pic>
      <p:sp>
        <p:nvSpPr>
          <p:cNvPr id="17" name="CaixaDeTexto 16">
            <a:extLst>
              <a:ext uri="{FF2B5EF4-FFF2-40B4-BE49-F238E27FC236}">
                <a16:creationId xmlns:a16="http://schemas.microsoft.com/office/drawing/2014/main" id="{6ED7B180-32E2-49AB-A939-239B8B93BD8F}"/>
              </a:ext>
            </a:extLst>
          </p:cNvPr>
          <p:cNvSpPr txBox="1"/>
          <p:nvPr/>
        </p:nvSpPr>
        <p:spPr>
          <a:xfrm>
            <a:off x="-366760" y="2514404"/>
            <a:ext cx="8630234" cy="3046988"/>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err="1">
                <a:latin typeface="Quicksand"/>
              </a:rPr>
              <a:t>Backgroud</a:t>
            </a:r>
            <a:r>
              <a:rPr lang="pt-BR" sz="1200">
                <a:latin typeface="Quicksand"/>
              </a:rPr>
              <a:t> </a:t>
            </a:r>
            <a:r>
              <a:rPr lang="pt-BR" sz="1200" dirty="0" err="1">
                <a:latin typeface="Quicksand"/>
              </a:rPr>
              <a:t>check</a:t>
            </a:r>
            <a:endParaRPr lang="pt-BR" dirty="0" err="1"/>
          </a:p>
          <a:p>
            <a:pPr marL="1085850" lvl="2" indent="-171450" algn="just">
              <a:buFont typeface="Wingdings" panose="05000000000000000000" pitchFamily="2" charset="2"/>
              <a:buChar char="q"/>
            </a:pPr>
            <a:r>
              <a:rPr lang="pt-BR" sz="1200">
                <a:latin typeface="Quicksand"/>
              </a:rPr>
              <a:t>Consulta de dados </a:t>
            </a:r>
            <a:r>
              <a:rPr lang="pt-BR" sz="1200" dirty="0">
                <a:latin typeface="Quicksand"/>
              </a:rPr>
              <a:t>de pessoas físicas e jurídicas </a:t>
            </a:r>
            <a:r>
              <a:rPr lang="pt-BR" sz="1200">
                <a:latin typeface="Quicksand"/>
              </a:rPr>
              <a:t>em mais de 200 bases de dados públicas e privadas (agilizar processo de </a:t>
            </a:r>
            <a:r>
              <a:rPr lang="pt-BR" sz="1200" dirty="0" err="1">
                <a:latin typeface="Quicksand"/>
              </a:rPr>
              <a:t>onboarding</a:t>
            </a:r>
            <a:r>
              <a:rPr lang="pt-BR" sz="1200">
                <a:latin typeface="Quicksand"/>
              </a:rPr>
              <a:t> digital)</a:t>
            </a:r>
            <a:endParaRPr lang="pt-BR" sz="1200" dirty="0">
              <a:latin typeface="Quicksand"/>
            </a:endParaRPr>
          </a:p>
          <a:p>
            <a:pPr marL="1085850" lvl="2" indent="-171450" algn="just">
              <a:buFont typeface="Wingdings" panose="05000000000000000000" pitchFamily="2" charset="2"/>
              <a:buChar char="q"/>
            </a:pPr>
            <a:r>
              <a:rPr lang="pt-BR" sz="1200">
                <a:latin typeface="Quicksand"/>
              </a:rPr>
              <a:t>Dashboard centraliza dados como dívidas, processos judiciais, antecedentes criminais, infrações de transito e situação de veículos, verificação de CNH, situação cadastral de CPF e CNPJ e </a:t>
            </a:r>
            <a:r>
              <a:rPr lang="pt-BR" sz="1200" dirty="0" err="1">
                <a:latin typeface="Quicksand"/>
              </a:rPr>
              <a:t>etc</a:t>
            </a:r>
            <a:endParaRPr lang="pt-BR" sz="1200" dirty="0">
              <a:latin typeface="Quicksand"/>
            </a:endParaRPr>
          </a:p>
          <a:p>
            <a:pPr marL="1085850" lvl="2" indent="-171450" algn="just">
              <a:buFont typeface="Wingdings" panose="05000000000000000000" pitchFamily="2" charset="2"/>
              <a:buChar char="q"/>
            </a:pPr>
            <a:r>
              <a:rPr lang="pt-BR" sz="1200">
                <a:latin typeface="Quicksand"/>
              </a:rPr>
              <a:t>Analise de risco automatizado e workflow configurável conforme regras do negócio, eliminando necessidade de processos manuais</a:t>
            </a:r>
            <a:endParaRPr lang="pt-BR" sz="1200" dirty="0">
              <a:latin typeface="Quicksand"/>
            </a:endParaRPr>
          </a:p>
          <a:p>
            <a:pPr marL="628650" lvl="1" indent="-171450" algn="just">
              <a:buFont typeface="Wingdings" panose="05000000000000000000" pitchFamily="2" charset="2"/>
              <a:buChar char="q"/>
            </a:pPr>
            <a:r>
              <a:rPr lang="pt-BR" sz="1200">
                <a:latin typeface="Quicksand"/>
              </a:rPr>
              <a:t>UX intuitiva que instrui usuário a capturar corretamente a imagem</a:t>
            </a:r>
            <a:endParaRPr lang="pt-BR" sz="1200" dirty="0">
              <a:latin typeface="Quicksand"/>
            </a:endParaRPr>
          </a:p>
          <a:p>
            <a:pPr marL="628650" lvl="1" indent="-171450" algn="just">
              <a:buFont typeface="Wingdings" panose="05000000000000000000" pitchFamily="2" charset="2"/>
              <a:buChar char="q"/>
            </a:pPr>
            <a:r>
              <a:rPr lang="pt-BR" sz="1200">
                <a:latin typeface="Quicksand"/>
              </a:rPr>
              <a:t>Documentoscopia </a:t>
            </a:r>
            <a:r>
              <a:rPr lang="pt-BR" sz="1200">
                <a:ea typeface="+mn-lt"/>
                <a:cs typeface="+mn-lt"/>
              </a:rPr>
              <a:t>–</a:t>
            </a:r>
            <a:r>
              <a:rPr lang="pt-BR" sz="1200">
                <a:latin typeface="Quicksand"/>
              </a:rPr>
              <a:t> Utiliza técnicas forenses para identificar autenticidade e integridade de documentos (RG, CNH e RNE) acessível através de API</a:t>
            </a:r>
            <a:endParaRPr lang="pt-BR" sz="1200" dirty="0">
              <a:latin typeface="Quicksand"/>
            </a:endParaRPr>
          </a:p>
          <a:p>
            <a:pPr marL="628650" lvl="1" indent="-171450" algn="just">
              <a:buFont typeface="Wingdings" panose="05000000000000000000" pitchFamily="2" charset="2"/>
              <a:buChar char="q"/>
            </a:pPr>
            <a:r>
              <a:rPr lang="pt-BR" sz="1200">
                <a:latin typeface="Quicksand"/>
              </a:rPr>
              <a:t>Professional Services – serviço de consultoria em </a:t>
            </a:r>
            <a:r>
              <a:rPr lang="pt-BR" sz="1200" dirty="0" err="1">
                <a:latin typeface="Quicksand"/>
              </a:rPr>
              <a:t>onboarding</a:t>
            </a:r>
            <a:r>
              <a:rPr lang="pt-BR" sz="1200">
                <a:latin typeface="Quicksand"/>
              </a:rPr>
              <a:t> e </a:t>
            </a:r>
            <a:r>
              <a:rPr lang="pt-BR" sz="1200" dirty="0">
                <a:latin typeface="Quicksand"/>
              </a:rPr>
              <a:t>validação</a:t>
            </a:r>
            <a:r>
              <a:rPr lang="pt-BR" sz="1200">
                <a:latin typeface="Quicksand"/>
              </a:rPr>
              <a:t> de usuários composta por time multidisciplinar e certificado</a:t>
            </a:r>
            <a:endParaRPr lang="pt-BR" sz="1200" dirty="0">
              <a:latin typeface="Quicksand"/>
            </a:endParaRPr>
          </a:p>
          <a:p>
            <a:pPr marL="628650" lvl="1" indent="-171450" algn="just">
              <a:buFont typeface="Wingdings" panose="05000000000000000000" pitchFamily="2" charset="2"/>
              <a:buChar char="q"/>
            </a:pPr>
            <a:r>
              <a:rPr lang="pt-BR" sz="1200">
                <a:latin typeface="Quicksand"/>
              </a:rPr>
              <a:t>SDK compatível apenas com linguagens nativas (iOS e Android)</a:t>
            </a:r>
            <a:endParaRPr lang="pt-BR" sz="1200" dirty="0">
              <a:latin typeface="Quicksand"/>
            </a:endParaRPr>
          </a:p>
          <a:p>
            <a:pPr marL="628650" lvl="1" indent="-171450" algn="just">
              <a:buFont typeface="Wingdings" panose="05000000000000000000" pitchFamily="2" charset="2"/>
              <a:buChar char="q"/>
            </a:pPr>
            <a:r>
              <a:rPr lang="pt-BR" sz="1200">
                <a:latin typeface="Quicksand"/>
              </a:rPr>
              <a:t>Parceiros (instituições financeiras):</a:t>
            </a:r>
          </a:p>
          <a:p>
            <a:pPr marL="1085850" lvl="2" indent="-171450" algn="just">
              <a:buFont typeface="Wingdings" panose="05000000000000000000" pitchFamily="2" charset="2"/>
              <a:buChar char="q"/>
            </a:pPr>
            <a:endParaRPr lang="pt-BR" sz="1200" dirty="0">
              <a:latin typeface="Quicksand"/>
            </a:endParaRPr>
          </a:p>
          <a:p>
            <a:pPr marL="1085850" lvl="2" indent="-171450" algn="just">
              <a:buFont typeface="Wingdings" panose="05000000000000000000" pitchFamily="2" charset="2"/>
              <a:buChar char="q"/>
            </a:pPr>
            <a:endParaRPr lang="pt-BR" sz="1200" dirty="0">
              <a:latin typeface="Quicksand"/>
            </a:endParaRPr>
          </a:p>
        </p:txBody>
      </p:sp>
      <p:grpSp>
        <p:nvGrpSpPr>
          <p:cNvPr id="23" name="Agrupar 22">
            <a:extLst>
              <a:ext uri="{FF2B5EF4-FFF2-40B4-BE49-F238E27FC236}">
                <a16:creationId xmlns:a16="http://schemas.microsoft.com/office/drawing/2014/main" id="{7E26C52D-CBCE-4174-A2C5-129072CDECD7}"/>
              </a:ext>
            </a:extLst>
          </p:cNvPr>
          <p:cNvGrpSpPr/>
          <p:nvPr/>
        </p:nvGrpSpPr>
        <p:grpSpPr>
          <a:xfrm>
            <a:off x="548702" y="6248388"/>
            <a:ext cx="11094596" cy="360000"/>
            <a:chOff x="620718" y="6248388"/>
            <a:chExt cx="11094596" cy="360000"/>
          </a:xfrm>
        </p:grpSpPr>
        <p:pic>
          <p:nvPicPr>
            <p:cNvPr id="4" name="Imagem 4">
              <a:extLst>
                <a:ext uri="{FF2B5EF4-FFF2-40B4-BE49-F238E27FC236}">
                  <a16:creationId xmlns:a16="http://schemas.microsoft.com/office/drawing/2014/main" id="{4781AFE6-AE8C-426A-AF60-CC85089CF42F}"/>
                </a:ext>
              </a:extLst>
            </p:cNvPr>
            <p:cNvPicPr>
              <a:picLocks noChangeAspect="1"/>
            </p:cNvPicPr>
            <p:nvPr/>
          </p:nvPicPr>
          <p:blipFill>
            <a:blip r:embed="rId4"/>
            <a:stretch>
              <a:fillRect/>
            </a:stretch>
          </p:blipFill>
          <p:spPr>
            <a:xfrm>
              <a:off x="620718" y="6248388"/>
              <a:ext cx="1074301" cy="360000"/>
            </a:xfrm>
            <a:prstGeom prst="rect">
              <a:avLst/>
            </a:prstGeom>
          </p:spPr>
        </p:pic>
        <p:pic>
          <p:nvPicPr>
            <p:cNvPr id="5" name="Imagem 5" descr="Logotipo&#10;&#10;Descrição gerada automaticamente">
              <a:extLst>
                <a:ext uri="{FF2B5EF4-FFF2-40B4-BE49-F238E27FC236}">
                  <a16:creationId xmlns:a16="http://schemas.microsoft.com/office/drawing/2014/main" id="{35AC83B1-6C24-49BE-86CB-26B63CC31C62}"/>
                </a:ext>
              </a:extLst>
            </p:cNvPr>
            <p:cNvPicPr>
              <a:picLocks noChangeAspect="1"/>
            </p:cNvPicPr>
            <p:nvPr/>
          </p:nvPicPr>
          <p:blipFill>
            <a:blip r:embed="rId5"/>
            <a:stretch>
              <a:fillRect/>
            </a:stretch>
          </p:blipFill>
          <p:spPr>
            <a:xfrm>
              <a:off x="2236580" y="6248388"/>
              <a:ext cx="1599616" cy="360000"/>
            </a:xfrm>
            <a:prstGeom prst="rect">
              <a:avLst/>
            </a:prstGeom>
          </p:spPr>
        </p:pic>
        <p:pic>
          <p:nvPicPr>
            <p:cNvPr id="6" name="Gráfico 6">
              <a:extLst>
                <a:ext uri="{FF2B5EF4-FFF2-40B4-BE49-F238E27FC236}">
                  <a16:creationId xmlns:a16="http://schemas.microsoft.com/office/drawing/2014/main" id="{625FAF7B-3C4C-4E93-A2DD-5D3A2E924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77800" y="6248388"/>
              <a:ext cx="1537514" cy="360000"/>
            </a:xfrm>
            <a:prstGeom prst="rect">
              <a:avLst/>
            </a:prstGeom>
          </p:spPr>
        </p:pic>
        <p:pic>
          <p:nvPicPr>
            <p:cNvPr id="7" name="Imagem 11">
              <a:extLst>
                <a:ext uri="{FF2B5EF4-FFF2-40B4-BE49-F238E27FC236}">
                  <a16:creationId xmlns:a16="http://schemas.microsoft.com/office/drawing/2014/main" id="{E6A810B6-43AE-4202-B992-52E6E4E202FA}"/>
                </a:ext>
              </a:extLst>
            </p:cNvPr>
            <p:cNvPicPr>
              <a:picLocks noChangeAspect="1"/>
            </p:cNvPicPr>
            <p:nvPr/>
          </p:nvPicPr>
          <p:blipFill>
            <a:blip r:embed="rId8"/>
            <a:stretch>
              <a:fillRect/>
            </a:stretch>
          </p:blipFill>
          <p:spPr>
            <a:xfrm>
              <a:off x="8195046" y="6248388"/>
              <a:ext cx="1441195" cy="360000"/>
            </a:xfrm>
            <a:prstGeom prst="rect">
              <a:avLst/>
            </a:prstGeom>
          </p:spPr>
        </p:pic>
        <p:pic>
          <p:nvPicPr>
            <p:cNvPr id="12" name="Imagem 17" descr="Logotipo, nome da empresa&#10;&#10;Descrição gerada automaticamente">
              <a:extLst>
                <a:ext uri="{FF2B5EF4-FFF2-40B4-BE49-F238E27FC236}">
                  <a16:creationId xmlns:a16="http://schemas.microsoft.com/office/drawing/2014/main" id="{DC52F799-189C-479C-A1BD-17323364C3B8}"/>
                </a:ext>
              </a:extLst>
            </p:cNvPr>
            <p:cNvPicPr>
              <a:picLocks noChangeAspect="1"/>
            </p:cNvPicPr>
            <p:nvPr/>
          </p:nvPicPr>
          <p:blipFill>
            <a:blip r:embed="rId9"/>
            <a:stretch>
              <a:fillRect/>
            </a:stretch>
          </p:blipFill>
          <p:spPr>
            <a:xfrm>
              <a:off x="4377757" y="6248388"/>
              <a:ext cx="1229785" cy="360000"/>
            </a:xfrm>
            <a:prstGeom prst="rect">
              <a:avLst/>
            </a:prstGeom>
          </p:spPr>
        </p:pic>
        <p:pic>
          <p:nvPicPr>
            <p:cNvPr id="20" name="Imagem 20" descr="Texto&#10;&#10;Descrição gerada automaticamente">
              <a:extLst>
                <a:ext uri="{FF2B5EF4-FFF2-40B4-BE49-F238E27FC236}">
                  <a16:creationId xmlns:a16="http://schemas.microsoft.com/office/drawing/2014/main" id="{0DC1D801-0E69-4F4F-B997-2B95A1598695}"/>
                </a:ext>
              </a:extLst>
            </p:cNvPr>
            <p:cNvPicPr>
              <a:picLocks noChangeAspect="1"/>
            </p:cNvPicPr>
            <p:nvPr/>
          </p:nvPicPr>
          <p:blipFill>
            <a:blip r:embed="rId10"/>
            <a:stretch>
              <a:fillRect/>
            </a:stretch>
          </p:blipFill>
          <p:spPr>
            <a:xfrm>
              <a:off x="6149103" y="6248388"/>
              <a:ext cx="1504382" cy="360000"/>
            </a:xfrm>
            <a:prstGeom prst="rect">
              <a:avLst/>
            </a:prstGeom>
          </p:spPr>
        </p:pic>
      </p:grpSp>
      <p:pic>
        <p:nvPicPr>
          <p:cNvPr id="22" name="Imagem 22">
            <a:extLst>
              <a:ext uri="{FF2B5EF4-FFF2-40B4-BE49-F238E27FC236}">
                <a16:creationId xmlns:a16="http://schemas.microsoft.com/office/drawing/2014/main" id="{584942C6-C2A0-465E-9C62-715441CCBBAD}"/>
              </a:ext>
            </a:extLst>
          </p:cNvPr>
          <p:cNvPicPr>
            <a:picLocks noChangeAspect="1"/>
          </p:cNvPicPr>
          <p:nvPr/>
        </p:nvPicPr>
        <p:blipFill>
          <a:blip r:embed="rId11"/>
          <a:stretch>
            <a:fillRect/>
          </a:stretch>
        </p:blipFill>
        <p:spPr>
          <a:xfrm>
            <a:off x="12727193" y="6389191"/>
            <a:ext cx="871134" cy="360000"/>
          </a:xfrm>
          <a:prstGeom prst="rect">
            <a:avLst/>
          </a:prstGeom>
        </p:spPr>
      </p:pic>
      <p:pic>
        <p:nvPicPr>
          <p:cNvPr id="19" name="Imagem 19" descr="Logotipo&#10;&#10;Descrição gerada automaticamente">
            <a:extLst>
              <a:ext uri="{FF2B5EF4-FFF2-40B4-BE49-F238E27FC236}">
                <a16:creationId xmlns:a16="http://schemas.microsoft.com/office/drawing/2014/main" id="{4114602A-F988-4B6E-AB4E-8696AB960254}"/>
              </a:ext>
            </a:extLst>
          </p:cNvPr>
          <p:cNvPicPr>
            <a:picLocks noChangeAspect="1"/>
          </p:cNvPicPr>
          <p:nvPr/>
        </p:nvPicPr>
        <p:blipFill>
          <a:blip r:embed="rId12"/>
          <a:stretch>
            <a:fillRect/>
          </a:stretch>
        </p:blipFill>
        <p:spPr>
          <a:xfrm>
            <a:off x="12727193" y="5720847"/>
            <a:ext cx="636979" cy="360000"/>
          </a:xfrm>
          <a:prstGeom prst="rect">
            <a:avLst/>
          </a:prstGeom>
        </p:spPr>
      </p:pic>
      <p:sp>
        <p:nvSpPr>
          <p:cNvPr id="25" name="TextBox 5">
            <a:extLst>
              <a:ext uri="{FF2B5EF4-FFF2-40B4-BE49-F238E27FC236}">
                <a16:creationId xmlns:a16="http://schemas.microsoft.com/office/drawing/2014/main" id="{75153621-918B-4ADB-B569-29037E2AF485}"/>
              </a:ext>
            </a:extLst>
          </p:cNvPr>
          <p:cNvSpPr txBox="1"/>
          <p:nvPr/>
        </p:nvSpPr>
        <p:spPr>
          <a:xfrm>
            <a:off x="0" y="1361888"/>
            <a:ext cx="7822800" cy="646331"/>
          </a:xfrm>
          <a:prstGeom prst="rect">
            <a:avLst/>
          </a:prstGeom>
          <a:noFill/>
        </p:spPr>
        <p:txBody>
          <a:bodyPr wrap="square" lIns="91440" tIns="45720" rIns="91440" bIns="45720"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Wingdings" panose="05000000000000000000" pitchFamily="2" charset="2"/>
              <a:buChar char="v"/>
            </a:pPr>
            <a:endParaRPr lang="pt-BR" sz="1200" b="1">
              <a:latin typeface="Quicksand"/>
            </a:endParaRPr>
          </a:p>
          <a:p>
            <a:pPr marL="171450" indent="-171450">
              <a:buFont typeface="Wingdings" panose="05000000000000000000" pitchFamily="2" charset="2"/>
              <a:buChar char="v"/>
            </a:pPr>
            <a:endParaRPr lang="pt-BR" sz="1200" b="1" dirty="0">
              <a:latin typeface="Quicksand" pitchFamily="2" charset="77"/>
            </a:endParaRPr>
          </a:p>
          <a:p>
            <a:pPr marL="171450" indent="-171450">
              <a:buFont typeface="Wingdings" panose="05000000000000000000" pitchFamily="2" charset="2"/>
              <a:buChar char="v"/>
            </a:pPr>
            <a:endParaRPr lang="pt-BR" sz="1200" b="1" dirty="0">
              <a:latin typeface="Quicksand" pitchFamily="2" charset="77"/>
            </a:endParaRPr>
          </a:p>
        </p:txBody>
      </p:sp>
      <p:sp>
        <p:nvSpPr>
          <p:cNvPr id="18" name="Título 17">
            <a:extLst>
              <a:ext uri="{FF2B5EF4-FFF2-40B4-BE49-F238E27FC236}">
                <a16:creationId xmlns:a16="http://schemas.microsoft.com/office/drawing/2014/main" id="{900923FD-6EE6-4C54-AA8F-976BD6DBB1CF}"/>
              </a:ext>
            </a:extLst>
          </p:cNvPr>
          <p:cNvSpPr>
            <a:spLocks noGrp="1"/>
          </p:cNvSpPr>
          <p:nvPr>
            <p:ph type="title"/>
          </p:nvPr>
        </p:nvSpPr>
        <p:spPr/>
        <p:txBody>
          <a:bodyPr/>
          <a:lstStyle/>
          <a:p>
            <a:r>
              <a:rPr lang="pt-BR" dirty="0"/>
              <a:t>Autenticação</a:t>
            </a:r>
          </a:p>
        </p:txBody>
      </p:sp>
      <p:sp>
        <p:nvSpPr>
          <p:cNvPr id="21" name="Subtítulo 20">
            <a:extLst>
              <a:ext uri="{FF2B5EF4-FFF2-40B4-BE49-F238E27FC236}">
                <a16:creationId xmlns:a16="http://schemas.microsoft.com/office/drawing/2014/main" id="{92EF7157-96AD-4A2D-84B0-889135583EF6}"/>
              </a:ext>
            </a:extLst>
          </p:cNvPr>
          <p:cNvSpPr>
            <a:spLocks noGrp="1"/>
          </p:cNvSpPr>
          <p:nvPr>
            <p:ph type="subTitle" idx="1"/>
          </p:nvPr>
        </p:nvSpPr>
        <p:spPr/>
        <p:txBody>
          <a:bodyPr>
            <a:normAutofit fontScale="92500" lnSpcReduction="20000"/>
          </a:bodyPr>
          <a:lstStyle/>
          <a:p>
            <a:r>
              <a:rPr lang="pt-BR" dirty="0"/>
              <a:t>Solução </a:t>
            </a:r>
            <a:r>
              <a:rPr lang="pt-BR" dirty="0" err="1"/>
              <a:t>idWall</a:t>
            </a:r>
            <a:endParaRPr lang="pt-BR" dirty="0"/>
          </a:p>
        </p:txBody>
      </p:sp>
      <p:sp>
        <p:nvSpPr>
          <p:cNvPr id="26" name="Retângulo 25">
            <a:extLst>
              <a:ext uri="{FF2B5EF4-FFF2-40B4-BE49-F238E27FC236}">
                <a16:creationId xmlns:a16="http://schemas.microsoft.com/office/drawing/2014/main" id="{277D0CE4-AA1E-4DB3-B235-B600C2C7FF4E}"/>
              </a:ext>
            </a:extLst>
          </p:cNvPr>
          <p:cNvSpPr/>
          <p:nvPr/>
        </p:nvSpPr>
        <p:spPr>
          <a:xfrm>
            <a:off x="0" y="5834593"/>
            <a:ext cx="12192000" cy="332910"/>
          </a:xfrm>
          <a:prstGeom prst="rect">
            <a:avLst/>
          </a:prstGeom>
          <a:solidFill>
            <a:srgbClr val="ACD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400" dirty="0">
                <a:solidFill>
                  <a:schemeClr val="tx1"/>
                </a:solidFill>
                <a:latin typeface="Quicksand" pitchFamily="2" charset="0"/>
              </a:rPr>
              <a:t>Quem Usa</a:t>
            </a:r>
          </a:p>
        </p:txBody>
      </p:sp>
    </p:spTree>
    <p:extLst>
      <p:ext uri="{BB962C8B-B14F-4D97-AF65-F5344CB8AC3E}">
        <p14:creationId xmlns:p14="http://schemas.microsoft.com/office/powerpoint/2010/main" val="1942981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F7062D18-86B7-4ED2-A029-BA68C44E8111}"/>
              </a:ext>
            </a:extLst>
          </p:cNvPr>
          <p:cNvSpPr/>
          <p:nvPr/>
        </p:nvSpPr>
        <p:spPr>
          <a:xfrm>
            <a:off x="0" y="5834593"/>
            <a:ext cx="12192000" cy="332910"/>
          </a:xfrm>
          <a:prstGeom prst="rect">
            <a:avLst/>
          </a:prstGeom>
          <a:solidFill>
            <a:srgbClr val="ACD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sz="1400" dirty="0">
                <a:solidFill>
                  <a:schemeClr val="tx1"/>
                </a:solidFill>
                <a:latin typeface="Quicksand" pitchFamily="2" charset="0"/>
              </a:rPr>
              <a:t>Quem Usa</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697337" y="351396"/>
            <a:ext cx="2542034" cy="2538860"/>
          </a:xfrm>
          <a:prstGeom prst="rect">
            <a:avLst/>
          </a:prstGeom>
        </p:spPr>
      </p:pic>
      <p:sp>
        <p:nvSpPr>
          <p:cNvPr id="11" name="CaixaDeTexto 10">
            <a:extLst>
              <a:ext uri="{FF2B5EF4-FFF2-40B4-BE49-F238E27FC236}">
                <a16:creationId xmlns:a16="http://schemas.microsoft.com/office/drawing/2014/main" id="{EFC96D6C-B3AA-4E32-87CF-11CF70BD2850}"/>
              </a:ext>
            </a:extLst>
          </p:cNvPr>
          <p:cNvSpPr txBox="1"/>
          <p:nvPr/>
        </p:nvSpPr>
        <p:spPr>
          <a:xfrm>
            <a:off x="1115442" y="1620826"/>
            <a:ext cx="7149274" cy="1200329"/>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a:latin typeface="Quicksand"/>
              </a:rPr>
              <a:t>Extração de dados de documentos com OCR (RG, CNH e CPF)</a:t>
            </a:r>
          </a:p>
          <a:p>
            <a:pPr marL="628650" lvl="1" indent="-171450" algn="just">
              <a:buFont typeface="Wingdings" panose="05000000000000000000" pitchFamily="2" charset="2"/>
              <a:buChar char="q"/>
            </a:pPr>
            <a:r>
              <a:rPr lang="pt-BR" sz="1200" dirty="0" err="1">
                <a:latin typeface="Quicksand"/>
              </a:rPr>
              <a:t>Unico</a:t>
            </a:r>
            <a:r>
              <a:rPr lang="pt-BR" sz="1200">
                <a:latin typeface="Quicksand"/>
              </a:rPr>
              <a:t> </a:t>
            </a:r>
            <a:r>
              <a:rPr lang="pt-BR" sz="1200" dirty="0" err="1">
                <a:latin typeface="Quicksand"/>
              </a:rPr>
              <a:t>Check</a:t>
            </a:r>
            <a:r>
              <a:rPr lang="pt-BR" sz="1200">
                <a:latin typeface="Quicksand"/>
              </a:rPr>
              <a:t> (face match)</a:t>
            </a:r>
          </a:p>
          <a:p>
            <a:pPr marL="1085850" lvl="2" indent="-171450" algn="just">
              <a:buFont typeface="Wingdings,Sans-Serif" panose="05000000000000000000" pitchFamily="2" charset="2"/>
              <a:buChar char="q"/>
            </a:pPr>
            <a:r>
              <a:rPr lang="pt-BR" sz="1200">
                <a:latin typeface="Quicksand"/>
              </a:rPr>
              <a:t>Captura automática da foto quando atendidos os critérios de qualidade</a:t>
            </a:r>
            <a:endParaRPr lang="en-US" sz="1200">
              <a:latin typeface="Quicksand"/>
            </a:endParaRPr>
          </a:p>
          <a:p>
            <a:pPr marL="1085850" lvl="2" indent="-171450" algn="just">
              <a:buFont typeface="Wingdings" panose="05000000000000000000" pitchFamily="2" charset="2"/>
              <a:buChar char="q"/>
            </a:pPr>
            <a:r>
              <a:rPr lang="pt-BR" sz="1200">
                <a:latin typeface="Quicksand"/>
              </a:rPr>
              <a:t>Comparação de foto do cadastro com foto do documento</a:t>
            </a:r>
            <a:endParaRPr lang="pt-BR"/>
          </a:p>
          <a:p>
            <a:pPr marL="1085850" lvl="2" indent="-171450" algn="just">
              <a:buFont typeface="Wingdings" panose="05000000000000000000" pitchFamily="2" charset="2"/>
              <a:buChar char="q"/>
            </a:pPr>
            <a:r>
              <a:rPr lang="pt-BR" sz="1200" dirty="0" err="1">
                <a:latin typeface="Quicksand"/>
              </a:rPr>
              <a:t>Liveness</a:t>
            </a:r>
            <a:r>
              <a:rPr lang="pt-BR" sz="1200">
                <a:latin typeface="Quicksand"/>
              </a:rPr>
              <a:t> </a:t>
            </a:r>
            <a:r>
              <a:rPr lang="pt-BR" sz="1200" dirty="0" err="1">
                <a:latin typeface="Quicksand"/>
              </a:rPr>
              <a:t>check</a:t>
            </a:r>
            <a:r>
              <a:rPr lang="pt-BR" sz="1200">
                <a:latin typeface="Quicksand"/>
              </a:rPr>
              <a:t> </a:t>
            </a:r>
            <a:r>
              <a:rPr lang="pt-BR" sz="1200">
                <a:ea typeface="+mn-lt"/>
                <a:cs typeface="+mn-lt"/>
              </a:rPr>
              <a:t>–</a:t>
            </a:r>
            <a:r>
              <a:rPr lang="pt-BR" sz="1200">
                <a:latin typeface="Quicksand"/>
              </a:rPr>
              <a:t> garante que foto foi capturada ao vivo</a:t>
            </a:r>
          </a:p>
          <a:p>
            <a:pPr marL="628650" lvl="1" indent="-171450" algn="just">
              <a:buFont typeface="Wingdings" panose="05000000000000000000" pitchFamily="2" charset="2"/>
              <a:buChar char="q"/>
            </a:pPr>
            <a:endParaRPr lang="pt-BR" sz="1200">
              <a:latin typeface="Quicksand"/>
            </a:endParaRPr>
          </a:p>
        </p:txBody>
      </p:sp>
      <p:sp>
        <p:nvSpPr>
          <p:cNvPr id="17" name="CaixaDeTexto 16">
            <a:extLst>
              <a:ext uri="{FF2B5EF4-FFF2-40B4-BE49-F238E27FC236}">
                <a16:creationId xmlns:a16="http://schemas.microsoft.com/office/drawing/2014/main" id="{6ED7B180-32E2-49AB-A939-239B8B93BD8F}"/>
              </a:ext>
            </a:extLst>
          </p:cNvPr>
          <p:cNvSpPr txBox="1"/>
          <p:nvPr/>
        </p:nvSpPr>
        <p:spPr>
          <a:xfrm>
            <a:off x="-366760" y="2542979"/>
            <a:ext cx="8630234" cy="1754326"/>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a:latin typeface="Quicksand"/>
              </a:rPr>
              <a:t>Confirmação de </a:t>
            </a:r>
            <a:r>
              <a:rPr lang="pt-BR" sz="1200" dirty="0">
                <a:latin typeface="Quicksand"/>
              </a:rPr>
              <a:t>identificação </a:t>
            </a:r>
            <a:r>
              <a:rPr lang="pt-BR" sz="1200">
                <a:latin typeface="Quicksand"/>
              </a:rPr>
              <a:t>do usuário em menos de 1 segundo</a:t>
            </a:r>
            <a:endParaRPr lang="pt-BR" sz="1200" dirty="0">
              <a:latin typeface="Quicksand"/>
            </a:endParaRPr>
          </a:p>
          <a:p>
            <a:pPr marL="628650" lvl="1" indent="-171450" algn="just">
              <a:buFont typeface="Wingdings" panose="05000000000000000000" pitchFamily="2" charset="2"/>
              <a:buChar char="q"/>
            </a:pPr>
            <a:r>
              <a:rPr lang="pt-BR" sz="1200">
                <a:latin typeface="Quicksand"/>
              </a:rPr>
              <a:t>Validação </a:t>
            </a:r>
            <a:r>
              <a:rPr lang="pt-BR" sz="1200" dirty="0">
                <a:latin typeface="Quicksand"/>
              </a:rPr>
              <a:t>automática</a:t>
            </a:r>
            <a:r>
              <a:rPr lang="pt-BR" sz="1200">
                <a:latin typeface="Quicksand"/>
              </a:rPr>
              <a:t> se documento enviado realmente é o que foi solicitado</a:t>
            </a:r>
            <a:endParaRPr lang="pt-BR" sz="1200" dirty="0">
              <a:latin typeface="Quicksand"/>
            </a:endParaRPr>
          </a:p>
          <a:p>
            <a:pPr marL="628650" lvl="1" indent="-171450" algn="just">
              <a:buFont typeface="Wingdings" panose="05000000000000000000" pitchFamily="2" charset="2"/>
              <a:buChar char="q"/>
            </a:pPr>
            <a:r>
              <a:rPr lang="pt-BR" sz="1200" dirty="0">
                <a:latin typeface="Quicksand"/>
              </a:rPr>
              <a:t>Consulta de dados em bases de dados públicas e própria (agilizar processo de </a:t>
            </a:r>
            <a:r>
              <a:rPr lang="pt-BR" sz="1200" dirty="0" err="1">
                <a:latin typeface="Quicksand"/>
              </a:rPr>
              <a:t>onboarding</a:t>
            </a:r>
            <a:r>
              <a:rPr lang="pt-BR" sz="1200" dirty="0">
                <a:latin typeface="Quicksand"/>
              </a:rPr>
              <a:t> digital)</a:t>
            </a:r>
          </a:p>
          <a:p>
            <a:pPr marL="628650" lvl="1" indent="-171450" algn="just">
              <a:buFont typeface="Wingdings" panose="05000000000000000000" pitchFamily="2" charset="2"/>
              <a:buChar char="q"/>
            </a:pPr>
            <a:r>
              <a:rPr lang="pt-BR" sz="1200">
                <a:latin typeface="Quicksand"/>
              </a:rPr>
              <a:t>UX intuitiva que instrui usuário a capturar corretamente a imagem (impede envio de fotos embaçadas ou de baixa qualidade)</a:t>
            </a:r>
            <a:endParaRPr lang="pt-BR" sz="1200" dirty="0">
              <a:latin typeface="Quicksand"/>
            </a:endParaRPr>
          </a:p>
          <a:p>
            <a:pPr marL="628650" lvl="1" indent="-171450" algn="just">
              <a:buFont typeface="Wingdings" panose="05000000000000000000" pitchFamily="2" charset="2"/>
              <a:buChar char="q"/>
            </a:pPr>
            <a:r>
              <a:rPr lang="pt-BR" sz="1200">
                <a:latin typeface="Quicksand"/>
              </a:rPr>
              <a:t>SDK compatível apenas com Android (nativo), iOS (nativo), </a:t>
            </a:r>
            <a:r>
              <a:rPr lang="pt-BR" sz="1200" dirty="0" err="1">
                <a:latin typeface="Quicksand"/>
              </a:rPr>
              <a:t>JavaScript</a:t>
            </a:r>
            <a:r>
              <a:rPr lang="pt-BR" sz="1200">
                <a:latin typeface="Quicksand"/>
              </a:rPr>
              <a:t>, </a:t>
            </a:r>
            <a:r>
              <a:rPr lang="pt-BR" sz="1200" dirty="0" err="1">
                <a:latin typeface="Quicksand"/>
              </a:rPr>
              <a:t>React</a:t>
            </a:r>
            <a:r>
              <a:rPr lang="pt-BR" sz="1200">
                <a:latin typeface="Quicksand"/>
              </a:rPr>
              <a:t> </a:t>
            </a:r>
            <a:r>
              <a:rPr lang="pt-BR" sz="1200" dirty="0" err="1">
                <a:latin typeface="Quicksand"/>
              </a:rPr>
              <a:t>Native</a:t>
            </a:r>
            <a:r>
              <a:rPr lang="pt-BR" sz="1200">
                <a:latin typeface="Quicksand"/>
              </a:rPr>
              <a:t>, </a:t>
            </a:r>
            <a:r>
              <a:rPr lang="pt-BR" sz="1200" dirty="0" err="1">
                <a:latin typeface="Quicksand"/>
              </a:rPr>
              <a:t>Flutter</a:t>
            </a:r>
            <a:r>
              <a:rPr lang="pt-BR" sz="1200">
                <a:latin typeface="Quicksand"/>
              </a:rPr>
              <a:t>, </a:t>
            </a:r>
            <a:r>
              <a:rPr lang="pt-BR" sz="1200" dirty="0" err="1">
                <a:latin typeface="Quicksand"/>
              </a:rPr>
              <a:t>npm</a:t>
            </a:r>
            <a:endParaRPr lang="pt-BR" sz="1200" dirty="0">
              <a:latin typeface="Quicksand"/>
            </a:endParaRPr>
          </a:p>
          <a:p>
            <a:pPr marL="628650" lvl="1" indent="-171450" algn="just">
              <a:buFont typeface="Wingdings" panose="05000000000000000000" pitchFamily="2" charset="2"/>
              <a:buChar char="q"/>
            </a:pPr>
            <a:r>
              <a:rPr lang="pt-BR" sz="1200">
                <a:latin typeface="Quicksand"/>
              </a:rPr>
              <a:t>Parceiros (instituições financeiras):</a:t>
            </a:r>
          </a:p>
          <a:p>
            <a:pPr marL="1085850" lvl="2" indent="-171450" algn="just">
              <a:buFont typeface="Wingdings" panose="05000000000000000000" pitchFamily="2" charset="2"/>
              <a:buChar char="q"/>
            </a:pPr>
            <a:endParaRPr lang="pt-BR" sz="1200" dirty="0">
              <a:latin typeface="Quicksand"/>
            </a:endParaRPr>
          </a:p>
          <a:p>
            <a:pPr marL="1085850" lvl="2" indent="-171450" algn="just">
              <a:buFont typeface="Wingdings" panose="05000000000000000000" pitchFamily="2" charset="2"/>
              <a:buChar char="q"/>
            </a:pPr>
            <a:endParaRPr lang="pt-BR" sz="1200" dirty="0">
              <a:latin typeface="Quicksand"/>
            </a:endParaRPr>
          </a:p>
        </p:txBody>
      </p:sp>
      <p:pic>
        <p:nvPicPr>
          <p:cNvPr id="3" name="Gráfico 14">
            <a:extLst>
              <a:ext uri="{FF2B5EF4-FFF2-40B4-BE49-F238E27FC236}">
                <a16:creationId xmlns:a16="http://schemas.microsoft.com/office/drawing/2014/main" id="{658F2D5C-9101-4A42-93B5-33F108D96D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587" y="1914525"/>
            <a:ext cx="1409700" cy="323850"/>
          </a:xfrm>
          <a:prstGeom prst="rect">
            <a:avLst/>
          </a:prstGeom>
        </p:spPr>
      </p:pic>
      <p:pic>
        <p:nvPicPr>
          <p:cNvPr id="15" name="Imagem 17">
            <a:extLst>
              <a:ext uri="{FF2B5EF4-FFF2-40B4-BE49-F238E27FC236}">
                <a16:creationId xmlns:a16="http://schemas.microsoft.com/office/drawing/2014/main" id="{EAAC9CD6-2B76-4CC3-9F02-24820292D3CB}"/>
              </a:ext>
            </a:extLst>
          </p:cNvPr>
          <p:cNvPicPr>
            <a:picLocks noChangeAspect="1"/>
          </p:cNvPicPr>
          <p:nvPr/>
        </p:nvPicPr>
        <p:blipFill>
          <a:blip r:embed="rId5"/>
          <a:stretch>
            <a:fillRect/>
          </a:stretch>
        </p:blipFill>
        <p:spPr>
          <a:xfrm>
            <a:off x="448341" y="6238191"/>
            <a:ext cx="1704375" cy="540000"/>
          </a:xfrm>
          <a:prstGeom prst="rect">
            <a:avLst/>
          </a:prstGeom>
        </p:spPr>
      </p:pic>
      <p:pic>
        <p:nvPicPr>
          <p:cNvPr id="18" name="Imagem 20">
            <a:extLst>
              <a:ext uri="{FF2B5EF4-FFF2-40B4-BE49-F238E27FC236}">
                <a16:creationId xmlns:a16="http://schemas.microsoft.com/office/drawing/2014/main" id="{5553AE2B-665B-4BED-8786-FD3DA5C0FF73}"/>
              </a:ext>
            </a:extLst>
          </p:cNvPr>
          <p:cNvPicPr>
            <a:picLocks noChangeAspect="1"/>
          </p:cNvPicPr>
          <p:nvPr/>
        </p:nvPicPr>
        <p:blipFill>
          <a:blip r:embed="rId6"/>
          <a:stretch>
            <a:fillRect/>
          </a:stretch>
        </p:blipFill>
        <p:spPr>
          <a:xfrm>
            <a:off x="5585566" y="6238191"/>
            <a:ext cx="2686700" cy="540000"/>
          </a:xfrm>
          <a:prstGeom prst="rect">
            <a:avLst/>
          </a:prstGeom>
        </p:spPr>
      </p:pic>
      <p:pic>
        <p:nvPicPr>
          <p:cNvPr id="21" name="Imagem 22" descr="Ícone&#10;&#10;Descrição gerada automaticamente">
            <a:extLst>
              <a:ext uri="{FF2B5EF4-FFF2-40B4-BE49-F238E27FC236}">
                <a16:creationId xmlns:a16="http://schemas.microsoft.com/office/drawing/2014/main" id="{C8F40143-915C-4A0E-B650-170960CF5A41}"/>
              </a:ext>
            </a:extLst>
          </p:cNvPr>
          <p:cNvPicPr>
            <a:picLocks noChangeAspect="1"/>
          </p:cNvPicPr>
          <p:nvPr/>
        </p:nvPicPr>
        <p:blipFill>
          <a:blip r:embed="rId7"/>
          <a:stretch>
            <a:fillRect/>
          </a:stretch>
        </p:blipFill>
        <p:spPr>
          <a:xfrm>
            <a:off x="8662168" y="6238191"/>
            <a:ext cx="1137334" cy="540000"/>
          </a:xfrm>
          <a:prstGeom prst="rect">
            <a:avLst/>
          </a:prstGeom>
        </p:spPr>
      </p:pic>
      <p:pic>
        <p:nvPicPr>
          <p:cNvPr id="23" name="Imagem 23" descr="Ícone&#10;&#10;Descrição gerada automaticamente">
            <a:extLst>
              <a:ext uri="{FF2B5EF4-FFF2-40B4-BE49-F238E27FC236}">
                <a16:creationId xmlns:a16="http://schemas.microsoft.com/office/drawing/2014/main" id="{B8F8E634-C36C-4CDA-A4B7-8F7E868D05A3}"/>
              </a:ext>
            </a:extLst>
          </p:cNvPr>
          <p:cNvPicPr>
            <a:picLocks noChangeAspect="1"/>
          </p:cNvPicPr>
          <p:nvPr/>
        </p:nvPicPr>
        <p:blipFill>
          <a:blip r:embed="rId8"/>
          <a:stretch>
            <a:fillRect/>
          </a:stretch>
        </p:blipFill>
        <p:spPr>
          <a:xfrm>
            <a:off x="11082893" y="6238191"/>
            <a:ext cx="547941" cy="540000"/>
          </a:xfrm>
          <a:prstGeom prst="rect">
            <a:avLst/>
          </a:prstGeom>
        </p:spPr>
      </p:pic>
      <p:pic>
        <p:nvPicPr>
          <p:cNvPr id="26" name="Imagem 26" descr="Desenho de um cachorro&#10;&#10;Descrição gerada automaticamente">
            <a:extLst>
              <a:ext uri="{FF2B5EF4-FFF2-40B4-BE49-F238E27FC236}">
                <a16:creationId xmlns:a16="http://schemas.microsoft.com/office/drawing/2014/main" id="{2C8788FB-7BC2-453B-9A00-2CF718D16699}"/>
              </a:ext>
            </a:extLst>
          </p:cNvPr>
          <p:cNvPicPr>
            <a:picLocks noChangeAspect="1"/>
          </p:cNvPicPr>
          <p:nvPr/>
        </p:nvPicPr>
        <p:blipFill>
          <a:blip r:embed="rId9"/>
          <a:stretch>
            <a:fillRect/>
          </a:stretch>
        </p:blipFill>
        <p:spPr>
          <a:xfrm>
            <a:off x="2542618" y="6238191"/>
            <a:ext cx="2653046" cy="540000"/>
          </a:xfrm>
          <a:prstGeom prst="rect">
            <a:avLst/>
          </a:prstGeom>
        </p:spPr>
      </p:pic>
      <p:pic>
        <p:nvPicPr>
          <p:cNvPr id="27" name="Imagem 27" descr="Logotipo, nome da empresa&#10;&#10;Descrição gerada automaticamente">
            <a:extLst>
              <a:ext uri="{FF2B5EF4-FFF2-40B4-BE49-F238E27FC236}">
                <a16:creationId xmlns:a16="http://schemas.microsoft.com/office/drawing/2014/main" id="{6B550655-D412-4F64-B3EB-F2442E438196}"/>
              </a:ext>
            </a:extLst>
          </p:cNvPr>
          <p:cNvPicPr>
            <a:picLocks noChangeAspect="1"/>
          </p:cNvPicPr>
          <p:nvPr/>
        </p:nvPicPr>
        <p:blipFill>
          <a:blip r:embed="rId10"/>
          <a:stretch>
            <a:fillRect/>
          </a:stretch>
        </p:blipFill>
        <p:spPr>
          <a:xfrm>
            <a:off x="10189404" y="6238191"/>
            <a:ext cx="503589" cy="540000"/>
          </a:xfrm>
          <a:prstGeom prst="rect">
            <a:avLst/>
          </a:prstGeom>
        </p:spPr>
      </p:pic>
      <p:sp>
        <p:nvSpPr>
          <p:cNvPr id="5" name="Título 4">
            <a:extLst>
              <a:ext uri="{FF2B5EF4-FFF2-40B4-BE49-F238E27FC236}">
                <a16:creationId xmlns:a16="http://schemas.microsoft.com/office/drawing/2014/main" id="{77B40710-B5D3-4C3B-96C4-B888034C05BF}"/>
              </a:ext>
            </a:extLst>
          </p:cNvPr>
          <p:cNvSpPr>
            <a:spLocks noGrp="1"/>
          </p:cNvSpPr>
          <p:nvPr>
            <p:ph type="title"/>
          </p:nvPr>
        </p:nvSpPr>
        <p:spPr/>
        <p:txBody>
          <a:bodyPr/>
          <a:lstStyle/>
          <a:p>
            <a:r>
              <a:rPr lang="pt-BR" dirty="0"/>
              <a:t>Autenticação</a:t>
            </a:r>
          </a:p>
        </p:txBody>
      </p:sp>
      <p:sp>
        <p:nvSpPr>
          <p:cNvPr id="6" name="Subtítulo 5">
            <a:extLst>
              <a:ext uri="{FF2B5EF4-FFF2-40B4-BE49-F238E27FC236}">
                <a16:creationId xmlns:a16="http://schemas.microsoft.com/office/drawing/2014/main" id="{A27E308A-54D3-4F13-A5C3-B10D4D321B8D}"/>
              </a:ext>
            </a:extLst>
          </p:cNvPr>
          <p:cNvSpPr>
            <a:spLocks noGrp="1"/>
          </p:cNvSpPr>
          <p:nvPr>
            <p:ph type="subTitle" idx="1"/>
          </p:nvPr>
        </p:nvSpPr>
        <p:spPr/>
        <p:txBody>
          <a:bodyPr>
            <a:normAutofit fontScale="92500" lnSpcReduction="20000"/>
          </a:bodyPr>
          <a:lstStyle/>
          <a:p>
            <a:r>
              <a:rPr lang="pt-BR" dirty="0"/>
              <a:t>Solução UNICO</a:t>
            </a:r>
          </a:p>
        </p:txBody>
      </p:sp>
    </p:spTree>
    <p:extLst>
      <p:ext uri="{BB962C8B-B14F-4D97-AF65-F5344CB8AC3E}">
        <p14:creationId xmlns:p14="http://schemas.microsoft.com/office/powerpoint/2010/main" val="1476949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528308" y="738666"/>
            <a:ext cx="2542034" cy="2538860"/>
          </a:xfrm>
          <a:prstGeom prst="rect">
            <a:avLst/>
          </a:prstGeom>
        </p:spPr>
      </p:pic>
      <p:graphicFrame>
        <p:nvGraphicFramePr>
          <p:cNvPr id="2" name="Tabela 3">
            <a:extLst>
              <a:ext uri="{FF2B5EF4-FFF2-40B4-BE49-F238E27FC236}">
                <a16:creationId xmlns:a16="http://schemas.microsoft.com/office/drawing/2014/main" id="{C8889EA9-F1DE-4F34-A19A-3EDD3D93BE8B}"/>
              </a:ext>
            </a:extLst>
          </p:cNvPr>
          <p:cNvGraphicFramePr>
            <a:graphicFrameLocks noGrp="1"/>
          </p:cNvGraphicFramePr>
          <p:nvPr>
            <p:extLst>
              <p:ext uri="{D42A27DB-BD31-4B8C-83A1-F6EECF244321}">
                <p14:modId xmlns:p14="http://schemas.microsoft.com/office/powerpoint/2010/main" val="2821768012"/>
              </p:ext>
            </p:extLst>
          </p:nvPr>
        </p:nvGraphicFramePr>
        <p:xfrm>
          <a:off x="123245" y="2238093"/>
          <a:ext cx="8168640" cy="3130602"/>
        </p:xfrm>
        <a:graphic>
          <a:graphicData uri="http://schemas.openxmlformats.org/drawingml/2006/table">
            <a:tbl>
              <a:tblPr firstRow="1" bandRow="1">
                <a:tableStyleId>{9D7B26C5-4107-4FEC-AEDC-1716B250A1EF}</a:tableStyleId>
              </a:tblPr>
              <a:tblGrid>
                <a:gridCol w="2722880">
                  <a:extLst>
                    <a:ext uri="{9D8B030D-6E8A-4147-A177-3AD203B41FA5}">
                      <a16:colId xmlns:a16="http://schemas.microsoft.com/office/drawing/2014/main" val="87404861"/>
                    </a:ext>
                  </a:extLst>
                </a:gridCol>
                <a:gridCol w="2722880">
                  <a:extLst>
                    <a:ext uri="{9D8B030D-6E8A-4147-A177-3AD203B41FA5}">
                      <a16:colId xmlns:a16="http://schemas.microsoft.com/office/drawing/2014/main" val="4014899007"/>
                    </a:ext>
                  </a:extLst>
                </a:gridCol>
                <a:gridCol w="2722880">
                  <a:extLst>
                    <a:ext uri="{9D8B030D-6E8A-4147-A177-3AD203B41FA5}">
                      <a16:colId xmlns:a16="http://schemas.microsoft.com/office/drawing/2014/main" val="2594768800"/>
                    </a:ext>
                  </a:extLst>
                </a:gridCol>
              </a:tblGrid>
              <a:tr h="778564">
                <a:tc>
                  <a:txBody>
                    <a:bodyPr/>
                    <a:lstStyle/>
                    <a:p>
                      <a:endParaRPr lang="pt-BR" dirty="0">
                        <a:latin typeface="Quicksand"/>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pt-BR" dirty="0">
                        <a:latin typeface="Quicksand"/>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pt-BR" dirty="0">
                        <a:latin typeface="Quicksand"/>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22675936"/>
                  </a:ext>
                </a:extLst>
              </a:tr>
              <a:tr h="256760">
                <a:tc>
                  <a:txBody>
                    <a:bodyPr/>
                    <a:lstStyle/>
                    <a:p>
                      <a:r>
                        <a:rPr lang="pt-BR" sz="1100" dirty="0">
                          <a:solidFill>
                            <a:schemeClr val="tx1"/>
                          </a:solidFill>
                          <a:latin typeface="Quicksand"/>
                          <a:ea typeface="+mn-ea"/>
                          <a:cs typeface="+mn-cs"/>
                        </a:rPr>
                        <a:t>Extração de dados com OCR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pt-BR" sz="1100" dirty="0">
                          <a:solidFill>
                            <a:schemeClr val="tx1"/>
                          </a:solidFill>
                          <a:latin typeface="Quicksand"/>
                          <a:ea typeface="+mn-ea"/>
                          <a:cs typeface="+mn-cs"/>
                        </a:rPr>
                        <a:t>RG, CNH, CRLV</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pt-BR" sz="1100" b="0" i="0" u="none" strike="noStrike" noProof="0">
                          <a:solidFill>
                            <a:schemeClr val="tx1"/>
                          </a:solidFill>
                        </a:rPr>
                        <a:t>RG, CNH, CPF</a:t>
                      </a:r>
                      <a:endParaRPr lang="pt-BR" dirty="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19411546"/>
                  </a:ext>
                </a:extLst>
              </a:tr>
              <a:tr h="256760">
                <a:tc>
                  <a:txBody>
                    <a:bodyPr/>
                    <a:lstStyle/>
                    <a:p>
                      <a:r>
                        <a:rPr lang="pt-BR" sz="1100">
                          <a:solidFill>
                            <a:schemeClr val="tx1"/>
                          </a:solidFill>
                          <a:latin typeface="Quicksand"/>
                          <a:ea typeface="+mn-ea"/>
                          <a:cs typeface="+mn-cs"/>
                        </a:rPr>
                        <a:t>Comparação de fotos</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pt-BR" sz="1100">
                          <a:solidFill>
                            <a:schemeClr val="tx1"/>
                          </a:solidFill>
                          <a:latin typeface="Quicksand"/>
                          <a:ea typeface="+mn-ea"/>
                          <a:cs typeface="+mn-cs"/>
                        </a:rPr>
                        <a:t>Selfie da hora do cadastro e foto do documento</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pt-BR" sz="1100" b="0" i="0" u="none" strike="noStrike" noProof="0">
                          <a:solidFill>
                            <a:schemeClr val="tx1"/>
                          </a:solidFill>
                          <a:latin typeface="Arial"/>
                        </a:rPr>
                        <a:t>Selfie da hora do cadastro e foto do documento</a:t>
                      </a:r>
                      <a:endParaRPr lang="pt-BR">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06744211"/>
                  </a:ext>
                </a:extLst>
              </a:tr>
              <a:tr h="256760">
                <a:tc>
                  <a:txBody>
                    <a:bodyPr/>
                    <a:lstStyle/>
                    <a:p>
                      <a:pPr lvl="0">
                        <a:buNone/>
                      </a:pPr>
                      <a:r>
                        <a:rPr lang="pt-BR" sz="1100" dirty="0">
                          <a:solidFill>
                            <a:schemeClr val="tx1"/>
                          </a:solidFill>
                          <a:latin typeface="Quicksand"/>
                          <a:ea typeface="+mn-ea"/>
                          <a:cs typeface="+mn-cs"/>
                        </a:rPr>
                        <a:t>Captura de imagem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pt-BR" sz="1100">
                          <a:solidFill>
                            <a:schemeClr val="tx1"/>
                          </a:solidFill>
                          <a:latin typeface="Quicksand"/>
                          <a:ea typeface="+mn-ea"/>
                          <a:cs typeface="+mn-cs"/>
                        </a:rPr>
                        <a:t>UX intuitiva para melhor captura</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pt-BR" sz="1100" b="0" i="0" u="none" strike="noStrike" noProof="0">
                          <a:solidFill>
                            <a:schemeClr val="tx1"/>
                          </a:solidFill>
                          <a:latin typeface="Arial"/>
                        </a:rPr>
                        <a:t>UX </a:t>
                      </a:r>
                      <a:r>
                        <a:rPr lang="pt-BR" sz="1100" b="0" i="0" u="none" strike="noStrike" noProof="0">
                          <a:solidFill>
                            <a:schemeClr val="tx1"/>
                          </a:solidFill>
                        </a:rPr>
                        <a:t>intuitiva </a:t>
                      </a:r>
                      <a:r>
                        <a:rPr lang="pt-BR" sz="1100" b="0" i="0" u="none" strike="noStrike" noProof="0">
                          <a:solidFill>
                            <a:schemeClr val="tx1"/>
                          </a:solidFill>
                          <a:latin typeface="Arial"/>
                        </a:rPr>
                        <a:t>para melhor captura</a:t>
                      </a:r>
                      <a:endParaRPr lang="pt-B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75471240"/>
                  </a:ext>
                </a:extLst>
              </a:tr>
              <a:tr h="256760">
                <a:tc>
                  <a:txBody>
                    <a:bodyPr/>
                    <a:lstStyle/>
                    <a:p>
                      <a:r>
                        <a:rPr lang="pt-BR" sz="1100">
                          <a:solidFill>
                            <a:schemeClr val="tx1"/>
                          </a:solidFill>
                          <a:latin typeface="Quicksand"/>
                          <a:ea typeface="+mn-ea"/>
                          <a:cs typeface="+mn-cs"/>
                        </a:rPr>
                        <a:t>Liveness check</a:t>
                      </a:r>
                      <a:endParaRPr lang="pt-BR" sz="1100" dirty="0" err="1">
                        <a:solidFill>
                          <a:schemeClr val="tx1"/>
                        </a:solidFill>
                        <a:latin typeface="Quicksand"/>
                        <a:ea typeface="+mn-ea"/>
                        <a:cs typeface="+mn-cs"/>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tc>
                  <a:txBody>
                    <a:bodyPr/>
                    <a:lstStyle/>
                    <a:p>
                      <a:r>
                        <a:rPr lang="pt-BR" sz="1100">
                          <a:solidFill>
                            <a:schemeClr val="tx1"/>
                          </a:solidFill>
                          <a:latin typeface="Quicksand"/>
                          <a:ea typeface="+mn-ea"/>
                          <a:cs typeface="+mn-cs"/>
                        </a:rPr>
                        <a:t>Realiza checagem ao obter </a:t>
                      </a:r>
                      <a:r>
                        <a:rPr lang="pt-BR" sz="1100" b="0" i="0" u="none" strike="noStrike" noProof="0">
                          <a:solidFill>
                            <a:schemeClr val="tx1"/>
                          </a:solidFill>
                        </a:rPr>
                        <a:t>selfie</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buNone/>
                      </a:pPr>
                      <a:r>
                        <a:rPr lang="pt-BR" sz="1100" b="0" i="0" u="none" strike="noStrike" noProof="0">
                          <a:solidFill>
                            <a:schemeClr val="tx1"/>
                          </a:solidFill>
                        </a:rPr>
                        <a:t>Realiza checagem ao obter selfie</a:t>
                      </a:r>
                      <a:endParaRPr lang="pt-BR" dirty="0"/>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3830558684"/>
                  </a:ext>
                </a:extLst>
              </a:tr>
              <a:tr h="256760">
                <a:tc>
                  <a:txBody>
                    <a:bodyPr/>
                    <a:lstStyle/>
                    <a:p>
                      <a:r>
                        <a:rPr lang="pt-BR" sz="1100">
                          <a:solidFill>
                            <a:schemeClr val="tx1"/>
                          </a:solidFill>
                          <a:latin typeface="Quicksand"/>
                          <a:ea typeface="+mn-ea"/>
                          <a:cs typeface="+mn-cs"/>
                        </a:rPr>
                        <a:t>Análise de risco automático</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pt-BR" sz="1100">
                          <a:solidFill>
                            <a:schemeClr val="tx1"/>
                          </a:solidFill>
                          <a:latin typeface="Quicksand"/>
                          <a:ea typeface="+mn-ea"/>
                          <a:cs typeface="+mn-cs"/>
                        </a:rPr>
                        <a:t>Sim</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pt-BR" sz="1100">
                          <a:solidFill>
                            <a:schemeClr val="tx1"/>
                          </a:solidFill>
                          <a:latin typeface="Quicksand"/>
                          <a:ea typeface="+mn-ea"/>
                          <a:cs typeface="+mn-cs"/>
                        </a:rPr>
                        <a:t>Não</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37003018"/>
                  </a:ext>
                </a:extLst>
              </a:tr>
              <a:tr h="256760">
                <a:tc>
                  <a:txBody>
                    <a:bodyPr/>
                    <a:lstStyle/>
                    <a:p>
                      <a:r>
                        <a:rPr lang="pt-BR" sz="1100">
                          <a:solidFill>
                            <a:schemeClr val="tx1"/>
                          </a:solidFill>
                          <a:latin typeface="Quicksand"/>
                          <a:ea typeface="+mn-ea"/>
                          <a:cs typeface="+mn-cs"/>
                        </a:rPr>
                        <a:t>Documentoscopia</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pt-BR" sz="1100" b="0" i="0" u="none" strike="noStrike" noProof="0">
                          <a:solidFill>
                            <a:schemeClr val="tx1"/>
                          </a:solidFill>
                        </a:rPr>
                        <a:t>RH, CNH e RNE</a:t>
                      </a: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r>
                        <a:rPr lang="pt-BR" sz="1100">
                          <a:solidFill>
                            <a:srgbClr val="FF0000"/>
                          </a:solidFill>
                          <a:latin typeface="Quicksand"/>
                          <a:ea typeface="+mn-ea"/>
                          <a:cs typeface="+mn-cs"/>
                        </a:rPr>
                        <a:t>Possui (quais documentos?)</a:t>
                      </a:r>
                      <a:endParaRPr lang="pt-BR" sz="1100" dirty="0">
                        <a:solidFill>
                          <a:srgbClr val="FF0000"/>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5977796"/>
                  </a:ext>
                </a:extLst>
              </a:tr>
              <a:tr h="256760">
                <a:tc>
                  <a:txBody>
                    <a:bodyPr/>
                    <a:lstStyle/>
                    <a:p>
                      <a:pPr lvl="0">
                        <a:buNone/>
                      </a:pPr>
                      <a:r>
                        <a:rPr lang="pt-BR" sz="1100" dirty="0">
                          <a:solidFill>
                            <a:schemeClr val="tx1"/>
                          </a:solidFill>
                          <a:latin typeface="Quicksand"/>
                          <a:ea typeface="+mn-ea"/>
                          <a:cs typeface="+mn-cs"/>
                        </a:rPr>
                        <a:t>Compatibilidade do SDK</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pt-BR" sz="1100" dirty="0">
                          <a:solidFill>
                            <a:schemeClr val="tx1"/>
                          </a:solidFill>
                          <a:latin typeface="Quicksand"/>
                          <a:ea typeface="+mn-ea"/>
                          <a:cs typeface="+mn-cs"/>
                        </a:rPr>
                        <a:t>Nativo</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lvl="0">
                        <a:buNone/>
                      </a:pPr>
                      <a:r>
                        <a:rPr lang="pt-BR" sz="1100">
                          <a:solidFill>
                            <a:schemeClr val="tx1"/>
                          </a:solidFill>
                          <a:latin typeface="Quicksand"/>
                          <a:ea typeface="+mn-ea"/>
                          <a:cs typeface="+mn-cs"/>
                        </a:rPr>
                        <a:t>Nativo, </a:t>
                      </a:r>
                      <a:r>
                        <a:rPr lang="pt-BR" sz="1100" b="0" i="0" u="none" strike="noStrike" noProof="0"/>
                        <a:t>React Native, Flutter</a:t>
                      </a:r>
                      <a:endParaRPr lang="pt-BR" sz="1100" dirty="0" err="1">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1036782"/>
                  </a:ext>
                </a:extLst>
              </a:tr>
              <a:tr h="370838">
                <a:tc>
                  <a:txBody>
                    <a:bodyPr/>
                    <a:lstStyle/>
                    <a:p>
                      <a:pPr lvl="0">
                        <a:buNone/>
                      </a:pPr>
                      <a:endParaRPr lang="pt-BR" sz="1100" dirty="0" err="1">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pt-BR" sz="1100" dirty="0">
                        <a:solidFill>
                          <a:schemeClr val="tx1"/>
                        </a:solidFill>
                        <a:latin typeface="Quicksand"/>
                        <a:ea typeface="+mn-ea"/>
                        <a:cs typeface="+mn-cs"/>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pt-BR" sz="1100" b="0" i="0" u="none" strike="noStrike" noProof="0" dirty="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66037910"/>
                  </a:ext>
                </a:extLst>
              </a:tr>
            </a:tbl>
          </a:graphicData>
        </a:graphic>
      </p:graphicFrame>
      <p:pic>
        <p:nvPicPr>
          <p:cNvPr id="4" name="Imagem 2" descr="Ícone&#10;&#10;Descrição gerada automaticamente">
            <a:extLst>
              <a:ext uri="{FF2B5EF4-FFF2-40B4-BE49-F238E27FC236}">
                <a16:creationId xmlns:a16="http://schemas.microsoft.com/office/drawing/2014/main" id="{B92D811E-6BE9-4426-BD0F-E3AEF0DEB776}"/>
              </a:ext>
            </a:extLst>
          </p:cNvPr>
          <p:cNvPicPr>
            <a:picLocks noChangeAspect="1"/>
          </p:cNvPicPr>
          <p:nvPr/>
        </p:nvPicPr>
        <p:blipFill>
          <a:blip r:embed="rId3"/>
          <a:stretch>
            <a:fillRect/>
          </a:stretch>
        </p:blipFill>
        <p:spPr>
          <a:xfrm>
            <a:off x="3448252" y="2266291"/>
            <a:ext cx="1406378" cy="715040"/>
          </a:xfrm>
          <a:prstGeom prst="rect">
            <a:avLst/>
          </a:prstGeom>
        </p:spPr>
      </p:pic>
      <p:pic>
        <p:nvPicPr>
          <p:cNvPr id="5" name="Gráfico 14">
            <a:extLst>
              <a:ext uri="{FF2B5EF4-FFF2-40B4-BE49-F238E27FC236}">
                <a16:creationId xmlns:a16="http://schemas.microsoft.com/office/drawing/2014/main" id="{435483BE-AD36-4D2C-BCDB-CFB3BC85F0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4283" y="2461177"/>
            <a:ext cx="1409700" cy="323850"/>
          </a:xfrm>
          <a:prstGeom prst="rect">
            <a:avLst/>
          </a:prstGeom>
        </p:spPr>
      </p:pic>
      <p:sp>
        <p:nvSpPr>
          <p:cNvPr id="3" name="Título 2">
            <a:extLst>
              <a:ext uri="{FF2B5EF4-FFF2-40B4-BE49-F238E27FC236}">
                <a16:creationId xmlns:a16="http://schemas.microsoft.com/office/drawing/2014/main" id="{35C7E9B7-97FE-42DC-84E0-469A3D858D7C}"/>
              </a:ext>
            </a:extLst>
          </p:cNvPr>
          <p:cNvSpPr>
            <a:spLocks noGrp="1"/>
          </p:cNvSpPr>
          <p:nvPr>
            <p:ph type="title"/>
          </p:nvPr>
        </p:nvSpPr>
        <p:spPr/>
        <p:txBody>
          <a:bodyPr/>
          <a:lstStyle/>
          <a:p>
            <a:r>
              <a:rPr lang="pt-BR" dirty="0"/>
              <a:t>Autenticação</a:t>
            </a:r>
          </a:p>
        </p:txBody>
      </p:sp>
      <p:sp>
        <p:nvSpPr>
          <p:cNvPr id="6" name="Subtítulo 5">
            <a:extLst>
              <a:ext uri="{FF2B5EF4-FFF2-40B4-BE49-F238E27FC236}">
                <a16:creationId xmlns:a16="http://schemas.microsoft.com/office/drawing/2014/main" id="{5FE2B047-EFAD-4C3D-95F7-126D9840F408}"/>
              </a:ext>
            </a:extLst>
          </p:cNvPr>
          <p:cNvSpPr>
            <a:spLocks noGrp="1"/>
          </p:cNvSpPr>
          <p:nvPr>
            <p:ph type="subTitle" idx="1"/>
          </p:nvPr>
        </p:nvSpPr>
        <p:spPr/>
        <p:txBody>
          <a:bodyPr>
            <a:normAutofit fontScale="92500" lnSpcReduction="20000"/>
          </a:bodyPr>
          <a:lstStyle/>
          <a:p>
            <a:r>
              <a:rPr lang="pt-BR" dirty="0"/>
              <a:t>Comparativo </a:t>
            </a:r>
            <a:r>
              <a:rPr lang="pt-BR" dirty="0" err="1"/>
              <a:t>idwall</a:t>
            </a:r>
            <a:r>
              <a:rPr lang="pt-BR" dirty="0"/>
              <a:t> x </a:t>
            </a:r>
            <a:r>
              <a:rPr lang="pt-BR" dirty="0" err="1"/>
              <a:t>Unico</a:t>
            </a:r>
            <a:endParaRPr lang="pt-BR" dirty="0"/>
          </a:p>
        </p:txBody>
      </p:sp>
    </p:spTree>
    <p:extLst>
      <p:ext uri="{BB962C8B-B14F-4D97-AF65-F5344CB8AC3E}">
        <p14:creationId xmlns:p14="http://schemas.microsoft.com/office/powerpoint/2010/main" val="2063946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666053C-B833-4222-A843-D5C923E6BF9D}"/>
              </a:ext>
            </a:extLst>
          </p:cNvPr>
          <p:cNvGrpSpPr/>
          <p:nvPr/>
        </p:nvGrpSpPr>
        <p:grpSpPr>
          <a:xfrm>
            <a:off x="0" y="1206500"/>
            <a:ext cx="4591050" cy="5651502"/>
            <a:chOff x="0" y="1910973"/>
            <a:chExt cx="3684494" cy="4535547"/>
          </a:xfrm>
        </p:grpSpPr>
        <p:pic>
          <p:nvPicPr>
            <p:cNvPr id="2050" name="Picture 2" descr="Foto profissional grátis de aparelho eletrônico, celular, chromakey">
              <a:extLst>
                <a:ext uri="{FF2B5EF4-FFF2-40B4-BE49-F238E27FC236}">
                  <a16:creationId xmlns:a16="http://schemas.microsoft.com/office/drawing/2014/main" id="{1C568424-1CEB-4778-9C0A-76BC4949CDB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490" b="7445"/>
            <a:stretch/>
          </p:blipFill>
          <p:spPr bwMode="auto">
            <a:xfrm>
              <a:off x="0" y="1910973"/>
              <a:ext cx="3684494" cy="45355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45F141-7727-49FB-8A80-BC74E3BCD81B}"/>
                </a:ext>
              </a:extLst>
            </p:cNvPr>
            <p:cNvPicPr>
              <a:picLocks noChangeAspect="1"/>
            </p:cNvPicPr>
            <p:nvPr/>
          </p:nvPicPr>
          <p:blipFill>
            <a:blip r:embed="rId4"/>
            <a:stretch>
              <a:fillRect/>
            </a:stretch>
          </p:blipFill>
          <p:spPr>
            <a:xfrm rot="665612">
              <a:off x="2051402" y="3473150"/>
              <a:ext cx="769934" cy="753726"/>
            </a:xfrm>
            <a:prstGeom prst="rect">
              <a:avLst/>
            </a:prstGeom>
          </p:spPr>
        </p:pic>
      </p:grpSp>
      <p:sp>
        <p:nvSpPr>
          <p:cNvPr id="2" name="Título 1">
            <a:extLst>
              <a:ext uri="{FF2B5EF4-FFF2-40B4-BE49-F238E27FC236}">
                <a16:creationId xmlns:a16="http://schemas.microsoft.com/office/drawing/2014/main" id="{1C7B4F99-4323-488E-B362-9755322630FA}"/>
              </a:ext>
            </a:extLst>
          </p:cNvPr>
          <p:cNvSpPr>
            <a:spLocks noGrp="1"/>
          </p:cNvSpPr>
          <p:nvPr>
            <p:ph type="title"/>
          </p:nvPr>
        </p:nvSpPr>
        <p:spPr/>
        <p:txBody>
          <a:bodyPr/>
          <a:lstStyle/>
          <a:p>
            <a:r>
              <a:rPr lang="pt-BR" dirty="0"/>
              <a:t>Diretrizes de negócio</a:t>
            </a:r>
          </a:p>
        </p:txBody>
      </p:sp>
      <p:sp>
        <p:nvSpPr>
          <p:cNvPr id="3" name="Subtítulo 2">
            <a:extLst>
              <a:ext uri="{FF2B5EF4-FFF2-40B4-BE49-F238E27FC236}">
                <a16:creationId xmlns:a16="http://schemas.microsoft.com/office/drawing/2014/main" id="{5B86CF63-A900-4498-9885-1CD3AA7F590D}"/>
              </a:ext>
            </a:extLst>
          </p:cNvPr>
          <p:cNvSpPr>
            <a:spLocks noGrp="1"/>
          </p:cNvSpPr>
          <p:nvPr>
            <p:ph type="subTitle" idx="1"/>
          </p:nvPr>
        </p:nvSpPr>
        <p:spPr/>
        <p:txBody>
          <a:bodyPr>
            <a:normAutofit fontScale="92500" lnSpcReduction="20000"/>
          </a:bodyPr>
          <a:lstStyle/>
          <a:p>
            <a:r>
              <a:rPr lang="pt-BR" dirty="0"/>
              <a:t>Nosso entendimento sobre ambições para o Super App da VR</a:t>
            </a:r>
          </a:p>
        </p:txBody>
      </p:sp>
      <p:sp>
        <p:nvSpPr>
          <p:cNvPr id="42" name="Forma Livre: Forma 41">
            <a:extLst>
              <a:ext uri="{FF2B5EF4-FFF2-40B4-BE49-F238E27FC236}">
                <a16:creationId xmlns:a16="http://schemas.microsoft.com/office/drawing/2014/main" id="{B3DE4324-E6CA-4E12-A718-D72BF86DA2C9}"/>
              </a:ext>
            </a:extLst>
          </p:cNvPr>
          <p:cNvSpPr/>
          <p:nvPr/>
        </p:nvSpPr>
        <p:spPr>
          <a:xfrm>
            <a:off x="0" y="1206500"/>
            <a:ext cx="12192000" cy="5651500"/>
          </a:xfrm>
          <a:custGeom>
            <a:avLst/>
            <a:gdLst>
              <a:gd name="connsiteX0" fmla="*/ 0 w 12192000"/>
              <a:gd name="connsiteY0" fmla="*/ 0 h 5651500"/>
              <a:gd name="connsiteX1" fmla="*/ 12192000 w 12192000"/>
              <a:gd name="connsiteY1" fmla="*/ 0 h 5651500"/>
              <a:gd name="connsiteX2" fmla="*/ 12192000 w 12192000"/>
              <a:gd name="connsiteY2" fmla="*/ 5651500 h 5651500"/>
              <a:gd name="connsiteX3" fmla="*/ 3991804 w 12192000"/>
              <a:gd name="connsiteY3" fmla="*/ 5651500 h 5651500"/>
              <a:gd name="connsiteX4" fmla="*/ 4112180 w 12192000"/>
              <a:gd name="connsiteY4" fmla="*/ 5438039 h 5651500"/>
              <a:gd name="connsiteX5" fmla="*/ 4559300 w 12192000"/>
              <a:gd name="connsiteY5" fmla="*/ 3497022 h 5651500"/>
              <a:gd name="connsiteX6" fmla="*/ 1941260 w 12192000"/>
              <a:gd name="connsiteY6" fmla="*/ 25400 h 5651500"/>
              <a:gd name="connsiteX7" fmla="*/ 90026 w 12192000"/>
              <a:gd name="connsiteY7" fmla="*/ 1042215 h 5651500"/>
              <a:gd name="connsiteX8" fmla="*/ 0 w 12192000"/>
              <a:gd name="connsiteY8" fmla="*/ 1173564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651500">
                <a:moveTo>
                  <a:pt x="0" y="0"/>
                </a:moveTo>
                <a:lnTo>
                  <a:pt x="12192000" y="0"/>
                </a:lnTo>
                <a:lnTo>
                  <a:pt x="12192000" y="5651500"/>
                </a:lnTo>
                <a:lnTo>
                  <a:pt x="3991804" y="5651500"/>
                </a:lnTo>
                <a:lnTo>
                  <a:pt x="4112180" y="5438039"/>
                </a:lnTo>
                <a:cubicBezTo>
                  <a:pt x="4394469" y="4883965"/>
                  <a:pt x="4559300" y="4216019"/>
                  <a:pt x="4559300" y="3497022"/>
                </a:cubicBezTo>
                <a:cubicBezTo>
                  <a:pt x="4559300" y="1579698"/>
                  <a:pt x="3387164" y="25400"/>
                  <a:pt x="1941260" y="25400"/>
                </a:cubicBezTo>
                <a:cubicBezTo>
                  <a:pt x="1218308" y="25400"/>
                  <a:pt x="563798" y="413975"/>
                  <a:pt x="90026" y="1042215"/>
                </a:cubicBezTo>
                <a:lnTo>
                  <a:pt x="0" y="1173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Forma Livre: Forma 44">
            <a:extLst>
              <a:ext uri="{FF2B5EF4-FFF2-40B4-BE49-F238E27FC236}">
                <a16:creationId xmlns:a16="http://schemas.microsoft.com/office/drawing/2014/main" id="{D7C703F1-1E6C-4654-A17C-5BA58331EEC2}"/>
              </a:ext>
            </a:extLst>
          </p:cNvPr>
          <p:cNvSpPr/>
          <p:nvPr/>
        </p:nvSpPr>
        <p:spPr>
          <a:xfrm>
            <a:off x="3988595" y="5584397"/>
            <a:ext cx="8203404" cy="1273603"/>
          </a:xfrm>
          <a:custGeom>
            <a:avLst/>
            <a:gdLst>
              <a:gd name="connsiteX0" fmla="*/ 3456746 w 8200193"/>
              <a:gd name="connsiteY0" fmla="*/ 966 h 1269515"/>
              <a:gd name="connsiteX1" fmla="*/ 5333171 w 8200193"/>
              <a:gd name="connsiteY1" fmla="*/ 292006 h 1269515"/>
              <a:gd name="connsiteX2" fmla="*/ 7304846 w 8200193"/>
              <a:gd name="connsiteY2" fmla="*/ 75805 h 1269515"/>
              <a:gd name="connsiteX3" fmla="*/ 7932529 w 8200193"/>
              <a:gd name="connsiteY3" fmla="*/ 95684 h 1269515"/>
              <a:gd name="connsiteX4" fmla="*/ 8200193 w 8200193"/>
              <a:gd name="connsiteY4" fmla="*/ 113463 h 1269515"/>
              <a:gd name="connsiteX5" fmla="*/ 8200193 w 8200193"/>
              <a:gd name="connsiteY5" fmla="*/ 1269515 h 1269515"/>
              <a:gd name="connsiteX6" fmla="*/ 0 w 8200193"/>
              <a:gd name="connsiteY6" fmla="*/ 1269515 h 1269515"/>
              <a:gd name="connsiteX7" fmla="*/ 120376 w 8200193"/>
              <a:gd name="connsiteY7" fmla="*/ 1056054 h 1269515"/>
              <a:gd name="connsiteX8" fmla="*/ 449795 w 8200193"/>
              <a:gd name="connsiteY8" fmla="*/ 147392 h 1269515"/>
              <a:gd name="connsiteX9" fmla="*/ 473346 w 8200193"/>
              <a:gd name="connsiteY9" fmla="*/ 31949 h 1269515"/>
              <a:gd name="connsiteX10" fmla="*/ 659745 w 8200193"/>
              <a:gd name="connsiteY10" fmla="*/ 49559 h 1269515"/>
              <a:gd name="connsiteX11" fmla="*/ 1799396 w 8200193"/>
              <a:gd name="connsiteY11" fmla="*/ 192221 h 1269515"/>
              <a:gd name="connsiteX12" fmla="*/ 3456746 w 8200193"/>
              <a:gd name="connsiteY12" fmla="*/ 966 h 126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0193" h="1269515">
                <a:moveTo>
                  <a:pt x="3456746" y="966"/>
                </a:moveTo>
                <a:cubicBezTo>
                  <a:pt x="4045708" y="17597"/>
                  <a:pt x="4691821" y="279534"/>
                  <a:pt x="5333171" y="292006"/>
                </a:cubicBezTo>
                <a:cubicBezTo>
                  <a:pt x="5974521" y="304479"/>
                  <a:pt x="6565071" y="78577"/>
                  <a:pt x="7304846" y="75805"/>
                </a:cubicBezTo>
                <a:cubicBezTo>
                  <a:pt x="7489790" y="75112"/>
                  <a:pt x="7705392" y="82735"/>
                  <a:pt x="7932529" y="95684"/>
                </a:cubicBezTo>
                <a:lnTo>
                  <a:pt x="8200193" y="113463"/>
                </a:lnTo>
                <a:lnTo>
                  <a:pt x="8200193" y="1269515"/>
                </a:lnTo>
                <a:lnTo>
                  <a:pt x="0" y="1269515"/>
                </a:lnTo>
                <a:lnTo>
                  <a:pt x="120376" y="1056054"/>
                </a:lnTo>
                <a:cubicBezTo>
                  <a:pt x="261521" y="779017"/>
                  <a:pt x="373301" y="473512"/>
                  <a:pt x="449795" y="147392"/>
                </a:cubicBezTo>
                <a:lnTo>
                  <a:pt x="473346" y="31949"/>
                </a:lnTo>
                <a:lnTo>
                  <a:pt x="659745" y="49559"/>
                </a:lnTo>
                <a:cubicBezTo>
                  <a:pt x="1042754" y="96333"/>
                  <a:pt x="1400537" y="195339"/>
                  <a:pt x="1799396" y="192221"/>
                </a:cubicBezTo>
                <a:cubicBezTo>
                  <a:pt x="2331208" y="188064"/>
                  <a:pt x="2867784" y="-15665"/>
                  <a:pt x="3456746" y="966"/>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CaixaDeTexto 40">
            <a:extLst>
              <a:ext uri="{FF2B5EF4-FFF2-40B4-BE49-F238E27FC236}">
                <a16:creationId xmlns:a16="http://schemas.microsoft.com/office/drawing/2014/main" id="{633726D1-9571-4DBC-B6F7-5C5F3548FC24}"/>
              </a:ext>
            </a:extLst>
          </p:cNvPr>
          <p:cNvSpPr txBox="1"/>
          <p:nvPr/>
        </p:nvSpPr>
        <p:spPr>
          <a:xfrm>
            <a:off x="3954390" y="1914474"/>
            <a:ext cx="8237609" cy="2585323"/>
          </a:xfrm>
          <a:prstGeom prst="rect">
            <a:avLst/>
          </a:prstGeom>
          <a:noFill/>
        </p:spPr>
        <p:txBody>
          <a:bodyPr wrap="square" lIns="91440" tIns="45720" rIns="91440" bIns="45720" rtlCol="0" anchor="t">
            <a:spAutoFit/>
          </a:bodyPr>
          <a:lstStyle/>
          <a:p>
            <a:pPr marL="285750" indent="-285750" algn="l">
              <a:buFont typeface="Quicksand Light" pitchFamily="2" charset="0"/>
              <a:buChar char="‹"/>
            </a:pPr>
            <a:r>
              <a:rPr lang="pt-BR" b="1" dirty="0">
                <a:solidFill>
                  <a:srgbClr val="525252"/>
                </a:solidFill>
                <a:latin typeface="Quicksand" pitchFamily="2" charset="0"/>
              </a:rPr>
              <a:t>Relacionamento sólido e conexão recorrente com trabalhadores</a:t>
            </a:r>
            <a:r>
              <a:rPr lang="pt-BR" dirty="0">
                <a:solidFill>
                  <a:srgbClr val="525252"/>
                </a:solidFill>
                <a:latin typeface="Quicksand" pitchFamily="2" charset="0"/>
              </a:rPr>
              <a:t> e suas famílias.</a:t>
            </a:r>
          </a:p>
          <a:p>
            <a:pPr marL="285750" indent="-285750" algn="l">
              <a:buFont typeface="Quicksand Light" pitchFamily="2" charset="0"/>
              <a:buChar char="‹"/>
            </a:pPr>
            <a:endParaRPr lang="pt-BR" dirty="0">
              <a:solidFill>
                <a:srgbClr val="525252"/>
              </a:solidFill>
              <a:latin typeface="Quicksand" pitchFamily="2" charset="0"/>
            </a:endParaRPr>
          </a:p>
          <a:p>
            <a:pPr marL="285750" indent="-285750" algn="l">
              <a:buFont typeface="Quicksand Light" pitchFamily="2" charset="0"/>
              <a:buChar char="‹"/>
            </a:pPr>
            <a:endParaRPr lang="pt-BR" dirty="0">
              <a:solidFill>
                <a:srgbClr val="525252"/>
              </a:solidFill>
              <a:latin typeface="Quicksand" pitchFamily="2" charset="0"/>
            </a:endParaRPr>
          </a:p>
          <a:p>
            <a:pPr marL="625475" indent="-285750" algn="l">
              <a:buFont typeface="Quicksand Light" pitchFamily="2" charset="0"/>
              <a:buChar char="‹"/>
            </a:pPr>
            <a:r>
              <a:rPr lang="pt-BR" b="1" dirty="0">
                <a:solidFill>
                  <a:srgbClr val="525252"/>
                </a:solidFill>
                <a:latin typeface="Quicksand" pitchFamily="2" charset="0"/>
              </a:rPr>
              <a:t>Funcionalmente simples,</a:t>
            </a:r>
            <a:r>
              <a:rPr lang="pt-BR" dirty="0">
                <a:solidFill>
                  <a:srgbClr val="525252"/>
                </a:solidFill>
                <a:latin typeface="Quicksand" pitchFamily="2" charset="0"/>
              </a:rPr>
              <a:t> que traga serviços, benefícios, utilidades, facilidades e agilidade.</a:t>
            </a:r>
          </a:p>
          <a:p>
            <a:pPr marL="285750" indent="-285750" algn="l">
              <a:buFont typeface="Quicksand Light" pitchFamily="2" charset="0"/>
              <a:buChar char="‹"/>
            </a:pPr>
            <a:endParaRPr lang="pt-BR" dirty="0">
              <a:solidFill>
                <a:srgbClr val="525252"/>
              </a:solidFill>
              <a:latin typeface="Quicksand" pitchFamily="2" charset="0"/>
            </a:endParaRPr>
          </a:p>
          <a:p>
            <a:pPr marL="285750" indent="-285750" algn="l">
              <a:buFont typeface="Quicksand Light" pitchFamily="2" charset="0"/>
              <a:buChar char="‹"/>
            </a:pPr>
            <a:endParaRPr lang="pt-BR" dirty="0">
              <a:solidFill>
                <a:srgbClr val="525252"/>
              </a:solidFill>
              <a:latin typeface="Quicksand" pitchFamily="2" charset="0"/>
            </a:endParaRPr>
          </a:p>
          <a:p>
            <a:pPr marL="895350" indent="-285750" algn="l">
              <a:buFont typeface="Quicksand Light" pitchFamily="2" charset="0"/>
              <a:buChar char="‹"/>
            </a:pPr>
            <a:r>
              <a:rPr lang="pt-BR" b="1" dirty="0">
                <a:solidFill>
                  <a:srgbClr val="525252"/>
                </a:solidFill>
                <a:latin typeface="Quicksand"/>
              </a:rPr>
              <a:t>Time </a:t>
            </a:r>
            <a:r>
              <a:rPr lang="pt-BR" b="1" dirty="0" err="1">
                <a:solidFill>
                  <a:srgbClr val="525252"/>
                </a:solidFill>
                <a:latin typeface="Quicksand"/>
              </a:rPr>
              <a:t>to</a:t>
            </a:r>
            <a:r>
              <a:rPr lang="pt-BR" b="1" dirty="0">
                <a:solidFill>
                  <a:srgbClr val="525252"/>
                </a:solidFill>
                <a:latin typeface="Quicksand"/>
              </a:rPr>
              <a:t> </a:t>
            </a:r>
            <a:r>
              <a:rPr lang="pt-BR" b="1" dirty="0" err="1">
                <a:solidFill>
                  <a:srgbClr val="525252"/>
                </a:solidFill>
                <a:latin typeface="Quicksand"/>
              </a:rPr>
              <a:t>market</a:t>
            </a:r>
            <a:r>
              <a:rPr lang="pt-BR" dirty="0">
                <a:solidFill>
                  <a:srgbClr val="525252"/>
                </a:solidFill>
                <a:latin typeface="Quicksand"/>
              </a:rPr>
              <a:t>, disponibilizar novidades rapidamente.</a:t>
            </a:r>
            <a:endParaRPr lang="pt-BR" strike="sngStrike" dirty="0">
              <a:solidFill>
                <a:srgbClr val="525252"/>
              </a:solidFill>
              <a:latin typeface="Quicksand" pitchFamily="2" charset="0"/>
            </a:endParaRPr>
          </a:p>
        </p:txBody>
      </p:sp>
    </p:spTree>
    <p:extLst>
      <p:ext uri="{BB962C8B-B14F-4D97-AF65-F5344CB8AC3E}">
        <p14:creationId xmlns:p14="http://schemas.microsoft.com/office/powerpoint/2010/main" val="3855815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D306B6-C040-498B-9954-1395FF41A7BE}"/>
              </a:ext>
            </a:extLst>
          </p:cNvPr>
          <p:cNvSpPr>
            <a:spLocks noGrp="1"/>
          </p:cNvSpPr>
          <p:nvPr>
            <p:ph type="title"/>
          </p:nvPr>
        </p:nvSpPr>
        <p:spPr/>
        <p:txBody>
          <a:bodyPr>
            <a:normAutofit/>
          </a:bodyPr>
          <a:lstStyle/>
          <a:p>
            <a:r>
              <a:rPr lang="fi-FI" dirty="0"/>
              <a:t>CI/CD SaaS x On premises</a:t>
            </a:r>
            <a:endParaRPr lang="pt-BR" dirty="0"/>
          </a:p>
        </p:txBody>
      </p:sp>
      <p:sp>
        <p:nvSpPr>
          <p:cNvPr id="3" name="Espaço Reservado para Texto 2">
            <a:extLst>
              <a:ext uri="{FF2B5EF4-FFF2-40B4-BE49-F238E27FC236}">
                <a16:creationId xmlns:a16="http://schemas.microsoft.com/office/drawing/2014/main" id="{9DA4FD08-B945-4994-97C7-D3BC4FBC5142}"/>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010699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2750859814"/>
              </p:ext>
            </p:extLst>
          </p:nvPr>
        </p:nvGraphicFramePr>
        <p:xfrm>
          <a:off x="-3" y="924554"/>
          <a:ext cx="12218599" cy="6196153"/>
        </p:xfrm>
        <a:graphic>
          <a:graphicData uri="http://schemas.openxmlformats.org/drawingml/2006/table">
            <a:tbl>
              <a:tblPr firstRow="1" bandRow="1">
                <a:tableStyleId>{93296810-A885-4BE3-A3E7-6D5BEEA58F35}</a:tableStyleId>
              </a:tblPr>
              <a:tblGrid>
                <a:gridCol w="4242347">
                  <a:extLst>
                    <a:ext uri="{9D8B030D-6E8A-4147-A177-3AD203B41FA5}">
                      <a16:colId xmlns:a16="http://schemas.microsoft.com/office/drawing/2014/main" val="1222742688"/>
                    </a:ext>
                  </a:extLst>
                </a:gridCol>
                <a:gridCol w="3988126">
                  <a:extLst>
                    <a:ext uri="{9D8B030D-6E8A-4147-A177-3AD203B41FA5}">
                      <a16:colId xmlns:a16="http://schemas.microsoft.com/office/drawing/2014/main" val="2054474115"/>
                    </a:ext>
                  </a:extLst>
                </a:gridCol>
                <a:gridCol w="3988126">
                  <a:extLst>
                    <a:ext uri="{9D8B030D-6E8A-4147-A177-3AD203B41FA5}">
                      <a16:colId xmlns:a16="http://schemas.microsoft.com/office/drawing/2014/main" val="1142977612"/>
                    </a:ext>
                  </a:extLst>
                </a:gridCol>
              </a:tblGrid>
              <a:tr h="533336">
                <a:tc>
                  <a:txBody>
                    <a:bodyPr/>
                    <a:lstStyle/>
                    <a:p>
                      <a:pPr algn="ctr"/>
                      <a:r>
                        <a:rPr lang="pt-BR" sz="1600">
                          <a:latin typeface="Quicksand"/>
                        </a:rPr>
                        <a:t>Critério de avaliação</a:t>
                      </a:r>
                      <a:endParaRPr lang="pt-BR" sz="1600" dirty="0">
                        <a:latin typeface="Quicksand"/>
                      </a:endParaRPr>
                    </a:p>
                  </a:txBody>
                  <a:tcPr anchor="ctr"/>
                </a:tc>
                <a:tc>
                  <a:txBody>
                    <a:bodyPr/>
                    <a:lstStyle/>
                    <a:p>
                      <a:pPr algn="ctr"/>
                      <a:r>
                        <a:rPr lang="pt-BR" sz="1600" dirty="0">
                          <a:latin typeface="Quicksand"/>
                        </a:rPr>
                        <a:t>SaaS</a:t>
                      </a:r>
                      <a:endParaRPr lang="pt-BR" sz="1600" dirty="0">
                        <a:latin typeface="Quicksand" pitchFamily="2" charset="0"/>
                      </a:endParaRPr>
                    </a:p>
                  </a:txBody>
                  <a:tcPr anchor="ctr"/>
                </a:tc>
                <a:tc>
                  <a:txBody>
                    <a:bodyPr/>
                    <a:lstStyle/>
                    <a:p>
                      <a:pPr lvl="0" algn="ctr">
                        <a:buNone/>
                      </a:pPr>
                      <a:r>
                        <a:rPr lang="pt-BR" sz="1600" dirty="0" err="1">
                          <a:latin typeface="Quicksand"/>
                        </a:rPr>
                        <a:t>On-Premises</a:t>
                      </a:r>
                      <a:endParaRPr lang="pt-BR" dirty="0" err="1"/>
                    </a:p>
                  </a:txBody>
                  <a:tcPr anchor="ctr"/>
                </a:tc>
                <a:extLst>
                  <a:ext uri="{0D108BD9-81ED-4DB2-BD59-A6C34878D82A}">
                    <a16:rowId xmlns:a16="http://schemas.microsoft.com/office/drawing/2014/main" val="825349308"/>
                  </a:ext>
                </a:extLst>
              </a:tr>
              <a:tr h="933338">
                <a:tc>
                  <a:txBody>
                    <a:bodyPr/>
                    <a:lstStyle/>
                    <a:p>
                      <a:pPr lvl="0" algn="ctr">
                        <a:buNone/>
                      </a:pPr>
                      <a:r>
                        <a:rPr lang="pt-BR" sz="1800" b="0" i="0" u="none" strike="noStrike" noProof="0">
                          <a:latin typeface="Quicksand Light"/>
                        </a:rPr>
                        <a:t>Menor risco de acesso indevido ao código-</a:t>
                      </a:r>
                      <a:r>
                        <a:rPr lang="pt-BR" sz="1800" b="0" i="0" u="none" strike="noStrike" noProof="0" dirty="0">
                          <a:latin typeface="Quicksand Light"/>
                        </a:rPr>
                        <a:t>fonte da aplicação e dados sensíveis (IDs e tokens p/ publicação nas lojas de apps)</a:t>
                      </a:r>
                      <a:endParaRPr lang="pt-BR" sz="1800">
                        <a:latin typeface="Quicksand Light"/>
                      </a:endParaRP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extLst>
                  <a:ext uri="{0D108BD9-81ED-4DB2-BD59-A6C34878D82A}">
                    <a16:rowId xmlns:a16="http://schemas.microsoft.com/office/drawing/2014/main" val="2422690751"/>
                  </a:ext>
                </a:extLst>
              </a:tr>
              <a:tr h="1081488">
                <a:tc>
                  <a:txBody>
                    <a:bodyPr/>
                    <a:lstStyle/>
                    <a:p>
                      <a:pPr algn="ctr"/>
                      <a:r>
                        <a:rPr lang="pt-BR" sz="1800">
                          <a:latin typeface="Quicksand Light"/>
                        </a:rPr>
                        <a:t>Menor custo de implantação do </a:t>
                      </a:r>
                      <a:r>
                        <a:rPr lang="pt-BR" sz="1800" dirty="0">
                          <a:latin typeface="Quicksand Light"/>
                        </a:rPr>
                        <a:t>serviço </a:t>
                      </a:r>
                      <a:r>
                        <a:rPr lang="pt-BR" sz="1800" b="0" i="0" u="none" strike="noStrike" noProof="0" dirty="0">
                          <a:latin typeface="Quicksand Light"/>
                        </a:rPr>
                        <a:t>(infraestrutura, pessoas, ferramentas)</a:t>
                      </a:r>
                      <a:endParaRPr lang="pt-BR" sz="1800" dirty="0">
                        <a:latin typeface="Quicksand Light"/>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2300281060"/>
                  </a:ext>
                </a:extLst>
              </a:tr>
              <a:tr h="1303711">
                <a:tc>
                  <a:txBody>
                    <a:bodyPr/>
                    <a:lstStyle/>
                    <a:p>
                      <a:pPr lvl="0" algn="ctr">
                        <a:lnSpc>
                          <a:spcPct val="100000"/>
                        </a:lnSpc>
                        <a:spcBef>
                          <a:spcPts val="0"/>
                        </a:spcBef>
                        <a:spcAft>
                          <a:spcPts val="0"/>
                        </a:spcAft>
                        <a:buNone/>
                      </a:pPr>
                      <a:r>
                        <a:rPr lang="pt-BR" sz="1800" b="0" i="0" u="none" strike="noStrike" noProof="0">
                          <a:latin typeface="Quicksand Light"/>
                        </a:rPr>
                        <a:t>Menor custo de operação </a:t>
                      </a:r>
                      <a:r>
                        <a:rPr lang="pt-BR" sz="1800" b="0" i="0" u="none" strike="noStrike" noProof="0" dirty="0">
                          <a:latin typeface="Quicksand Light"/>
                        </a:rPr>
                        <a:t>do serviço (infraestrutura, pessoas, ferramentas)</a:t>
                      </a: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323315736"/>
                  </a:ext>
                </a:extLst>
              </a:tr>
              <a:tr h="755559">
                <a:tc>
                  <a:txBody>
                    <a:bodyPr/>
                    <a:lstStyle/>
                    <a:p>
                      <a:pPr lvl="0" algn="ctr">
                        <a:buNone/>
                      </a:pPr>
                      <a:r>
                        <a:rPr lang="pt-BR" sz="1800">
                          <a:latin typeface="Quicksand Light"/>
                        </a:rPr>
                        <a:t>Maior flexibilidade na escolha de ferramentas e </a:t>
                      </a:r>
                      <a:r>
                        <a:rPr lang="pt-BR" sz="1800" dirty="0">
                          <a:latin typeface="Quicksand Light"/>
                        </a:rPr>
                        <a:t>configuração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172201717"/>
                  </a:ext>
                </a:extLst>
              </a:tr>
              <a:tr h="755559">
                <a:tc>
                  <a:txBody>
                    <a:bodyPr/>
                    <a:lstStyle/>
                    <a:p>
                      <a:pPr lvl="0" algn="ctr">
                        <a:buNone/>
                      </a:pPr>
                      <a:r>
                        <a:rPr lang="pt-BR" sz="1800">
                          <a:latin typeface="Quicksand Light"/>
                        </a:rPr>
                        <a:t>Maior facilidade para aumentar a </a:t>
                      </a:r>
                      <a:r>
                        <a:rPr lang="pt-BR" sz="1800" dirty="0">
                          <a:latin typeface="Quicksand Light"/>
                        </a:rPr>
                        <a:t>capacidade quando necessário</a:t>
                      </a:r>
                    </a:p>
                  </a:txBody>
                  <a:tcPr anchor="ctr"/>
                </a:tc>
                <a:tc>
                  <a:txBody>
                    <a:bodyPr/>
                    <a:lstStyle/>
                    <a:p>
                      <a:pPr marL="0" lvl="0" indent="0" algn="ctr" defTabSz="914400">
                        <a:lnSpc>
                          <a:spcPct val="100000"/>
                        </a:lnSpc>
                        <a:spcBef>
                          <a:spcPts val="0"/>
                        </a:spcBef>
                        <a:spcAft>
                          <a:spcPts val="0"/>
                        </a:spcAft>
                        <a:buNone/>
                        <a:tabLst/>
                        <a:defRPr/>
                      </a:pPr>
                      <a:endParaRPr lang="pt-BR" sz="1200" kern="1200" dirty="0">
                        <a:solidFill>
                          <a:schemeClr val="dk1"/>
                        </a:solidFill>
                        <a:latin typeface="Quicksand Light"/>
                        <a:ea typeface="+mn-ea"/>
                        <a:cs typeface="+mn-cs"/>
                      </a:endParaRPr>
                    </a:p>
                  </a:txBody>
                  <a:tcPr/>
                </a:tc>
                <a:tc>
                  <a:txBody>
                    <a:bodyPr/>
                    <a:lstStyle/>
                    <a:p>
                      <a:pPr lvl="0" algn="ctr">
                        <a:buNone/>
                      </a:pPr>
                      <a:endParaRPr lang="pt-BR" sz="1200" kern="1200" dirty="0">
                        <a:solidFill>
                          <a:schemeClr val="dk1"/>
                        </a:solidFill>
                        <a:latin typeface="Quicksand Light"/>
                        <a:ea typeface="+mn-ea"/>
                        <a:cs typeface="+mn-cs"/>
                      </a:endParaRPr>
                    </a:p>
                  </a:txBody>
                  <a:tcPr/>
                </a:tc>
                <a:extLst>
                  <a:ext uri="{0D108BD9-81ED-4DB2-BD59-A6C34878D82A}">
                    <a16:rowId xmlns:a16="http://schemas.microsoft.com/office/drawing/2014/main" val="3904231311"/>
                  </a:ext>
                </a:extLst>
              </a:tr>
              <a:tr h="577780">
                <a:tc>
                  <a:txBody>
                    <a:bodyPr/>
                    <a:lstStyle/>
                    <a:p>
                      <a:pPr algn="ctr"/>
                      <a:r>
                        <a:rPr lang="pt-BR" b="1">
                          <a:solidFill>
                            <a:schemeClr val="bg1"/>
                          </a:solidFill>
                          <a:latin typeface="Quicksand Light"/>
                        </a:rPr>
                        <a:t>Média</a:t>
                      </a:r>
                    </a:p>
                  </a:txBody>
                  <a:tcPr anchor="ctr">
                    <a:solidFill>
                      <a:srgbClr val="00B215"/>
                    </a:solidFill>
                  </a:tcPr>
                </a:tc>
                <a:tc>
                  <a:txBody>
                    <a:bodyPr/>
                    <a:lstStyle/>
                    <a:p>
                      <a:pPr algn="ctr"/>
                      <a:r>
                        <a:rPr lang="pt-BR" b="1">
                          <a:solidFill>
                            <a:schemeClr val="bg1"/>
                          </a:solidFill>
                          <a:latin typeface="Quicksand Light"/>
                        </a:rPr>
                        <a:t>3,6</a:t>
                      </a:r>
                    </a:p>
                  </a:txBody>
                  <a:tcPr anchor="ctr">
                    <a:solidFill>
                      <a:srgbClr val="00B215"/>
                    </a:solidFill>
                  </a:tcPr>
                </a:tc>
                <a:tc>
                  <a:txBody>
                    <a:bodyPr/>
                    <a:lstStyle/>
                    <a:p>
                      <a:pPr algn="ctr"/>
                      <a:r>
                        <a:rPr lang="pt-BR" b="1">
                          <a:solidFill>
                            <a:schemeClr val="bg1"/>
                          </a:solidFill>
                          <a:latin typeface="Quicksand Light"/>
                        </a:rPr>
                        <a:t>3,4</a:t>
                      </a:r>
                    </a:p>
                  </a:txBody>
                  <a:tcPr anchor="ctr">
                    <a:solidFill>
                      <a:srgbClr val="00B215"/>
                    </a:solidFill>
                  </a:tcP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a:latin typeface="Quicksand"/>
              </a:rPr>
              <a:t>Visão quantitativa – CI/CD SaaS x On-Premises</a:t>
            </a:r>
          </a:p>
        </p:txBody>
      </p:sp>
      <p:sp>
        <p:nvSpPr>
          <p:cNvPr id="2" name="Subtítulo 1">
            <a:extLst>
              <a:ext uri="{FF2B5EF4-FFF2-40B4-BE49-F238E27FC236}">
                <a16:creationId xmlns:a16="http://schemas.microsoft.com/office/drawing/2014/main" id="{D484B525-56E2-4525-9571-E40CBCF93300}"/>
              </a:ext>
            </a:extLst>
          </p:cNvPr>
          <p:cNvSpPr>
            <a:spLocks noGrp="1"/>
          </p:cNvSpPr>
          <p:nvPr>
            <p:ph type="subTitle" idx="1"/>
          </p:nvPr>
        </p:nvSpPr>
        <p:spPr/>
        <p:txBody>
          <a:bodyPr vert="horz" lIns="91440" tIns="45720" rIns="91440" bIns="45720" rtlCol="0" anchor="t">
            <a:normAutofit fontScale="92500" lnSpcReduction="20000"/>
          </a:bodyPr>
          <a:lstStyle/>
          <a:p>
            <a:endParaRPr lang="pt-BR" dirty="0">
              <a:latin typeface="Quicksand Light"/>
            </a:endParaRPr>
          </a:p>
        </p:txBody>
      </p:sp>
      <p:sp>
        <p:nvSpPr>
          <p:cNvPr id="6" name="CaixaDeTexto 283">
            <a:extLst>
              <a:ext uri="{FF2B5EF4-FFF2-40B4-BE49-F238E27FC236}">
                <a16:creationId xmlns:a16="http://schemas.microsoft.com/office/drawing/2014/main" id="{4DFA7770-445C-4C7E-8A9E-889469BA50DF}"/>
              </a:ext>
            </a:extLst>
          </p:cNvPr>
          <p:cNvSpPr txBox="1"/>
          <p:nvPr/>
        </p:nvSpPr>
        <p:spPr>
          <a:xfrm>
            <a:off x="12545047" y="1970156"/>
            <a:ext cx="1692630" cy="400110"/>
          </a:xfrm>
          <a:prstGeom prst="rect">
            <a:avLst/>
          </a:prstGeom>
          <a:noFill/>
        </p:spPr>
        <p:txBody>
          <a:bodyPr wrap="square">
            <a:spAutoFit/>
          </a:bodyPr>
          <a:lstStyle/>
          <a:p>
            <a:pPr algn="ctr">
              <a:spcAft>
                <a:spcPts val="1200"/>
              </a:spcAft>
            </a:pPr>
            <a:r>
              <a:rPr lang="pt-BR" sz="2000">
                <a:latin typeface="Quicksand" pitchFamily="2" charset="0"/>
              </a:rPr>
              <a:t>Iconografia</a:t>
            </a:r>
            <a:endParaRPr lang="en-US" sz="2000" b="1" noProof="1">
              <a:latin typeface="Quicksand" pitchFamily="2" charset="0"/>
            </a:endParaRPr>
          </a:p>
        </p:txBody>
      </p:sp>
      <p:grpSp>
        <p:nvGrpSpPr>
          <p:cNvPr id="9" name="Agrupar 114">
            <a:extLst>
              <a:ext uri="{FF2B5EF4-FFF2-40B4-BE49-F238E27FC236}">
                <a16:creationId xmlns:a16="http://schemas.microsoft.com/office/drawing/2014/main" id="{1C863957-53F1-4193-A5B0-60E58F0B0B9C}"/>
              </a:ext>
            </a:extLst>
          </p:cNvPr>
          <p:cNvGrpSpPr/>
          <p:nvPr/>
        </p:nvGrpSpPr>
        <p:grpSpPr>
          <a:xfrm>
            <a:off x="12726131" y="2569177"/>
            <a:ext cx="1369846" cy="237693"/>
            <a:chOff x="5857229" y="1842511"/>
            <a:chExt cx="1369846" cy="237693"/>
          </a:xfrm>
        </p:grpSpPr>
        <p:sp>
          <p:nvSpPr>
            <p:cNvPr id="35" name="Retângulo 139">
              <a:extLst>
                <a:ext uri="{FF2B5EF4-FFF2-40B4-BE49-F238E27FC236}">
                  <a16:creationId xmlns:a16="http://schemas.microsoft.com/office/drawing/2014/main" id="{0DB5FAA3-60A7-49EC-9859-0AFCA4671E62}"/>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 name="Retângulo 140">
              <a:extLst>
                <a:ext uri="{FF2B5EF4-FFF2-40B4-BE49-F238E27FC236}">
                  <a16:creationId xmlns:a16="http://schemas.microsoft.com/office/drawing/2014/main" id="{D251EA4B-8556-4B4B-9994-FEB4BFEA7C55}"/>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 name="Retângulo 141">
              <a:extLst>
                <a:ext uri="{FF2B5EF4-FFF2-40B4-BE49-F238E27FC236}">
                  <a16:creationId xmlns:a16="http://schemas.microsoft.com/office/drawing/2014/main" id="{BC5B9F70-36A5-4206-8DBB-AF9FC623EC7D}"/>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 name="Retângulo 142">
              <a:extLst>
                <a:ext uri="{FF2B5EF4-FFF2-40B4-BE49-F238E27FC236}">
                  <a16:creationId xmlns:a16="http://schemas.microsoft.com/office/drawing/2014/main" id="{0E5E1C3F-713E-4605-A866-3031CEEF7477}"/>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 name="Retângulo 143">
              <a:extLst>
                <a:ext uri="{FF2B5EF4-FFF2-40B4-BE49-F238E27FC236}">
                  <a16:creationId xmlns:a16="http://schemas.microsoft.com/office/drawing/2014/main" id="{75C9842B-4878-4D5E-A8E4-715636C1B71B}"/>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 name="Retângulo 144">
              <a:extLst>
                <a:ext uri="{FF2B5EF4-FFF2-40B4-BE49-F238E27FC236}">
                  <a16:creationId xmlns:a16="http://schemas.microsoft.com/office/drawing/2014/main" id="{AEA5E866-D138-4069-A4D5-CFAE4A91AAA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5</a:t>
              </a:r>
            </a:p>
          </p:txBody>
        </p:sp>
        <p:sp>
          <p:nvSpPr>
            <p:cNvPr id="41" name="Retângulo 145">
              <a:extLst>
                <a:ext uri="{FF2B5EF4-FFF2-40B4-BE49-F238E27FC236}">
                  <a16:creationId xmlns:a16="http://schemas.microsoft.com/office/drawing/2014/main" id="{17F2E4B5-A2E6-4D98-984D-5CE1B2618B74}"/>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146">
              <a:extLst>
                <a:ext uri="{FF2B5EF4-FFF2-40B4-BE49-F238E27FC236}">
                  <a16:creationId xmlns:a16="http://schemas.microsoft.com/office/drawing/2014/main" id="{4D44E38F-09F0-400E-B4A7-A1D03192C887}"/>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147">
              <a:extLst>
                <a:ext uri="{FF2B5EF4-FFF2-40B4-BE49-F238E27FC236}">
                  <a16:creationId xmlns:a16="http://schemas.microsoft.com/office/drawing/2014/main" id="{9A4873DA-5528-480B-87F4-829A9F9F2642}"/>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148">
              <a:extLst>
                <a:ext uri="{FF2B5EF4-FFF2-40B4-BE49-F238E27FC236}">
                  <a16:creationId xmlns:a16="http://schemas.microsoft.com/office/drawing/2014/main" id="{4C3FBA8B-4B6C-4D78-ADF3-33A1AD3B0C2D}"/>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 name="Agrupar 116">
            <a:extLst>
              <a:ext uri="{FF2B5EF4-FFF2-40B4-BE49-F238E27FC236}">
                <a16:creationId xmlns:a16="http://schemas.microsoft.com/office/drawing/2014/main" id="{884DB157-AA6D-4080-9650-38DE5B7D7683}"/>
              </a:ext>
            </a:extLst>
          </p:cNvPr>
          <p:cNvGrpSpPr/>
          <p:nvPr/>
        </p:nvGrpSpPr>
        <p:grpSpPr>
          <a:xfrm>
            <a:off x="12710541" y="3820500"/>
            <a:ext cx="1369846" cy="237693"/>
            <a:chOff x="5916049" y="3087950"/>
            <a:chExt cx="1369846" cy="237693"/>
          </a:xfrm>
        </p:grpSpPr>
        <p:sp>
          <p:nvSpPr>
            <p:cNvPr id="20" name="Retângulo 124">
              <a:extLst>
                <a:ext uri="{FF2B5EF4-FFF2-40B4-BE49-F238E27FC236}">
                  <a16:creationId xmlns:a16="http://schemas.microsoft.com/office/drawing/2014/main" id="{ADDD8B33-6613-427F-8172-EB3B2EF450A6}"/>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 name="Retângulo 125">
              <a:extLst>
                <a:ext uri="{FF2B5EF4-FFF2-40B4-BE49-F238E27FC236}">
                  <a16:creationId xmlns:a16="http://schemas.microsoft.com/office/drawing/2014/main" id="{813CF2AD-7971-43A7-8A2D-204EA92C78AE}"/>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 name="Retângulo 126">
              <a:extLst>
                <a:ext uri="{FF2B5EF4-FFF2-40B4-BE49-F238E27FC236}">
                  <a16:creationId xmlns:a16="http://schemas.microsoft.com/office/drawing/2014/main" id="{0613C682-90EE-489D-892C-EDF8A7610130}"/>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23" name="Retângulo 127">
              <a:extLst>
                <a:ext uri="{FF2B5EF4-FFF2-40B4-BE49-F238E27FC236}">
                  <a16:creationId xmlns:a16="http://schemas.microsoft.com/office/drawing/2014/main" id="{116E3AAD-50B0-433D-8C75-7132BD72545F}"/>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 name="Retângulo 128">
              <a:extLst>
                <a:ext uri="{FF2B5EF4-FFF2-40B4-BE49-F238E27FC236}">
                  <a16:creationId xmlns:a16="http://schemas.microsoft.com/office/drawing/2014/main" id="{0898D826-1CDE-4210-A7D6-0E7CCA75AF5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 name="Retângulo 129">
              <a:extLst>
                <a:ext uri="{FF2B5EF4-FFF2-40B4-BE49-F238E27FC236}">
                  <a16:creationId xmlns:a16="http://schemas.microsoft.com/office/drawing/2014/main" id="{98CAEA26-82C8-479E-ACD5-04CC92B74E4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 name="Retângulo 130">
              <a:extLst>
                <a:ext uri="{FF2B5EF4-FFF2-40B4-BE49-F238E27FC236}">
                  <a16:creationId xmlns:a16="http://schemas.microsoft.com/office/drawing/2014/main" id="{FC2F537A-E5C7-4FD1-AAE0-A062DD6EF83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 name="Agrupar 117">
            <a:extLst>
              <a:ext uri="{FF2B5EF4-FFF2-40B4-BE49-F238E27FC236}">
                <a16:creationId xmlns:a16="http://schemas.microsoft.com/office/drawing/2014/main" id="{8FE4920F-0CD3-4BD9-AF78-E270B8C0A9D7}"/>
              </a:ext>
            </a:extLst>
          </p:cNvPr>
          <p:cNvGrpSpPr/>
          <p:nvPr/>
        </p:nvGrpSpPr>
        <p:grpSpPr>
          <a:xfrm>
            <a:off x="12726131" y="4185680"/>
            <a:ext cx="1369846" cy="237693"/>
            <a:chOff x="5931822" y="3459014"/>
            <a:chExt cx="1369846" cy="237693"/>
          </a:xfrm>
        </p:grpSpPr>
        <p:sp>
          <p:nvSpPr>
            <p:cNvPr id="14" name="Retângulo 118">
              <a:extLst>
                <a:ext uri="{FF2B5EF4-FFF2-40B4-BE49-F238E27FC236}">
                  <a16:creationId xmlns:a16="http://schemas.microsoft.com/office/drawing/2014/main" id="{43C85505-88AB-4EBB-8CBD-8397C2D9557C}"/>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 name="Retângulo 119">
              <a:extLst>
                <a:ext uri="{FF2B5EF4-FFF2-40B4-BE49-F238E27FC236}">
                  <a16:creationId xmlns:a16="http://schemas.microsoft.com/office/drawing/2014/main" id="{A2300518-5424-4265-91F7-365BC85885C2}"/>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16" name="Retângulo 120">
              <a:extLst>
                <a:ext uri="{FF2B5EF4-FFF2-40B4-BE49-F238E27FC236}">
                  <a16:creationId xmlns:a16="http://schemas.microsoft.com/office/drawing/2014/main" id="{A343D8AA-775D-4412-9ADC-318E17BEA3FE}"/>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 name="Retângulo 121">
              <a:extLst>
                <a:ext uri="{FF2B5EF4-FFF2-40B4-BE49-F238E27FC236}">
                  <a16:creationId xmlns:a16="http://schemas.microsoft.com/office/drawing/2014/main" id="{C81015DC-410B-4D0C-BC68-D3ED75FFA414}"/>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 name="Retângulo 122">
              <a:extLst>
                <a:ext uri="{FF2B5EF4-FFF2-40B4-BE49-F238E27FC236}">
                  <a16:creationId xmlns:a16="http://schemas.microsoft.com/office/drawing/2014/main" id="{E8619FB7-6802-4F89-9B21-190B0030646C}"/>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9" name="Retângulo 123">
              <a:extLst>
                <a:ext uri="{FF2B5EF4-FFF2-40B4-BE49-F238E27FC236}">
                  <a16:creationId xmlns:a16="http://schemas.microsoft.com/office/drawing/2014/main" id="{54CCB4A9-6701-4FE7-B77E-4A9A551CA474}"/>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65" name="Agrupar 113">
            <a:extLst>
              <a:ext uri="{FF2B5EF4-FFF2-40B4-BE49-F238E27FC236}">
                <a16:creationId xmlns:a16="http://schemas.microsoft.com/office/drawing/2014/main" id="{2FF0AAFA-89C9-4D46-B9F9-CDE076DA89BD}"/>
              </a:ext>
            </a:extLst>
          </p:cNvPr>
          <p:cNvGrpSpPr/>
          <p:nvPr/>
        </p:nvGrpSpPr>
        <p:grpSpPr>
          <a:xfrm>
            <a:off x="12706439" y="4571948"/>
            <a:ext cx="1369846" cy="237693"/>
            <a:chOff x="5896608" y="2300134"/>
            <a:chExt cx="1369846" cy="237693"/>
          </a:xfrm>
        </p:grpSpPr>
        <p:sp>
          <p:nvSpPr>
            <p:cNvPr id="66" name="Retângulo 149">
              <a:extLst>
                <a:ext uri="{FF2B5EF4-FFF2-40B4-BE49-F238E27FC236}">
                  <a16:creationId xmlns:a16="http://schemas.microsoft.com/office/drawing/2014/main" id="{3A34EBE2-DF76-462C-8823-47D35DB4EAD0}"/>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7" name="Retângulo 150">
              <a:extLst>
                <a:ext uri="{FF2B5EF4-FFF2-40B4-BE49-F238E27FC236}">
                  <a16:creationId xmlns:a16="http://schemas.microsoft.com/office/drawing/2014/main" id="{E34BFFB7-4834-4FDD-B192-C6D4F265C40A}"/>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8" name="Retângulo 151">
              <a:extLst>
                <a:ext uri="{FF2B5EF4-FFF2-40B4-BE49-F238E27FC236}">
                  <a16:creationId xmlns:a16="http://schemas.microsoft.com/office/drawing/2014/main" id="{905CDCDB-B12E-4FC1-8F3B-FD24F6323995}"/>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9" name="Retângulo 152">
              <a:extLst>
                <a:ext uri="{FF2B5EF4-FFF2-40B4-BE49-F238E27FC236}">
                  <a16:creationId xmlns:a16="http://schemas.microsoft.com/office/drawing/2014/main" id="{3401117D-53A3-4FB9-A89E-18C449A1C921}"/>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0" name="Retângulo 153">
              <a:extLst>
                <a:ext uri="{FF2B5EF4-FFF2-40B4-BE49-F238E27FC236}">
                  <a16:creationId xmlns:a16="http://schemas.microsoft.com/office/drawing/2014/main" id="{2638BD15-0D59-48EC-B3DE-1557277AD1E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71" name="Retângulo 154">
              <a:extLst>
                <a:ext uri="{FF2B5EF4-FFF2-40B4-BE49-F238E27FC236}">
                  <a16:creationId xmlns:a16="http://schemas.microsoft.com/office/drawing/2014/main" id="{242E12DB-DF1D-4A4B-95F8-A7A124121C7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2" name="Retângulo 155">
              <a:extLst>
                <a:ext uri="{FF2B5EF4-FFF2-40B4-BE49-F238E27FC236}">
                  <a16:creationId xmlns:a16="http://schemas.microsoft.com/office/drawing/2014/main" id="{383B2B75-5CFB-4874-B7D3-40D0039E23D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156">
              <a:extLst>
                <a:ext uri="{FF2B5EF4-FFF2-40B4-BE49-F238E27FC236}">
                  <a16:creationId xmlns:a16="http://schemas.microsoft.com/office/drawing/2014/main" id="{9D2E956D-12E4-43A9-938F-17D69F300557}"/>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tângulo 157">
              <a:extLst>
                <a:ext uri="{FF2B5EF4-FFF2-40B4-BE49-F238E27FC236}">
                  <a16:creationId xmlns:a16="http://schemas.microsoft.com/office/drawing/2014/main" id="{A664895A-57FA-4605-91CA-98D0D4079AC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5" name="Agrupar 114">
            <a:extLst>
              <a:ext uri="{FF2B5EF4-FFF2-40B4-BE49-F238E27FC236}">
                <a16:creationId xmlns:a16="http://schemas.microsoft.com/office/drawing/2014/main" id="{BE4D4A05-F777-48FD-810E-45E39A487B33}"/>
              </a:ext>
            </a:extLst>
          </p:cNvPr>
          <p:cNvGrpSpPr/>
          <p:nvPr/>
        </p:nvGrpSpPr>
        <p:grpSpPr>
          <a:xfrm>
            <a:off x="12706439" y="2915617"/>
            <a:ext cx="1369846" cy="237693"/>
            <a:chOff x="5857229" y="1842511"/>
            <a:chExt cx="1369846" cy="237693"/>
          </a:xfrm>
        </p:grpSpPr>
        <p:sp>
          <p:nvSpPr>
            <p:cNvPr id="76" name="Retângulo 139">
              <a:extLst>
                <a:ext uri="{FF2B5EF4-FFF2-40B4-BE49-F238E27FC236}">
                  <a16:creationId xmlns:a16="http://schemas.microsoft.com/office/drawing/2014/main" id="{B80933E2-D460-492A-AFBF-1C0D411C3AD8}"/>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7" name="Retângulo 140">
              <a:extLst>
                <a:ext uri="{FF2B5EF4-FFF2-40B4-BE49-F238E27FC236}">
                  <a16:creationId xmlns:a16="http://schemas.microsoft.com/office/drawing/2014/main" id="{CE50E488-0720-4DE4-A053-7663963F7074}"/>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8" name="Retângulo 141">
              <a:extLst>
                <a:ext uri="{FF2B5EF4-FFF2-40B4-BE49-F238E27FC236}">
                  <a16:creationId xmlns:a16="http://schemas.microsoft.com/office/drawing/2014/main" id="{4245443D-7FA8-4E8E-874B-D1CF7C98034A}"/>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79" name="Retângulo 142">
              <a:extLst>
                <a:ext uri="{FF2B5EF4-FFF2-40B4-BE49-F238E27FC236}">
                  <a16:creationId xmlns:a16="http://schemas.microsoft.com/office/drawing/2014/main" id="{885758A7-A598-4669-90BE-62D840B4BFBD}"/>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0" name="Retângulo 143">
              <a:extLst>
                <a:ext uri="{FF2B5EF4-FFF2-40B4-BE49-F238E27FC236}">
                  <a16:creationId xmlns:a16="http://schemas.microsoft.com/office/drawing/2014/main" id="{3B39CF55-9BC6-4978-8AAF-4E816CD784B2}"/>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1" name="Retângulo 144">
              <a:extLst>
                <a:ext uri="{FF2B5EF4-FFF2-40B4-BE49-F238E27FC236}">
                  <a16:creationId xmlns:a16="http://schemas.microsoft.com/office/drawing/2014/main" id="{C1E8FB50-B037-4337-848A-60DE9947EC4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82" name="Retângulo 145">
              <a:extLst>
                <a:ext uri="{FF2B5EF4-FFF2-40B4-BE49-F238E27FC236}">
                  <a16:creationId xmlns:a16="http://schemas.microsoft.com/office/drawing/2014/main" id="{42F822F4-F16D-42BE-BF42-1B14677DE41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146">
              <a:extLst>
                <a:ext uri="{FF2B5EF4-FFF2-40B4-BE49-F238E27FC236}">
                  <a16:creationId xmlns:a16="http://schemas.microsoft.com/office/drawing/2014/main" id="{2BED71E7-1664-4D47-B82D-E01698F614B0}"/>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147">
              <a:extLst>
                <a:ext uri="{FF2B5EF4-FFF2-40B4-BE49-F238E27FC236}">
                  <a16:creationId xmlns:a16="http://schemas.microsoft.com/office/drawing/2014/main" id="{27B238D6-BCD9-420F-9EAE-F5F20DC90AF1}"/>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148">
              <a:extLst>
                <a:ext uri="{FF2B5EF4-FFF2-40B4-BE49-F238E27FC236}">
                  <a16:creationId xmlns:a16="http://schemas.microsoft.com/office/drawing/2014/main" id="{26764FF8-7560-46E4-9D5B-72A8EBE91AD8}"/>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86" name="Agrupar 117">
            <a:extLst>
              <a:ext uri="{FF2B5EF4-FFF2-40B4-BE49-F238E27FC236}">
                <a16:creationId xmlns:a16="http://schemas.microsoft.com/office/drawing/2014/main" id="{F7B9C95B-7C64-4E83-8445-3803ADDC0F6E}"/>
              </a:ext>
            </a:extLst>
          </p:cNvPr>
          <p:cNvGrpSpPr/>
          <p:nvPr/>
        </p:nvGrpSpPr>
        <p:grpSpPr>
          <a:xfrm>
            <a:off x="12724715" y="4919263"/>
            <a:ext cx="1369846" cy="237693"/>
            <a:chOff x="5931822" y="3459014"/>
            <a:chExt cx="1369846" cy="237693"/>
          </a:xfrm>
        </p:grpSpPr>
        <p:sp>
          <p:nvSpPr>
            <p:cNvPr id="87" name="Retângulo 118">
              <a:extLst>
                <a:ext uri="{FF2B5EF4-FFF2-40B4-BE49-F238E27FC236}">
                  <a16:creationId xmlns:a16="http://schemas.microsoft.com/office/drawing/2014/main" id="{C52C5B56-C0E7-4FBB-90AA-3D6D4ADCC020}"/>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88" name="Retângulo 119">
              <a:extLst>
                <a:ext uri="{FF2B5EF4-FFF2-40B4-BE49-F238E27FC236}">
                  <a16:creationId xmlns:a16="http://schemas.microsoft.com/office/drawing/2014/main" id="{4235A38D-7BC1-444E-8466-0640A6DD00C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89" name="Retângulo 120">
              <a:extLst>
                <a:ext uri="{FF2B5EF4-FFF2-40B4-BE49-F238E27FC236}">
                  <a16:creationId xmlns:a16="http://schemas.microsoft.com/office/drawing/2014/main" id="{7B7A3C84-1000-41CD-8D57-E277F8B51B34}"/>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0" name="Retângulo 121">
              <a:extLst>
                <a:ext uri="{FF2B5EF4-FFF2-40B4-BE49-F238E27FC236}">
                  <a16:creationId xmlns:a16="http://schemas.microsoft.com/office/drawing/2014/main" id="{8076FE13-E479-4816-B4B4-D71ED84B11F7}"/>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1" name="Retângulo 122">
              <a:extLst>
                <a:ext uri="{FF2B5EF4-FFF2-40B4-BE49-F238E27FC236}">
                  <a16:creationId xmlns:a16="http://schemas.microsoft.com/office/drawing/2014/main" id="{1AE49A75-039E-4C6C-B741-8FD3CAAC804E}"/>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2" name="Retângulo 123">
              <a:extLst>
                <a:ext uri="{FF2B5EF4-FFF2-40B4-BE49-F238E27FC236}">
                  <a16:creationId xmlns:a16="http://schemas.microsoft.com/office/drawing/2014/main" id="{2F0520E1-D380-402E-99AB-30771CC0CAFA}"/>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93" name="Agrupar 114">
            <a:extLst>
              <a:ext uri="{FF2B5EF4-FFF2-40B4-BE49-F238E27FC236}">
                <a16:creationId xmlns:a16="http://schemas.microsoft.com/office/drawing/2014/main" id="{7F5B76FD-8F71-461D-9447-728F650A3DEF}"/>
              </a:ext>
            </a:extLst>
          </p:cNvPr>
          <p:cNvGrpSpPr/>
          <p:nvPr/>
        </p:nvGrpSpPr>
        <p:grpSpPr>
          <a:xfrm>
            <a:off x="12724715" y="3453958"/>
            <a:ext cx="1369846" cy="237693"/>
            <a:chOff x="5857229" y="1842511"/>
            <a:chExt cx="1369846" cy="237693"/>
          </a:xfrm>
        </p:grpSpPr>
        <p:sp>
          <p:nvSpPr>
            <p:cNvPr id="94" name="Retângulo 139">
              <a:extLst>
                <a:ext uri="{FF2B5EF4-FFF2-40B4-BE49-F238E27FC236}">
                  <a16:creationId xmlns:a16="http://schemas.microsoft.com/office/drawing/2014/main" id="{7B59BCFB-75C9-44D0-B448-6E054B00C255}"/>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5" name="Retângulo 140">
              <a:extLst>
                <a:ext uri="{FF2B5EF4-FFF2-40B4-BE49-F238E27FC236}">
                  <a16:creationId xmlns:a16="http://schemas.microsoft.com/office/drawing/2014/main" id="{1270ECF5-940B-47E3-A2B0-305C1B23777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6" name="Retângulo 141">
              <a:extLst>
                <a:ext uri="{FF2B5EF4-FFF2-40B4-BE49-F238E27FC236}">
                  <a16:creationId xmlns:a16="http://schemas.microsoft.com/office/drawing/2014/main" id="{08BDA2F9-C31E-48D4-BDBF-82C25AA5E0B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7" name="Retângulo 142">
              <a:extLst>
                <a:ext uri="{FF2B5EF4-FFF2-40B4-BE49-F238E27FC236}">
                  <a16:creationId xmlns:a16="http://schemas.microsoft.com/office/drawing/2014/main" id="{8B77A9E6-46FE-49DE-AB4C-360CA5977546}"/>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8" name="Retângulo 143">
              <a:extLst>
                <a:ext uri="{FF2B5EF4-FFF2-40B4-BE49-F238E27FC236}">
                  <a16:creationId xmlns:a16="http://schemas.microsoft.com/office/drawing/2014/main" id="{5CC9BF47-F0C1-437E-BCA2-EEFF522E6F0E}"/>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9" name="Retângulo 144">
              <a:extLst>
                <a:ext uri="{FF2B5EF4-FFF2-40B4-BE49-F238E27FC236}">
                  <a16:creationId xmlns:a16="http://schemas.microsoft.com/office/drawing/2014/main" id="{A67908EC-70AE-4CEE-92D3-E91A6229334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100" name="Retângulo 145">
              <a:extLst>
                <a:ext uri="{FF2B5EF4-FFF2-40B4-BE49-F238E27FC236}">
                  <a16:creationId xmlns:a16="http://schemas.microsoft.com/office/drawing/2014/main" id="{F3AEA85B-EFD8-4E85-90B9-6200601351F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46">
              <a:extLst>
                <a:ext uri="{FF2B5EF4-FFF2-40B4-BE49-F238E27FC236}">
                  <a16:creationId xmlns:a16="http://schemas.microsoft.com/office/drawing/2014/main" id="{A4815695-DF38-44D3-8BA2-D7B92CBEC8D3}"/>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47">
              <a:extLst>
                <a:ext uri="{FF2B5EF4-FFF2-40B4-BE49-F238E27FC236}">
                  <a16:creationId xmlns:a16="http://schemas.microsoft.com/office/drawing/2014/main" id="{81828C79-FC15-4955-AE8D-DF531274492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48">
              <a:extLst>
                <a:ext uri="{FF2B5EF4-FFF2-40B4-BE49-F238E27FC236}">
                  <a16:creationId xmlns:a16="http://schemas.microsoft.com/office/drawing/2014/main" id="{AA6D6615-21ED-4606-9298-FDB83320EFD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7" name="Agrupar 116">
            <a:extLst>
              <a:ext uri="{FF2B5EF4-FFF2-40B4-BE49-F238E27FC236}">
                <a16:creationId xmlns:a16="http://schemas.microsoft.com/office/drawing/2014/main" id="{7DF4B89B-3C52-49D5-9049-878D9482692C}"/>
              </a:ext>
            </a:extLst>
          </p:cNvPr>
          <p:cNvGrpSpPr/>
          <p:nvPr/>
        </p:nvGrpSpPr>
        <p:grpSpPr>
          <a:xfrm>
            <a:off x="9563444" y="3029563"/>
            <a:ext cx="1369846" cy="237693"/>
            <a:chOff x="5916049" y="3087950"/>
            <a:chExt cx="1369846" cy="237693"/>
          </a:xfrm>
        </p:grpSpPr>
        <p:sp>
          <p:nvSpPr>
            <p:cNvPr id="318" name="Retângulo 124">
              <a:extLst>
                <a:ext uri="{FF2B5EF4-FFF2-40B4-BE49-F238E27FC236}">
                  <a16:creationId xmlns:a16="http://schemas.microsoft.com/office/drawing/2014/main" id="{6A15C1E9-B950-4613-B198-D6FCC2BB09CF}"/>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9" name="Retângulo 125">
              <a:extLst>
                <a:ext uri="{FF2B5EF4-FFF2-40B4-BE49-F238E27FC236}">
                  <a16:creationId xmlns:a16="http://schemas.microsoft.com/office/drawing/2014/main" id="{78B0FEAE-C3AC-4003-8814-DB9605C2942A}"/>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0" name="Retângulo 126">
              <a:extLst>
                <a:ext uri="{FF2B5EF4-FFF2-40B4-BE49-F238E27FC236}">
                  <a16:creationId xmlns:a16="http://schemas.microsoft.com/office/drawing/2014/main" id="{7F2AEC56-5A1E-4E4D-9365-63840D9DE5C3}"/>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1" name="Retângulo 127">
              <a:extLst>
                <a:ext uri="{FF2B5EF4-FFF2-40B4-BE49-F238E27FC236}">
                  <a16:creationId xmlns:a16="http://schemas.microsoft.com/office/drawing/2014/main" id="{403BD052-DE8E-433D-B4B8-F674ACF8D672}"/>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2" name="Retângulo 128">
              <a:extLst>
                <a:ext uri="{FF2B5EF4-FFF2-40B4-BE49-F238E27FC236}">
                  <a16:creationId xmlns:a16="http://schemas.microsoft.com/office/drawing/2014/main" id="{B019F09F-717C-4231-8A4A-EF17A13983EC}"/>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3" name="Retângulo 129">
              <a:extLst>
                <a:ext uri="{FF2B5EF4-FFF2-40B4-BE49-F238E27FC236}">
                  <a16:creationId xmlns:a16="http://schemas.microsoft.com/office/drawing/2014/main" id="{C8D499B8-7B9C-47C6-A4F9-19087D56469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4" name="Retângulo 130">
              <a:extLst>
                <a:ext uri="{FF2B5EF4-FFF2-40B4-BE49-F238E27FC236}">
                  <a16:creationId xmlns:a16="http://schemas.microsoft.com/office/drawing/2014/main" id="{2E59F3F3-7360-4A88-9ED2-FD062DA2896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3" name="Agrupar 115">
            <a:extLst>
              <a:ext uri="{FF2B5EF4-FFF2-40B4-BE49-F238E27FC236}">
                <a16:creationId xmlns:a16="http://schemas.microsoft.com/office/drawing/2014/main" id="{7240083C-4BDD-423C-8098-8301DAD92309}"/>
              </a:ext>
            </a:extLst>
          </p:cNvPr>
          <p:cNvGrpSpPr/>
          <p:nvPr/>
        </p:nvGrpSpPr>
        <p:grpSpPr>
          <a:xfrm>
            <a:off x="9563444" y="6021163"/>
            <a:ext cx="1369846" cy="237693"/>
            <a:chOff x="5896608" y="2741501"/>
            <a:chExt cx="1369846" cy="237693"/>
          </a:xfrm>
        </p:grpSpPr>
        <p:sp>
          <p:nvSpPr>
            <p:cNvPr id="344" name="Retângulo 131">
              <a:extLst>
                <a:ext uri="{FF2B5EF4-FFF2-40B4-BE49-F238E27FC236}">
                  <a16:creationId xmlns:a16="http://schemas.microsoft.com/office/drawing/2014/main" id="{8172FEA9-0C4E-4D6E-984A-38ECFB765138}"/>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5" name="Retângulo 132">
              <a:extLst>
                <a:ext uri="{FF2B5EF4-FFF2-40B4-BE49-F238E27FC236}">
                  <a16:creationId xmlns:a16="http://schemas.microsoft.com/office/drawing/2014/main" id="{83DA4E71-BC16-471E-A258-991786290AF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6" name="Retângulo 133">
              <a:extLst>
                <a:ext uri="{FF2B5EF4-FFF2-40B4-BE49-F238E27FC236}">
                  <a16:creationId xmlns:a16="http://schemas.microsoft.com/office/drawing/2014/main" id="{C8D05BA4-A2FD-4214-BBE6-5813BE24308A}"/>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7" name="Retângulo 134">
              <a:extLst>
                <a:ext uri="{FF2B5EF4-FFF2-40B4-BE49-F238E27FC236}">
                  <a16:creationId xmlns:a16="http://schemas.microsoft.com/office/drawing/2014/main" id="{99354EC3-6C2E-48BC-82A2-0D1AF31C963C}"/>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48" name="Retângulo 135">
              <a:extLst>
                <a:ext uri="{FF2B5EF4-FFF2-40B4-BE49-F238E27FC236}">
                  <a16:creationId xmlns:a16="http://schemas.microsoft.com/office/drawing/2014/main" id="{4325E664-E1D0-4872-ACA4-350B163A770E}"/>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9" name="Retângulo 136">
              <a:extLst>
                <a:ext uri="{FF2B5EF4-FFF2-40B4-BE49-F238E27FC236}">
                  <a16:creationId xmlns:a16="http://schemas.microsoft.com/office/drawing/2014/main" id="{F480CAAA-6119-4E2D-89BF-89DCAAF5DD4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0" name="Retângulo 137">
              <a:extLst>
                <a:ext uri="{FF2B5EF4-FFF2-40B4-BE49-F238E27FC236}">
                  <a16:creationId xmlns:a16="http://schemas.microsoft.com/office/drawing/2014/main" id="{343FD445-37BE-4E40-BEBA-DB6536F6F1BE}"/>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1" name="Retângulo 138">
              <a:extLst>
                <a:ext uri="{FF2B5EF4-FFF2-40B4-BE49-F238E27FC236}">
                  <a16:creationId xmlns:a16="http://schemas.microsoft.com/office/drawing/2014/main" id="{56509AA3-C755-418C-8693-6108A23464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 name="Imagem 2" descr="Uma imagem contendo Padrão do plano de fundo&#10;&#10;Descrição gerada automaticamente">
            <a:extLst>
              <a:ext uri="{FF2B5EF4-FFF2-40B4-BE49-F238E27FC236}">
                <a16:creationId xmlns:a16="http://schemas.microsoft.com/office/drawing/2014/main" id="{569DE34D-3FCA-4735-990D-0487B44D6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497770" y="28336"/>
            <a:ext cx="2542034" cy="2538860"/>
          </a:xfrm>
          <a:prstGeom prst="rect">
            <a:avLst/>
          </a:prstGeom>
        </p:spPr>
      </p:pic>
      <p:grpSp>
        <p:nvGrpSpPr>
          <p:cNvPr id="223" name="Agrupar 114">
            <a:extLst>
              <a:ext uri="{FF2B5EF4-FFF2-40B4-BE49-F238E27FC236}">
                <a16:creationId xmlns:a16="http://schemas.microsoft.com/office/drawing/2014/main" id="{3DC4CC65-CBAA-4F81-B47F-FAFEA61E27FE}"/>
              </a:ext>
            </a:extLst>
          </p:cNvPr>
          <p:cNvGrpSpPr/>
          <p:nvPr/>
        </p:nvGrpSpPr>
        <p:grpSpPr>
          <a:xfrm>
            <a:off x="9563826" y="1845291"/>
            <a:ext cx="1369846" cy="237693"/>
            <a:chOff x="5857229" y="1842511"/>
            <a:chExt cx="1369846" cy="237693"/>
          </a:xfrm>
        </p:grpSpPr>
        <p:sp>
          <p:nvSpPr>
            <p:cNvPr id="224" name="Retângulo 139">
              <a:extLst>
                <a:ext uri="{FF2B5EF4-FFF2-40B4-BE49-F238E27FC236}">
                  <a16:creationId xmlns:a16="http://schemas.microsoft.com/office/drawing/2014/main" id="{52D33276-060E-4476-BF3C-948467468660}"/>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5" name="Retângulo 140">
              <a:extLst>
                <a:ext uri="{FF2B5EF4-FFF2-40B4-BE49-F238E27FC236}">
                  <a16:creationId xmlns:a16="http://schemas.microsoft.com/office/drawing/2014/main" id="{B10E0FEC-1F99-4E66-A4E6-FEE22B841FF1}"/>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6" name="Retângulo 141">
              <a:extLst>
                <a:ext uri="{FF2B5EF4-FFF2-40B4-BE49-F238E27FC236}">
                  <a16:creationId xmlns:a16="http://schemas.microsoft.com/office/drawing/2014/main" id="{9B44599C-95D6-4306-BC00-002730706C19}"/>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7" name="Retângulo 142">
              <a:extLst>
                <a:ext uri="{FF2B5EF4-FFF2-40B4-BE49-F238E27FC236}">
                  <a16:creationId xmlns:a16="http://schemas.microsoft.com/office/drawing/2014/main" id="{8678104A-2348-401B-AEFD-6FD6723FF3A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8" name="Retângulo 143">
              <a:extLst>
                <a:ext uri="{FF2B5EF4-FFF2-40B4-BE49-F238E27FC236}">
                  <a16:creationId xmlns:a16="http://schemas.microsoft.com/office/drawing/2014/main" id="{9DF6C7FF-222C-4DD6-B219-45BE1C8A1038}"/>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9" name="Retângulo 144">
              <a:extLst>
                <a:ext uri="{FF2B5EF4-FFF2-40B4-BE49-F238E27FC236}">
                  <a16:creationId xmlns:a16="http://schemas.microsoft.com/office/drawing/2014/main" id="{701F6E67-0995-428D-8678-BA68E2EAE540}"/>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30" name="Retângulo 145">
              <a:extLst>
                <a:ext uri="{FF2B5EF4-FFF2-40B4-BE49-F238E27FC236}">
                  <a16:creationId xmlns:a16="http://schemas.microsoft.com/office/drawing/2014/main" id="{6E389B9D-7A9D-4CB0-8132-A48C4086944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1" name="Retângulo 146">
              <a:extLst>
                <a:ext uri="{FF2B5EF4-FFF2-40B4-BE49-F238E27FC236}">
                  <a16:creationId xmlns:a16="http://schemas.microsoft.com/office/drawing/2014/main" id="{4E63512E-C544-41E4-B401-F6A81EBB1546}"/>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1" name="Retângulo 147">
              <a:extLst>
                <a:ext uri="{FF2B5EF4-FFF2-40B4-BE49-F238E27FC236}">
                  <a16:creationId xmlns:a16="http://schemas.microsoft.com/office/drawing/2014/main" id="{E6718E86-EE05-4980-A7AC-C90994101992}"/>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2" name="Retângulo 148">
              <a:extLst>
                <a:ext uri="{FF2B5EF4-FFF2-40B4-BE49-F238E27FC236}">
                  <a16:creationId xmlns:a16="http://schemas.microsoft.com/office/drawing/2014/main" id="{41A365C3-08CD-4AD5-B948-E9D979F6FC43}"/>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43" name="Agrupar 114">
            <a:extLst>
              <a:ext uri="{FF2B5EF4-FFF2-40B4-BE49-F238E27FC236}">
                <a16:creationId xmlns:a16="http://schemas.microsoft.com/office/drawing/2014/main" id="{E76D87B4-F756-46D7-BB66-555E13503B8F}"/>
              </a:ext>
            </a:extLst>
          </p:cNvPr>
          <p:cNvGrpSpPr/>
          <p:nvPr/>
        </p:nvGrpSpPr>
        <p:grpSpPr>
          <a:xfrm>
            <a:off x="5408769" y="3024234"/>
            <a:ext cx="1369846" cy="237693"/>
            <a:chOff x="5857229" y="1842511"/>
            <a:chExt cx="1369846" cy="237693"/>
          </a:xfrm>
        </p:grpSpPr>
        <p:sp>
          <p:nvSpPr>
            <p:cNvPr id="244" name="Retângulo 139">
              <a:extLst>
                <a:ext uri="{FF2B5EF4-FFF2-40B4-BE49-F238E27FC236}">
                  <a16:creationId xmlns:a16="http://schemas.microsoft.com/office/drawing/2014/main" id="{CD75C116-5628-4F59-995D-84F9EF8CBE58}"/>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5" name="Retângulo 140">
              <a:extLst>
                <a:ext uri="{FF2B5EF4-FFF2-40B4-BE49-F238E27FC236}">
                  <a16:creationId xmlns:a16="http://schemas.microsoft.com/office/drawing/2014/main" id="{2572491E-DE67-418D-B87D-DAA2ADCF4D3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6" name="Retângulo 141">
              <a:extLst>
                <a:ext uri="{FF2B5EF4-FFF2-40B4-BE49-F238E27FC236}">
                  <a16:creationId xmlns:a16="http://schemas.microsoft.com/office/drawing/2014/main" id="{F8837F0F-5D07-4283-8960-3709DEACB06C}"/>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7" name="Retângulo 142">
              <a:extLst>
                <a:ext uri="{FF2B5EF4-FFF2-40B4-BE49-F238E27FC236}">
                  <a16:creationId xmlns:a16="http://schemas.microsoft.com/office/drawing/2014/main" id="{93BDAD61-1F6E-4368-8FA2-16E290DF9AD1}"/>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8" name="Retângulo 143">
              <a:extLst>
                <a:ext uri="{FF2B5EF4-FFF2-40B4-BE49-F238E27FC236}">
                  <a16:creationId xmlns:a16="http://schemas.microsoft.com/office/drawing/2014/main" id="{3192A062-774C-49DE-9C43-345817421B3B}"/>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9" name="Retângulo 144">
              <a:extLst>
                <a:ext uri="{FF2B5EF4-FFF2-40B4-BE49-F238E27FC236}">
                  <a16:creationId xmlns:a16="http://schemas.microsoft.com/office/drawing/2014/main" id="{5817ED36-44EB-4743-BF8A-8B3CE570A4B6}"/>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50" name="Retângulo 145">
              <a:extLst>
                <a:ext uri="{FF2B5EF4-FFF2-40B4-BE49-F238E27FC236}">
                  <a16:creationId xmlns:a16="http://schemas.microsoft.com/office/drawing/2014/main" id="{9FD5E47A-9A67-4A6D-BB49-CD73960A7590}"/>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1" name="Retângulo 146">
              <a:extLst>
                <a:ext uri="{FF2B5EF4-FFF2-40B4-BE49-F238E27FC236}">
                  <a16:creationId xmlns:a16="http://schemas.microsoft.com/office/drawing/2014/main" id="{953A7905-1A91-4BD9-A35F-5705E44DE746}"/>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2" name="Retângulo 147">
              <a:extLst>
                <a:ext uri="{FF2B5EF4-FFF2-40B4-BE49-F238E27FC236}">
                  <a16:creationId xmlns:a16="http://schemas.microsoft.com/office/drawing/2014/main" id="{721C18DC-77E3-4114-92B1-F5709BB645AD}"/>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Retângulo 148">
              <a:extLst>
                <a:ext uri="{FF2B5EF4-FFF2-40B4-BE49-F238E27FC236}">
                  <a16:creationId xmlns:a16="http://schemas.microsoft.com/office/drawing/2014/main" id="{4BA92151-B1BE-485F-A675-8313F0C41BD6}"/>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4" name="Agrupar 114">
            <a:extLst>
              <a:ext uri="{FF2B5EF4-FFF2-40B4-BE49-F238E27FC236}">
                <a16:creationId xmlns:a16="http://schemas.microsoft.com/office/drawing/2014/main" id="{010CBCA7-A081-497A-9E81-FFDD58AD7D01}"/>
              </a:ext>
            </a:extLst>
          </p:cNvPr>
          <p:cNvGrpSpPr/>
          <p:nvPr/>
        </p:nvGrpSpPr>
        <p:grpSpPr>
          <a:xfrm>
            <a:off x="5408769" y="4303819"/>
            <a:ext cx="1369846" cy="237693"/>
            <a:chOff x="5857229" y="1842511"/>
            <a:chExt cx="1369846" cy="237693"/>
          </a:xfrm>
        </p:grpSpPr>
        <p:sp>
          <p:nvSpPr>
            <p:cNvPr id="255" name="Retângulo 139">
              <a:extLst>
                <a:ext uri="{FF2B5EF4-FFF2-40B4-BE49-F238E27FC236}">
                  <a16:creationId xmlns:a16="http://schemas.microsoft.com/office/drawing/2014/main" id="{EB44BCD3-6154-4B09-B458-CA31CDEC84AD}"/>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6" name="Retângulo 140">
              <a:extLst>
                <a:ext uri="{FF2B5EF4-FFF2-40B4-BE49-F238E27FC236}">
                  <a16:creationId xmlns:a16="http://schemas.microsoft.com/office/drawing/2014/main" id="{1036547B-C008-47D5-892B-F4BAB7B96C61}"/>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41">
              <a:extLst>
                <a:ext uri="{FF2B5EF4-FFF2-40B4-BE49-F238E27FC236}">
                  <a16:creationId xmlns:a16="http://schemas.microsoft.com/office/drawing/2014/main" id="{56C83732-1188-47C9-BAEC-80DB3D1D92E3}"/>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42">
              <a:extLst>
                <a:ext uri="{FF2B5EF4-FFF2-40B4-BE49-F238E27FC236}">
                  <a16:creationId xmlns:a16="http://schemas.microsoft.com/office/drawing/2014/main" id="{8E5B3066-A001-4430-9E27-DC3907CE7A7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9" name="Retângulo 143">
              <a:extLst>
                <a:ext uri="{FF2B5EF4-FFF2-40B4-BE49-F238E27FC236}">
                  <a16:creationId xmlns:a16="http://schemas.microsoft.com/office/drawing/2014/main" id="{356E294A-E87E-495D-98EF-5F547DB049B3}"/>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0" name="Retângulo 144">
              <a:extLst>
                <a:ext uri="{FF2B5EF4-FFF2-40B4-BE49-F238E27FC236}">
                  <a16:creationId xmlns:a16="http://schemas.microsoft.com/office/drawing/2014/main" id="{06BA6298-35F7-4971-AC3E-14B9D5D8872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71" name="Retângulo 145">
              <a:extLst>
                <a:ext uri="{FF2B5EF4-FFF2-40B4-BE49-F238E27FC236}">
                  <a16:creationId xmlns:a16="http://schemas.microsoft.com/office/drawing/2014/main" id="{3A6C03CE-5AAB-4F66-AD29-911731F356A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2" name="Retângulo 146">
              <a:extLst>
                <a:ext uri="{FF2B5EF4-FFF2-40B4-BE49-F238E27FC236}">
                  <a16:creationId xmlns:a16="http://schemas.microsoft.com/office/drawing/2014/main" id="{F78DE619-6AAB-4BF0-9386-572167864E8F}"/>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3" name="Retângulo 147">
              <a:extLst>
                <a:ext uri="{FF2B5EF4-FFF2-40B4-BE49-F238E27FC236}">
                  <a16:creationId xmlns:a16="http://schemas.microsoft.com/office/drawing/2014/main" id="{97A9F453-B9E9-4D86-9A95-2F905C053218}"/>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4" name="Retângulo 148">
              <a:extLst>
                <a:ext uri="{FF2B5EF4-FFF2-40B4-BE49-F238E27FC236}">
                  <a16:creationId xmlns:a16="http://schemas.microsoft.com/office/drawing/2014/main" id="{23DCF608-0AE0-4517-80A4-5294364253AF}"/>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75" name="Agrupar 114">
            <a:extLst>
              <a:ext uri="{FF2B5EF4-FFF2-40B4-BE49-F238E27FC236}">
                <a16:creationId xmlns:a16="http://schemas.microsoft.com/office/drawing/2014/main" id="{24B06308-CB31-4EA4-A346-E303B5601C04}"/>
              </a:ext>
            </a:extLst>
          </p:cNvPr>
          <p:cNvGrpSpPr/>
          <p:nvPr/>
        </p:nvGrpSpPr>
        <p:grpSpPr>
          <a:xfrm>
            <a:off x="5408768" y="6014724"/>
            <a:ext cx="1369846" cy="237693"/>
            <a:chOff x="5857229" y="1842511"/>
            <a:chExt cx="1369846" cy="237693"/>
          </a:xfrm>
        </p:grpSpPr>
        <p:sp>
          <p:nvSpPr>
            <p:cNvPr id="276" name="Retângulo 139">
              <a:extLst>
                <a:ext uri="{FF2B5EF4-FFF2-40B4-BE49-F238E27FC236}">
                  <a16:creationId xmlns:a16="http://schemas.microsoft.com/office/drawing/2014/main" id="{4D38D472-AD0D-4F18-A75C-16F258C2B01F}"/>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7" name="Retângulo 140">
              <a:extLst>
                <a:ext uri="{FF2B5EF4-FFF2-40B4-BE49-F238E27FC236}">
                  <a16:creationId xmlns:a16="http://schemas.microsoft.com/office/drawing/2014/main" id="{E62F9C09-0C99-429F-B84A-2EEBCB76F8EC}"/>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8" name="Retângulo 141">
              <a:extLst>
                <a:ext uri="{FF2B5EF4-FFF2-40B4-BE49-F238E27FC236}">
                  <a16:creationId xmlns:a16="http://schemas.microsoft.com/office/drawing/2014/main" id="{6929FB80-294F-48DC-A3D4-5BBFFA8F7B0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9" name="Retângulo 142">
              <a:extLst>
                <a:ext uri="{FF2B5EF4-FFF2-40B4-BE49-F238E27FC236}">
                  <a16:creationId xmlns:a16="http://schemas.microsoft.com/office/drawing/2014/main" id="{58F0AD7D-3C8E-4B63-B5B6-1C3F4C78A49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0" name="Retângulo 143">
              <a:extLst>
                <a:ext uri="{FF2B5EF4-FFF2-40B4-BE49-F238E27FC236}">
                  <a16:creationId xmlns:a16="http://schemas.microsoft.com/office/drawing/2014/main" id="{690044D8-FE4F-4FD4-8905-09BA2ECF0E64}"/>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1" name="Retângulo 144">
              <a:extLst>
                <a:ext uri="{FF2B5EF4-FFF2-40B4-BE49-F238E27FC236}">
                  <a16:creationId xmlns:a16="http://schemas.microsoft.com/office/drawing/2014/main" id="{ECA0A9CD-5705-4779-AEED-7BB87419FF5D}"/>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82" name="Retângulo 145">
              <a:extLst>
                <a:ext uri="{FF2B5EF4-FFF2-40B4-BE49-F238E27FC236}">
                  <a16:creationId xmlns:a16="http://schemas.microsoft.com/office/drawing/2014/main" id="{1BAA6919-BEE3-47CD-BB5D-CAC61FABF8DB}"/>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3" name="Retângulo 146">
              <a:extLst>
                <a:ext uri="{FF2B5EF4-FFF2-40B4-BE49-F238E27FC236}">
                  <a16:creationId xmlns:a16="http://schemas.microsoft.com/office/drawing/2014/main" id="{8F80DFD1-456D-4FE0-9359-2C9AC8A24694}"/>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4" name="Retângulo 147">
              <a:extLst>
                <a:ext uri="{FF2B5EF4-FFF2-40B4-BE49-F238E27FC236}">
                  <a16:creationId xmlns:a16="http://schemas.microsoft.com/office/drawing/2014/main" id="{4757CA38-E018-4830-B3FB-7749BDE10D7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5" name="Retângulo 148">
              <a:extLst>
                <a:ext uri="{FF2B5EF4-FFF2-40B4-BE49-F238E27FC236}">
                  <a16:creationId xmlns:a16="http://schemas.microsoft.com/office/drawing/2014/main" id="{448525B2-C80B-40C4-9E95-EC3154062CE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86" name="Agrupar 117">
            <a:extLst>
              <a:ext uri="{FF2B5EF4-FFF2-40B4-BE49-F238E27FC236}">
                <a16:creationId xmlns:a16="http://schemas.microsoft.com/office/drawing/2014/main" id="{EB21C4EA-1942-4188-A11C-48021987B3D0}"/>
              </a:ext>
            </a:extLst>
          </p:cNvPr>
          <p:cNvGrpSpPr/>
          <p:nvPr/>
        </p:nvGrpSpPr>
        <p:grpSpPr>
          <a:xfrm>
            <a:off x="5406640" y="5278697"/>
            <a:ext cx="1369846" cy="237693"/>
            <a:chOff x="5931822" y="3459014"/>
            <a:chExt cx="1369846" cy="237693"/>
          </a:xfrm>
        </p:grpSpPr>
        <p:sp>
          <p:nvSpPr>
            <p:cNvPr id="287" name="Retângulo 118">
              <a:extLst>
                <a:ext uri="{FF2B5EF4-FFF2-40B4-BE49-F238E27FC236}">
                  <a16:creationId xmlns:a16="http://schemas.microsoft.com/office/drawing/2014/main" id="{4D21A113-033A-48F0-B8BE-C17311DCE1B4}"/>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8" name="Retângulo 119">
              <a:extLst>
                <a:ext uri="{FF2B5EF4-FFF2-40B4-BE49-F238E27FC236}">
                  <a16:creationId xmlns:a16="http://schemas.microsoft.com/office/drawing/2014/main" id="{8740FF53-0C95-4270-8E75-C01D9110A24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289" name="Retângulo 120">
              <a:extLst>
                <a:ext uri="{FF2B5EF4-FFF2-40B4-BE49-F238E27FC236}">
                  <a16:creationId xmlns:a16="http://schemas.microsoft.com/office/drawing/2014/main" id="{34884417-9CEF-4106-9AFF-D0DB776B3575}"/>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0" name="Retângulo 121">
              <a:extLst>
                <a:ext uri="{FF2B5EF4-FFF2-40B4-BE49-F238E27FC236}">
                  <a16:creationId xmlns:a16="http://schemas.microsoft.com/office/drawing/2014/main" id="{7FCAD520-E83F-461B-8EFD-752EB1E565D5}"/>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1" name="Retângulo 122">
              <a:extLst>
                <a:ext uri="{FF2B5EF4-FFF2-40B4-BE49-F238E27FC236}">
                  <a16:creationId xmlns:a16="http://schemas.microsoft.com/office/drawing/2014/main" id="{22346AF6-9DCA-4248-8CDE-9B2370C45FDD}"/>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2" name="Retângulo 123">
              <a:extLst>
                <a:ext uri="{FF2B5EF4-FFF2-40B4-BE49-F238E27FC236}">
                  <a16:creationId xmlns:a16="http://schemas.microsoft.com/office/drawing/2014/main" id="{1EBFB596-6356-48E8-8A00-BA356A24FED9}"/>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293" name="Agrupar 116">
            <a:extLst>
              <a:ext uri="{FF2B5EF4-FFF2-40B4-BE49-F238E27FC236}">
                <a16:creationId xmlns:a16="http://schemas.microsoft.com/office/drawing/2014/main" id="{C11812A5-BDB4-4F24-A7A2-369B124C5565}"/>
              </a:ext>
            </a:extLst>
          </p:cNvPr>
          <p:cNvGrpSpPr/>
          <p:nvPr/>
        </p:nvGrpSpPr>
        <p:grpSpPr>
          <a:xfrm>
            <a:off x="9563443" y="4309147"/>
            <a:ext cx="1369846" cy="237693"/>
            <a:chOff x="5916049" y="3087950"/>
            <a:chExt cx="1369846" cy="237693"/>
          </a:xfrm>
        </p:grpSpPr>
        <p:sp>
          <p:nvSpPr>
            <p:cNvPr id="294" name="Retângulo 124">
              <a:extLst>
                <a:ext uri="{FF2B5EF4-FFF2-40B4-BE49-F238E27FC236}">
                  <a16:creationId xmlns:a16="http://schemas.microsoft.com/office/drawing/2014/main" id="{633B422A-E40B-4C78-9FEB-EB8969C561D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5" name="Retângulo 125">
              <a:extLst>
                <a:ext uri="{FF2B5EF4-FFF2-40B4-BE49-F238E27FC236}">
                  <a16:creationId xmlns:a16="http://schemas.microsoft.com/office/drawing/2014/main" id="{4C63EBD5-1955-4DB4-89E1-0C1910501D1D}"/>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6" name="Retângulo 126">
              <a:extLst>
                <a:ext uri="{FF2B5EF4-FFF2-40B4-BE49-F238E27FC236}">
                  <a16:creationId xmlns:a16="http://schemas.microsoft.com/office/drawing/2014/main" id="{B6521F5D-650A-438C-8DAD-360F876E26C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297" name="Retângulo 127">
              <a:extLst>
                <a:ext uri="{FF2B5EF4-FFF2-40B4-BE49-F238E27FC236}">
                  <a16:creationId xmlns:a16="http://schemas.microsoft.com/office/drawing/2014/main" id="{8D5BC7C3-C00B-42D6-AAB4-B7F5000FA4F8}"/>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8" name="Retângulo 128">
              <a:extLst>
                <a:ext uri="{FF2B5EF4-FFF2-40B4-BE49-F238E27FC236}">
                  <a16:creationId xmlns:a16="http://schemas.microsoft.com/office/drawing/2014/main" id="{13BC70ED-80AB-43EF-9309-6A7215BB6F85}"/>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9" name="Retângulo 129">
              <a:extLst>
                <a:ext uri="{FF2B5EF4-FFF2-40B4-BE49-F238E27FC236}">
                  <a16:creationId xmlns:a16="http://schemas.microsoft.com/office/drawing/2014/main" id="{FDC29203-1620-4ACD-AA32-7B770A2EF477}"/>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0" name="Retângulo 130">
              <a:extLst>
                <a:ext uri="{FF2B5EF4-FFF2-40B4-BE49-F238E27FC236}">
                  <a16:creationId xmlns:a16="http://schemas.microsoft.com/office/drawing/2014/main" id="{D92DF873-7E84-49FD-A43B-FC9838F6834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01" name="Agrupar 114">
            <a:extLst>
              <a:ext uri="{FF2B5EF4-FFF2-40B4-BE49-F238E27FC236}">
                <a16:creationId xmlns:a16="http://schemas.microsoft.com/office/drawing/2014/main" id="{C11232EE-656B-49BB-8A35-DF21430E6D3F}"/>
              </a:ext>
            </a:extLst>
          </p:cNvPr>
          <p:cNvGrpSpPr/>
          <p:nvPr/>
        </p:nvGrpSpPr>
        <p:grpSpPr>
          <a:xfrm>
            <a:off x="9563824" y="5281478"/>
            <a:ext cx="1369846" cy="237693"/>
            <a:chOff x="5857229" y="1842511"/>
            <a:chExt cx="1369846" cy="237693"/>
          </a:xfrm>
        </p:grpSpPr>
        <p:sp>
          <p:nvSpPr>
            <p:cNvPr id="302" name="Retângulo 139">
              <a:extLst>
                <a:ext uri="{FF2B5EF4-FFF2-40B4-BE49-F238E27FC236}">
                  <a16:creationId xmlns:a16="http://schemas.microsoft.com/office/drawing/2014/main" id="{02D5563C-0A1A-4610-B1EA-DEFF8780B79C}"/>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3" name="Retângulo 140">
              <a:extLst>
                <a:ext uri="{FF2B5EF4-FFF2-40B4-BE49-F238E27FC236}">
                  <a16:creationId xmlns:a16="http://schemas.microsoft.com/office/drawing/2014/main" id="{D9AC0F01-E866-4281-AB96-F882F991C48C}"/>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4" name="Retângulo 141">
              <a:extLst>
                <a:ext uri="{FF2B5EF4-FFF2-40B4-BE49-F238E27FC236}">
                  <a16:creationId xmlns:a16="http://schemas.microsoft.com/office/drawing/2014/main" id="{4EBEEBD4-61DF-4228-8857-4D7396EBDB22}"/>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5" name="Retângulo 142">
              <a:extLst>
                <a:ext uri="{FF2B5EF4-FFF2-40B4-BE49-F238E27FC236}">
                  <a16:creationId xmlns:a16="http://schemas.microsoft.com/office/drawing/2014/main" id="{485341FA-2411-4D4C-857E-6AD540C2F84A}"/>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6" name="Retângulo 143">
              <a:extLst>
                <a:ext uri="{FF2B5EF4-FFF2-40B4-BE49-F238E27FC236}">
                  <a16:creationId xmlns:a16="http://schemas.microsoft.com/office/drawing/2014/main" id="{63E4481D-79D9-4A68-BCFD-791B6C560C74}"/>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7" name="Retângulo 144">
              <a:extLst>
                <a:ext uri="{FF2B5EF4-FFF2-40B4-BE49-F238E27FC236}">
                  <a16:creationId xmlns:a16="http://schemas.microsoft.com/office/drawing/2014/main" id="{F58090E0-DAF1-4A7A-B249-EEFABBE049A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08" name="Retângulo 145">
              <a:extLst>
                <a:ext uri="{FF2B5EF4-FFF2-40B4-BE49-F238E27FC236}">
                  <a16:creationId xmlns:a16="http://schemas.microsoft.com/office/drawing/2014/main" id="{AB22FDAF-DE35-446E-AD3B-346E3E651F07}"/>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9" name="Retângulo 146">
              <a:extLst>
                <a:ext uri="{FF2B5EF4-FFF2-40B4-BE49-F238E27FC236}">
                  <a16:creationId xmlns:a16="http://schemas.microsoft.com/office/drawing/2014/main" id="{BEE41D29-B20C-41B4-B9EA-0635184373E8}"/>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0" name="Retângulo 147">
              <a:extLst>
                <a:ext uri="{FF2B5EF4-FFF2-40B4-BE49-F238E27FC236}">
                  <a16:creationId xmlns:a16="http://schemas.microsoft.com/office/drawing/2014/main" id="{434C69EB-860D-437E-9140-D27D2AA92592}"/>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1" name="Retângulo 148">
              <a:extLst>
                <a:ext uri="{FF2B5EF4-FFF2-40B4-BE49-F238E27FC236}">
                  <a16:creationId xmlns:a16="http://schemas.microsoft.com/office/drawing/2014/main" id="{BD3AC875-7070-4490-AB89-6DF4B9C2E7DC}"/>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2" name="Agrupar 116">
            <a:extLst>
              <a:ext uri="{FF2B5EF4-FFF2-40B4-BE49-F238E27FC236}">
                <a16:creationId xmlns:a16="http://schemas.microsoft.com/office/drawing/2014/main" id="{01829533-A69A-4AE0-B2EE-52A7F4CB8E44}"/>
              </a:ext>
            </a:extLst>
          </p:cNvPr>
          <p:cNvGrpSpPr/>
          <p:nvPr/>
        </p:nvGrpSpPr>
        <p:grpSpPr>
          <a:xfrm>
            <a:off x="5408386" y="1850618"/>
            <a:ext cx="1369846" cy="237693"/>
            <a:chOff x="5916049" y="3087950"/>
            <a:chExt cx="1369846" cy="237693"/>
          </a:xfrm>
        </p:grpSpPr>
        <p:sp>
          <p:nvSpPr>
            <p:cNvPr id="313" name="Retângulo 124">
              <a:extLst>
                <a:ext uri="{FF2B5EF4-FFF2-40B4-BE49-F238E27FC236}">
                  <a16:creationId xmlns:a16="http://schemas.microsoft.com/office/drawing/2014/main" id="{B7A95B06-FF7B-42C9-AF9B-028E4D5100E5}"/>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4" name="Retângulo 125">
              <a:extLst>
                <a:ext uri="{FF2B5EF4-FFF2-40B4-BE49-F238E27FC236}">
                  <a16:creationId xmlns:a16="http://schemas.microsoft.com/office/drawing/2014/main" id="{86791753-8207-4988-BDAD-E0E53A4B90CC}"/>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5" name="Retângulo 126">
              <a:extLst>
                <a:ext uri="{FF2B5EF4-FFF2-40B4-BE49-F238E27FC236}">
                  <a16:creationId xmlns:a16="http://schemas.microsoft.com/office/drawing/2014/main" id="{C1A925A5-7657-4501-98E5-4F526D5E2248}"/>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16" name="Retângulo 127">
              <a:extLst>
                <a:ext uri="{FF2B5EF4-FFF2-40B4-BE49-F238E27FC236}">
                  <a16:creationId xmlns:a16="http://schemas.microsoft.com/office/drawing/2014/main" id="{06285E82-F7AD-47E8-9F4B-F569E92144B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2" name="Retângulo 128">
              <a:extLst>
                <a:ext uri="{FF2B5EF4-FFF2-40B4-BE49-F238E27FC236}">
                  <a16:creationId xmlns:a16="http://schemas.microsoft.com/office/drawing/2014/main" id="{9C356215-394A-4C6E-A153-02678F836E8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3" name="Retângulo 129">
              <a:extLst>
                <a:ext uri="{FF2B5EF4-FFF2-40B4-BE49-F238E27FC236}">
                  <a16:creationId xmlns:a16="http://schemas.microsoft.com/office/drawing/2014/main" id="{D00135B0-B8F4-4A6A-B2E2-51AAE786CDD3}"/>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0">
              <a:extLst>
                <a:ext uri="{FF2B5EF4-FFF2-40B4-BE49-F238E27FC236}">
                  <a16:creationId xmlns:a16="http://schemas.microsoft.com/office/drawing/2014/main" id="{08134A12-AC32-4A3D-AA5F-F283B56777AD}"/>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84168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9C0C2A-0571-4667-AAE5-426C676277C8}"/>
              </a:ext>
            </a:extLst>
          </p:cNvPr>
          <p:cNvSpPr>
            <a:spLocks noGrp="1"/>
          </p:cNvSpPr>
          <p:nvPr>
            <p:ph type="title"/>
          </p:nvPr>
        </p:nvSpPr>
        <p:spPr/>
        <p:txBody>
          <a:bodyPr/>
          <a:lstStyle/>
          <a:p>
            <a:r>
              <a:rPr lang="pt-BR" dirty="0"/>
              <a:t>Pipeline CI/CD</a:t>
            </a:r>
          </a:p>
        </p:txBody>
      </p:sp>
      <p:sp>
        <p:nvSpPr>
          <p:cNvPr id="3" name="Subtítulo 2">
            <a:extLst>
              <a:ext uri="{FF2B5EF4-FFF2-40B4-BE49-F238E27FC236}">
                <a16:creationId xmlns:a16="http://schemas.microsoft.com/office/drawing/2014/main" id="{047836BA-14B4-4F46-9F89-E678B85CEEF2}"/>
              </a:ext>
            </a:extLst>
          </p:cNvPr>
          <p:cNvSpPr>
            <a:spLocks noGrp="1"/>
          </p:cNvSpPr>
          <p:nvPr>
            <p:ph type="subTitle" idx="1"/>
          </p:nvPr>
        </p:nvSpPr>
        <p:spPr>
          <a:xfrm>
            <a:off x="0" y="457200"/>
            <a:ext cx="11391900" cy="365125"/>
          </a:xfrm>
        </p:spPr>
        <p:txBody>
          <a:bodyPr vert="horz" lIns="91440" tIns="45720" rIns="91440" bIns="45720" rtlCol="0" anchor="t">
            <a:normAutofit fontScale="92500" lnSpcReduction="20000"/>
          </a:bodyPr>
          <a:lstStyle/>
          <a:p>
            <a:r>
              <a:rPr lang="pt-BR" dirty="0">
                <a:latin typeface="Quicksand Light"/>
              </a:rPr>
              <a:t>Comparativo de abordagens SaaS x </a:t>
            </a:r>
            <a:r>
              <a:rPr lang="pt-BR" dirty="0" err="1">
                <a:latin typeface="Quicksand Light"/>
              </a:rPr>
              <a:t>On-premises</a:t>
            </a:r>
            <a:r>
              <a:rPr lang="pt-BR" dirty="0">
                <a:latin typeface="Quicksand Light"/>
              </a:rPr>
              <a:t> p/ embasamento de decisão</a:t>
            </a:r>
            <a:endParaRPr lang="pt-BR" dirty="0"/>
          </a:p>
        </p:txBody>
      </p:sp>
      <p:graphicFrame>
        <p:nvGraphicFramePr>
          <p:cNvPr id="4" name="Tabela 2">
            <a:extLst>
              <a:ext uri="{FF2B5EF4-FFF2-40B4-BE49-F238E27FC236}">
                <a16:creationId xmlns:a16="http://schemas.microsoft.com/office/drawing/2014/main" id="{8F052341-7F59-492C-BB34-24468CD7E6EB}"/>
              </a:ext>
            </a:extLst>
          </p:cNvPr>
          <p:cNvGraphicFramePr>
            <a:graphicFrameLocks noGrp="1"/>
          </p:cNvGraphicFramePr>
          <p:nvPr>
            <p:extLst>
              <p:ext uri="{D42A27DB-BD31-4B8C-83A1-F6EECF244321}">
                <p14:modId xmlns:p14="http://schemas.microsoft.com/office/powerpoint/2010/main" val="356829694"/>
              </p:ext>
            </p:extLst>
          </p:nvPr>
        </p:nvGraphicFramePr>
        <p:xfrm>
          <a:off x="0" y="2223842"/>
          <a:ext cx="12192001" cy="5054793"/>
        </p:xfrm>
        <a:graphic>
          <a:graphicData uri="http://schemas.openxmlformats.org/drawingml/2006/table">
            <a:tbl>
              <a:tblPr firstRow="1" bandRow="1">
                <a:tableStyleId>{5C22544A-7EE6-4342-B048-85BDC9FD1C3A}</a:tableStyleId>
              </a:tblPr>
              <a:tblGrid>
                <a:gridCol w="3593805">
                  <a:extLst>
                    <a:ext uri="{9D8B030D-6E8A-4147-A177-3AD203B41FA5}">
                      <a16:colId xmlns:a16="http://schemas.microsoft.com/office/drawing/2014/main" val="4061845470"/>
                    </a:ext>
                  </a:extLst>
                </a:gridCol>
                <a:gridCol w="4299098">
                  <a:extLst>
                    <a:ext uri="{9D8B030D-6E8A-4147-A177-3AD203B41FA5}">
                      <a16:colId xmlns:a16="http://schemas.microsoft.com/office/drawing/2014/main" val="2325097074"/>
                    </a:ext>
                  </a:extLst>
                </a:gridCol>
                <a:gridCol w="4299098">
                  <a:extLst>
                    <a:ext uri="{9D8B030D-6E8A-4147-A177-3AD203B41FA5}">
                      <a16:colId xmlns:a16="http://schemas.microsoft.com/office/drawing/2014/main" val="390882789"/>
                    </a:ext>
                  </a:extLst>
                </a:gridCol>
              </a:tblGrid>
              <a:tr h="449583">
                <a:tc>
                  <a:txBody>
                    <a:bodyPr/>
                    <a:lstStyle/>
                    <a:p>
                      <a:endParaRPr lang="pt-BR" sz="2200" dirty="0">
                        <a:latin typeface="Quicksand" pitchFamily="2" charset="0"/>
                      </a:endParaRPr>
                    </a:p>
                  </a:txBody>
                  <a:tcPr marL="110856" marR="110856" marT="55428" marB="55428">
                    <a:noFill/>
                  </a:tcPr>
                </a:tc>
                <a:tc>
                  <a:txBody>
                    <a:bodyPr/>
                    <a:lstStyle/>
                    <a:p>
                      <a:pPr algn="ctr"/>
                      <a:r>
                        <a:rPr lang="pt-BR" sz="2200" dirty="0">
                          <a:latin typeface="Quicksand" pitchFamily="2" charset="0"/>
                        </a:rPr>
                        <a:t>SaaS</a:t>
                      </a:r>
                    </a:p>
                  </a:txBody>
                  <a:tcPr marL="110856" marR="110856" marT="55428" marB="55428"/>
                </a:tc>
                <a:tc>
                  <a:txBody>
                    <a:bodyPr/>
                    <a:lstStyle/>
                    <a:p>
                      <a:pPr algn="ctr"/>
                      <a:r>
                        <a:rPr lang="pt-BR" sz="2200" dirty="0" err="1">
                          <a:latin typeface="Quicksand" pitchFamily="2" charset="0"/>
                        </a:rPr>
                        <a:t>On-premises</a:t>
                      </a:r>
                      <a:endParaRPr lang="pt-BR" sz="2200" dirty="0">
                        <a:latin typeface="Quicksand" pitchFamily="2" charset="0"/>
                      </a:endParaRPr>
                    </a:p>
                  </a:txBody>
                  <a:tcPr marL="110856" marR="110856" marT="55428" marB="55428"/>
                </a:tc>
                <a:extLst>
                  <a:ext uri="{0D108BD9-81ED-4DB2-BD59-A6C34878D82A}">
                    <a16:rowId xmlns:a16="http://schemas.microsoft.com/office/drawing/2014/main" val="601316606"/>
                  </a:ext>
                </a:extLst>
              </a:tr>
              <a:tr h="628184">
                <a:tc>
                  <a:txBody>
                    <a:bodyPr/>
                    <a:lstStyle/>
                    <a:p>
                      <a:pPr algn="r"/>
                      <a:r>
                        <a:rPr lang="pt-BR" sz="1500" b="1">
                          <a:latin typeface="Quicksand"/>
                        </a:rPr>
                        <a:t>A</a:t>
                      </a:r>
                      <a:r>
                        <a:rPr lang="pt-BR" sz="1500" b="1" i="0" u="none" strike="noStrike" noProof="0">
                          <a:latin typeface="Quicksand"/>
                        </a:rPr>
                        <a:t>cesso ao código-fonte e dados sensíveis (IDs e tokens p/ publicação nas lojas de apps)</a:t>
                      </a:r>
                      <a:endParaRPr lang="pt-BR" sz="1500" b="1" i="0" u="none" strike="noStrike" noProof="0" dirty="0">
                        <a:latin typeface="Quicksand" pitchFamily="2" charset="0"/>
                      </a:endParaRPr>
                    </a:p>
                  </a:txBody>
                  <a:tcPr marL="110856" marR="110856" marT="55428" marB="55428" anchor="ctr"/>
                </a:tc>
                <a:tc>
                  <a:txBody>
                    <a:bodyPr/>
                    <a:lstStyle/>
                    <a:p>
                      <a:pPr algn="ctr"/>
                      <a:r>
                        <a:rPr lang="pt-BR" sz="1700" dirty="0">
                          <a:latin typeface="Quicksand Light" pitchFamily="2" charset="0"/>
                        </a:rPr>
                        <a:t>Provedor tem acesso de leitura &amp; escrita</a:t>
                      </a:r>
                    </a:p>
                  </a:txBody>
                  <a:tcPr marL="110856" marR="110856" marT="55428" marB="55428" anchor="ctr"/>
                </a:tc>
                <a:tc>
                  <a:txBody>
                    <a:bodyPr/>
                    <a:lstStyle/>
                    <a:p>
                      <a:pPr algn="ctr"/>
                      <a:r>
                        <a:rPr lang="pt-BR" sz="1700">
                          <a:latin typeface="Quicksand Light"/>
                        </a:rPr>
                        <a:t>Acesso restrito à própria empresa</a:t>
                      </a:r>
                      <a:endParaRPr lang="pt-BR" sz="1700" dirty="0">
                        <a:latin typeface="Quicksand Light"/>
                      </a:endParaRPr>
                    </a:p>
                  </a:txBody>
                  <a:tcPr marL="110856" marR="110856" marT="55428" marB="55428" anchor="ctr"/>
                </a:tc>
                <a:extLst>
                  <a:ext uri="{0D108BD9-81ED-4DB2-BD59-A6C34878D82A}">
                    <a16:rowId xmlns:a16="http://schemas.microsoft.com/office/drawing/2014/main" val="415716037"/>
                  </a:ext>
                </a:extLst>
              </a:tr>
              <a:tr h="886849">
                <a:tc>
                  <a:txBody>
                    <a:bodyPr/>
                    <a:lstStyle/>
                    <a:p>
                      <a:pPr algn="r"/>
                      <a:r>
                        <a:rPr lang="pt-BR" sz="1500" b="1" dirty="0">
                          <a:latin typeface="Quicksand" pitchFamily="2" charset="0"/>
                        </a:rPr>
                        <a:t>Serviços/Ferramentas CI/CD</a:t>
                      </a:r>
                    </a:p>
                  </a:txBody>
                  <a:tcPr marL="110856" marR="110856" marT="55428" marB="55428" anchor="ctr"/>
                </a:tc>
                <a:tc>
                  <a:txBody>
                    <a:bodyPr/>
                    <a:lstStyle/>
                    <a:p>
                      <a:pPr algn="ctr"/>
                      <a:r>
                        <a:rPr lang="pt-BR" sz="1700">
                          <a:latin typeface="Quicksand Light"/>
                        </a:rPr>
                        <a:t>Bitrise</a:t>
                      </a:r>
                    </a:p>
                    <a:p>
                      <a:pPr lvl="0" algn="ctr">
                        <a:buNone/>
                      </a:pPr>
                      <a:r>
                        <a:rPr lang="pt-BR" sz="1700">
                          <a:latin typeface="Quicksand Light"/>
                        </a:rPr>
                        <a:t>Codemagic</a:t>
                      </a:r>
                    </a:p>
                    <a:p>
                      <a:pPr lvl="0" algn="ctr">
                        <a:buNone/>
                      </a:pPr>
                      <a:r>
                        <a:rPr lang="pt-BR" sz="1700">
                          <a:latin typeface="Quicksand Light"/>
                        </a:rPr>
                        <a:t>Appcircle</a:t>
                      </a:r>
                    </a:p>
                    <a:p>
                      <a:pPr lvl="0" algn="ctr">
                        <a:buNone/>
                      </a:pPr>
                      <a:r>
                        <a:rPr lang="pt-BR" sz="1700">
                          <a:latin typeface="Quicksand Light"/>
                        </a:rPr>
                        <a:t>Visual Studio App Center</a:t>
                      </a:r>
                      <a:endParaRPr lang="pt-BR" sz="1700" dirty="0">
                        <a:latin typeface="Quicksand Light"/>
                      </a:endParaRPr>
                    </a:p>
                  </a:txBody>
                  <a:tcPr marL="110856" marR="110856" marT="55428" marB="55428" anchor="ctr"/>
                </a:tc>
                <a:tc>
                  <a:txBody>
                    <a:bodyPr/>
                    <a:lstStyle/>
                    <a:p>
                      <a:pPr algn="ctr"/>
                      <a:r>
                        <a:rPr lang="pt-BR" sz="1700">
                          <a:latin typeface="Quicksand Light"/>
                        </a:rPr>
                        <a:t>Fastlane</a:t>
                      </a:r>
                    </a:p>
                    <a:p>
                      <a:pPr lvl="0" algn="ctr">
                        <a:buNone/>
                      </a:pPr>
                      <a:r>
                        <a:rPr lang="pt-BR" sz="1700">
                          <a:latin typeface="Quicksand Light"/>
                        </a:rPr>
                        <a:t>(executado via ferramentas padrão de CI/CD como Jenkins, Bamboo etc.)</a:t>
                      </a:r>
                      <a:endParaRPr lang="pt-BR" sz="1700" dirty="0">
                        <a:latin typeface="Quicksand Light"/>
                      </a:endParaRPr>
                    </a:p>
                  </a:txBody>
                  <a:tcPr marL="110856" marR="110856" marT="55428" marB="55428" anchor="ctr"/>
                </a:tc>
                <a:extLst>
                  <a:ext uri="{0D108BD9-81ED-4DB2-BD59-A6C34878D82A}">
                    <a16:rowId xmlns:a16="http://schemas.microsoft.com/office/drawing/2014/main" val="2070982553"/>
                  </a:ext>
                </a:extLst>
              </a:tr>
              <a:tr h="1145513">
                <a:tc>
                  <a:txBody>
                    <a:bodyPr/>
                    <a:lstStyle/>
                    <a:p>
                      <a:pPr algn="r"/>
                      <a:r>
                        <a:rPr lang="pt-BR" sz="1500" b="1" dirty="0">
                          <a:latin typeface="Quicksand" pitchFamily="2" charset="0"/>
                        </a:rPr>
                        <a:t>Custos</a:t>
                      </a:r>
                    </a:p>
                  </a:txBody>
                  <a:tcPr marL="110856" marR="110856" marT="55428" marB="55428" anchor="ctr"/>
                </a:tc>
                <a:tc>
                  <a:txBody>
                    <a:bodyPr/>
                    <a:lstStyle/>
                    <a:p>
                      <a:pPr algn="ctr"/>
                      <a:r>
                        <a:rPr lang="pt-BR" sz="1700">
                          <a:latin typeface="Quicksand Light"/>
                        </a:rPr>
                        <a:t>Custo de uso do serviço</a:t>
                      </a:r>
                      <a:endParaRPr lang="pt-BR" sz="1700" dirty="0">
                        <a:latin typeface="Quicksand Light"/>
                      </a:endParaRPr>
                    </a:p>
                  </a:txBody>
                  <a:tcPr marL="110856" marR="110856" marT="55428" marB="55428" anchor="ctr"/>
                </a:tc>
                <a:tc>
                  <a:txBody>
                    <a:bodyPr/>
                    <a:lstStyle/>
                    <a:p>
                      <a:pPr algn="ctr"/>
                      <a:r>
                        <a:rPr lang="pt-BR" sz="1700" dirty="0">
                          <a:latin typeface="Quicksand Light" pitchFamily="2" charset="0"/>
                        </a:rPr>
                        <a:t>Máquinas p/ CI/CD</a:t>
                      </a:r>
                    </a:p>
                    <a:p>
                      <a:pPr lvl="0" algn="ctr">
                        <a:buNone/>
                      </a:pPr>
                      <a:r>
                        <a:rPr lang="pt-BR" sz="1700" dirty="0">
                          <a:latin typeface="Quicksand Light" pitchFamily="2" charset="0"/>
                        </a:rPr>
                        <a:t>Gerenciamento de ferramentas</a:t>
                      </a:r>
                    </a:p>
                    <a:p>
                      <a:pPr lvl="0" algn="ctr">
                        <a:buNone/>
                      </a:pPr>
                      <a:r>
                        <a:rPr lang="pt-BR" sz="1700" dirty="0">
                          <a:latin typeface="Quicksand Light" pitchFamily="2" charset="0"/>
                        </a:rPr>
                        <a:t>Custo com pessoal</a:t>
                      </a:r>
                    </a:p>
                  </a:txBody>
                  <a:tcPr marL="110856" marR="110856" marT="55428" marB="55428" anchor="ctr"/>
                </a:tc>
                <a:extLst>
                  <a:ext uri="{0D108BD9-81ED-4DB2-BD59-A6C34878D82A}">
                    <a16:rowId xmlns:a16="http://schemas.microsoft.com/office/drawing/2014/main" val="2712676699"/>
                  </a:ext>
                </a:extLst>
              </a:tr>
              <a:tr h="628184">
                <a:tc>
                  <a:txBody>
                    <a:bodyPr/>
                    <a:lstStyle/>
                    <a:p>
                      <a:pPr lvl="0" algn="r">
                        <a:buNone/>
                      </a:pPr>
                      <a:r>
                        <a:rPr lang="pt-BR" sz="1500" b="1" dirty="0">
                          <a:latin typeface="Quicksand" pitchFamily="2" charset="0"/>
                        </a:rPr>
                        <a:t>Gerenciamento de infraestrutura</a:t>
                      </a:r>
                    </a:p>
                  </a:txBody>
                  <a:tcPr marL="110856" marR="110856" marT="55428" marB="55428"/>
                </a:tc>
                <a:tc>
                  <a:txBody>
                    <a:bodyPr/>
                    <a:lstStyle/>
                    <a:p>
                      <a:pPr lvl="0" algn="ctr">
                        <a:buNone/>
                      </a:pPr>
                      <a:r>
                        <a:rPr lang="pt-BR" sz="1700">
                          <a:latin typeface="Quicksand Light"/>
                        </a:rPr>
                        <a:t>Gerenciamento do provedor</a:t>
                      </a:r>
                      <a:endParaRPr lang="pt-BR" sz="1700" dirty="0">
                        <a:latin typeface="Quicksand Light"/>
                      </a:endParaRPr>
                    </a:p>
                  </a:txBody>
                  <a:tcPr marL="110856" marR="110856" marT="55428" marB="55428"/>
                </a:tc>
                <a:tc>
                  <a:txBody>
                    <a:bodyPr/>
                    <a:lstStyle/>
                    <a:p>
                      <a:pPr lvl="0" algn="ctr">
                        <a:buNone/>
                      </a:pPr>
                      <a:r>
                        <a:rPr lang="pt-BR" sz="1700">
                          <a:latin typeface="Quicksand Light"/>
                        </a:rPr>
                        <a:t>Gerenciamento da própria empresa (ou terceiros)</a:t>
                      </a:r>
                      <a:endParaRPr lang="pt-BR" sz="1700" dirty="0">
                        <a:latin typeface="Quicksand Light"/>
                      </a:endParaRPr>
                    </a:p>
                  </a:txBody>
                  <a:tcPr marL="110856" marR="110856" marT="55428" marB="55428"/>
                </a:tc>
                <a:extLst>
                  <a:ext uri="{0D108BD9-81ED-4DB2-BD59-A6C34878D82A}">
                    <a16:rowId xmlns:a16="http://schemas.microsoft.com/office/drawing/2014/main" val="1686195042"/>
                  </a:ext>
                </a:extLst>
              </a:tr>
              <a:tr h="886849">
                <a:tc>
                  <a:txBody>
                    <a:bodyPr/>
                    <a:lstStyle/>
                    <a:p>
                      <a:pPr lvl="0" algn="r">
                        <a:buNone/>
                      </a:pPr>
                      <a:r>
                        <a:rPr lang="pt-BR" sz="1500" b="1" dirty="0">
                          <a:latin typeface="Quicksand" pitchFamily="2" charset="0"/>
                        </a:rPr>
                        <a:t>Restrições</a:t>
                      </a:r>
                    </a:p>
                  </a:txBody>
                  <a:tcPr marL="110856" marR="110856" marT="55428" marB="55428"/>
                </a:tc>
                <a:tc>
                  <a:txBody>
                    <a:bodyPr/>
                    <a:lstStyle/>
                    <a:p>
                      <a:pPr lvl="0" algn="ctr">
                        <a:buNone/>
                      </a:pPr>
                      <a:r>
                        <a:rPr lang="pt-BR" sz="1700" dirty="0">
                          <a:latin typeface="Quicksand Light" pitchFamily="2" charset="0"/>
                        </a:rPr>
                        <a:t>Uso restrito às opções disponibilizadas pelo provedor</a:t>
                      </a:r>
                    </a:p>
                  </a:txBody>
                  <a:tcPr marL="110856" marR="110856" marT="55428" marB="55428"/>
                </a:tc>
                <a:tc>
                  <a:txBody>
                    <a:bodyPr/>
                    <a:lstStyle/>
                    <a:p>
                      <a:pPr lvl="0" algn="ctr">
                        <a:buNone/>
                      </a:pPr>
                      <a:r>
                        <a:rPr lang="pt-BR" sz="1700" dirty="0">
                          <a:latin typeface="Quicksand Light" pitchFamily="2" charset="0"/>
                        </a:rPr>
                        <a:t>Maior liberdade para configuração de pipelines</a:t>
                      </a:r>
                    </a:p>
                  </a:txBody>
                  <a:tcPr marL="110856" marR="110856" marT="55428" marB="55428"/>
                </a:tc>
                <a:extLst>
                  <a:ext uri="{0D108BD9-81ED-4DB2-BD59-A6C34878D82A}">
                    <a16:rowId xmlns:a16="http://schemas.microsoft.com/office/drawing/2014/main" val="2456325847"/>
                  </a:ext>
                </a:extLst>
              </a:tr>
            </a:tbl>
          </a:graphicData>
        </a:graphic>
      </p:graphicFrame>
      <p:pic>
        <p:nvPicPr>
          <p:cNvPr id="5" name="Imagem 4" descr="Uma imagem contendo Padrão do plano de fundo&#10;&#10;Descrição gerada automaticamente">
            <a:extLst>
              <a:ext uri="{FF2B5EF4-FFF2-40B4-BE49-F238E27FC236}">
                <a16:creationId xmlns:a16="http://schemas.microsoft.com/office/drawing/2014/main" id="{6650892E-1A12-4070-AE56-9D0F43402B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566728" y="728034"/>
            <a:ext cx="2542034" cy="2538860"/>
          </a:xfrm>
          <a:prstGeom prst="rect">
            <a:avLst/>
          </a:prstGeom>
        </p:spPr>
      </p:pic>
    </p:spTree>
    <p:extLst>
      <p:ext uri="{BB962C8B-B14F-4D97-AF65-F5344CB8AC3E}">
        <p14:creationId xmlns:p14="http://schemas.microsoft.com/office/powerpoint/2010/main" val="687160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0B504-6653-41FF-B563-63130A0CBBC1}"/>
              </a:ext>
            </a:extLst>
          </p:cNvPr>
          <p:cNvSpPr>
            <a:spLocks noGrp="1"/>
          </p:cNvSpPr>
          <p:nvPr>
            <p:ph type="title"/>
          </p:nvPr>
        </p:nvSpPr>
        <p:spPr/>
        <p:txBody>
          <a:bodyPr/>
          <a:lstStyle/>
          <a:p>
            <a:r>
              <a:rPr lang="pt-BR" dirty="0"/>
              <a:t>Cenário atual levantado</a:t>
            </a:r>
          </a:p>
        </p:txBody>
      </p:sp>
      <p:sp>
        <p:nvSpPr>
          <p:cNvPr id="3" name="Espaço Reservado para Texto 2">
            <a:extLst>
              <a:ext uri="{FF2B5EF4-FFF2-40B4-BE49-F238E27FC236}">
                <a16:creationId xmlns:a16="http://schemas.microsoft.com/office/drawing/2014/main" id="{9FEA69E6-5F6C-4291-A14C-753C4E2272AD}"/>
              </a:ext>
            </a:extLst>
          </p:cNvPr>
          <p:cNvSpPr>
            <a:spLocks noGrp="1"/>
          </p:cNvSpPr>
          <p:nvPr>
            <p:ph type="body" idx="1"/>
          </p:nvPr>
        </p:nvSpPr>
        <p:spPr/>
        <p:txBody>
          <a:bodyPr/>
          <a:lstStyle/>
          <a:p>
            <a:pPr marL="1438275" indent="-342900" algn="l">
              <a:buFont typeface="Arial" panose="020B0604020202020204" pitchFamily="34" charset="0"/>
              <a:buChar char="•"/>
            </a:pPr>
            <a:r>
              <a:rPr lang="pt-BR" dirty="0"/>
              <a:t>Aspectos funcionais</a:t>
            </a:r>
          </a:p>
          <a:p>
            <a:pPr marL="1438275" indent="-342900" algn="l">
              <a:buFont typeface="Arial" panose="020B0604020202020204" pitchFamily="34" charset="0"/>
              <a:buChar char="•"/>
            </a:pPr>
            <a:r>
              <a:rPr lang="pt-BR" dirty="0"/>
              <a:t>Arranjo arquitetural</a:t>
            </a:r>
          </a:p>
          <a:p>
            <a:pPr marL="1438275" indent="-342900" algn="l">
              <a:buFont typeface="Arial" panose="020B0604020202020204" pitchFamily="34" charset="0"/>
              <a:buChar char="•"/>
            </a:pPr>
            <a:r>
              <a:rPr lang="pt-BR" dirty="0"/>
              <a:t>Aspectos da implementação</a:t>
            </a:r>
          </a:p>
        </p:txBody>
      </p:sp>
    </p:spTree>
    <p:extLst>
      <p:ext uri="{BB962C8B-B14F-4D97-AF65-F5344CB8AC3E}">
        <p14:creationId xmlns:p14="http://schemas.microsoft.com/office/powerpoint/2010/main" val="30642984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47BDA-128E-4298-80E6-F20D05CFB546}"/>
              </a:ext>
            </a:extLst>
          </p:cNvPr>
          <p:cNvSpPr>
            <a:spLocks noGrp="1"/>
          </p:cNvSpPr>
          <p:nvPr>
            <p:ph type="title"/>
          </p:nvPr>
        </p:nvSpPr>
        <p:spPr/>
        <p:txBody>
          <a:bodyPr>
            <a:normAutofit/>
          </a:bodyPr>
          <a:lstStyle/>
          <a:p>
            <a:r>
              <a:rPr lang="pt-BR" dirty="0"/>
              <a:t>Cenário atual</a:t>
            </a:r>
          </a:p>
        </p:txBody>
      </p:sp>
      <p:sp>
        <p:nvSpPr>
          <p:cNvPr id="3" name="Espaço Reservado para Texto 2">
            <a:extLst>
              <a:ext uri="{FF2B5EF4-FFF2-40B4-BE49-F238E27FC236}">
                <a16:creationId xmlns:a16="http://schemas.microsoft.com/office/drawing/2014/main" id="{1463802E-9518-4B9C-A206-70E719257F58}"/>
              </a:ext>
            </a:extLst>
          </p:cNvPr>
          <p:cNvSpPr>
            <a:spLocks noGrp="1"/>
          </p:cNvSpPr>
          <p:nvPr>
            <p:ph type="body" idx="1"/>
          </p:nvPr>
        </p:nvSpPr>
        <p:spPr/>
        <p:txBody>
          <a:bodyPr/>
          <a:lstStyle/>
          <a:p>
            <a:r>
              <a:rPr lang="pt-BR" dirty="0"/>
              <a:t>Aspectos funcionais</a:t>
            </a:r>
          </a:p>
        </p:txBody>
      </p:sp>
    </p:spTree>
    <p:extLst>
      <p:ext uri="{BB962C8B-B14F-4D97-AF65-F5344CB8AC3E}">
        <p14:creationId xmlns:p14="http://schemas.microsoft.com/office/powerpoint/2010/main" val="179139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04370-C6A9-4EA3-9CA4-4D49F27BD181}"/>
              </a:ext>
            </a:extLst>
          </p:cNvPr>
          <p:cNvSpPr>
            <a:spLocks noGrp="1"/>
          </p:cNvSpPr>
          <p:nvPr>
            <p:ph type="title"/>
          </p:nvPr>
        </p:nvSpPr>
        <p:spPr/>
        <p:txBody>
          <a:bodyPr/>
          <a:lstStyle/>
          <a:p>
            <a:r>
              <a:rPr lang="pt-BR" dirty="0"/>
              <a:t>Cenário atual</a:t>
            </a:r>
          </a:p>
        </p:txBody>
      </p:sp>
      <p:sp>
        <p:nvSpPr>
          <p:cNvPr id="3" name="Subtítulo 2">
            <a:extLst>
              <a:ext uri="{FF2B5EF4-FFF2-40B4-BE49-F238E27FC236}">
                <a16:creationId xmlns:a16="http://schemas.microsoft.com/office/drawing/2014/main" id="{FEC81D14-BFEF-4600-ADF5-B367B87A90DE}"/>
              </a:ext>
            </a:extLst>
          </p:cNvPr>
          <p:cNvSpPr>
            <a:spLocks noGrp="1"/>
          </p:cNvSpPr>
          <p:nvPr>
            <p:ph type="subTitle" idx="1"/>
          </p:nvPr>
        </p:nvSpPr>
        <p:spPr/>
        <p:txBody>
          <a:bodyPr>
            <a:normAutofit fontScale="92500" lnSpcReduction="20000"/>
          </a:bodyPr>
          <a:lstStyle/>
          <a:p>
            <a:r>
              <a:rPr lang="pt-BR" dirty="0"/>
              <a:t>Funcionalidades atuais do aplicativo VR &amp; VC</a:t>
            </a:r>
          </a:p>
        </p:txBody>
      </p:sp>
      <p:sp>
        <p:nvSpPr>
          <p:cNvPr id="67" name="Shape">
            <a:extLst>
              <a:ext uri="{FF2B5EF4-FFF2-40B4-BE49-F238E27FC236}">
                <a16:creationId xmlns:a16="http://schemas.microsoft.com/office/drawing/2014/main" id="{3C8A06D8-06AF-4FB2-8066-D38584E32D58}"/>
              </a:ext>
            </a:extLst>
          </p:cNvPr>
          <p:cNvSpPr/>
          <p:nvPr/>
        </p:nvSpPr>
        <p:spPr>
          <a:xfrm>
            <a:off x="3829200" y="1566674"/>
            <a:ext cx="2017549" cy="1230124"/>
          </a:xfrm>
          <a:custGeom>
            <a:avLst/>
            <a:gdLst/>
            <a:ahLst/>
            <a:cxnLst>
              <a:cxn ang="0">
                <a:pos x="wd2" y="hd2"/>
              </a:cxn>
              <a:cxn ang="5400000">
                <a:pos x="wd2" y="hd2"/>
              </a:cxn>
              <a:cxn ang="10800000">
                <a:pos x="wd2" y="hd2"/>
              </a:cxn>
              <a:cxn ang="16200000">
                <a:pos x="wd2" y="hd2"/>
              </a:cxn>
            </a:cxnLst>
            <a:rect l="0" t="0" r="r" b="b"/>
            <a:pathLst>
              <a:path w="21319" h="20692" extrusionOk="0">
                <a:moveTo>
                  <a:pt x="19329" y="15195"/>
                </a:moveTo>
                <a:lnTo>
                  <a:pt x="21304" y="1173"/>
                </a:lnTo>
                <a:cubicBezTo>
                  <a:pt x="21434" y="194"/>
                  <a:pt x="20657" y="-425"/>
                  <a:pt x="20268" y="348"/>
                </a:cubicBezTo>
                <a:lnTo>
                  <a:pt x="15540" y="9421"/>
                </a:lnTo>
                <a:cubicBezTo>
                  <a:pt x="14892" y="10710"/>
                  <a:pt x="13953" y="11535"/>
                  <a:pt x="12949" y="11844"/>
                </a:cubicBezTo>
                <a:lnTo>
                  <a:pt x="482" y="15556"/>
                </a:lnTo>
                <a:cubicBezTo>
                  <a:pt x="-166" y="15762"/>
                  <a:pt x="-166" y="17257"/>
                  <a:pt x="514" y="17412"/>
                </a:cubicBezTo>
                <a:lnTo>
                  <a:pt x="14407" y="20608"/>
                </a:lnTo>
                <a:cubicBezTo>
                  <a:pt x="16641" y="21175"/>
                  <a:pt x="18811" y="18804"/>
                  <a:pt x="19329" y="15195"/>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8" name="Shape">
            <a:extLst>
              <a:ext uri="{FF2B5EF4-FFF2-40B4-BE49-F238E27FC236}">
                <a16:creationId xmlns:a16="http://schemas.microsoft.com/office/drawing/2014/main" id="{4177ACFD-7297-4D3C-8D15-07EB55470A86}"/>
              </a:ext>
            </a:extLst>
          </p:cNvPr>
          <p:cNvSpPr/>
          <p:nvPr/>
        </p:nvSpPr>
        <p:spPr>
          <a:xfrm>
            <a:off x="4258258" y="2915133"/>
            <a:ext cx="1033977" cy="2210942"/>
          </a:xfrm>
          <a:custGeom>
            <a:avLst/>
            <a:gdLst/>
            <a:ahLst/>
            <a:cxnLst>
              <a:cxn ang="0">
                <a:pos x="wd2" y="hd2"/>
              </a:cxn>
              <a:cxn ang="5400000">
                <a:pos x="wd2" y="hd2"/>
              </a:cxn>
              <a:cxn ang="10800000">
                <a:pos x="wd2" y="hd2"/>
              </a:cxn>
              <a:cxn ang="16200000">
                <a:pos x="wd2" y="hd2"/>
              </a:cxn>
            </a:cxnLst>
            <a:rect l="0" t="0" r="r" b="b"/>
            <a:pathLst>
              <a:path w="20131" h="21144" extrusionOk="0">
                <a:moveTo>
                  <a:pt x="16043" y="4212"/>
                </a:moveTo>
                <a:lnTo>
                  <a:pt x="1663" y="79"/>
                </a:lnTo>
                <a:cubicBezTo>
                  <a:pt x="649" y="-214"/>
                  <a:pt x="-425" y="372"/>
                  <a:pt x="172" y="841"/>
                </a:cubicBezTo>
                <a:lnTo>
                  <a:pt x="7511" y="6468"/>
                </a:lnTo>
                <a:cubicBezTo>
                  <a:pt x="8525" y="7260"/>
                  <a:pt x="9003" y="8197"/>
                  <a:pt x="8764" y="9135"/>
                </a:cubicBezTo>
                <a:lnTo>
                  <a:pt x="5900" y="20536"/>
                </a:lnTo>
                <a:cubicBezTo>
                  <a:pt x="5721" y="21152"/>
                  <a:pt x="7451" y="21386"/>
                  <a:pt x="7988" y="20829"/>
                </a:cubicBezTo>
                <a:lnTo>
                  <a:pt x="19325" y="9428"/>
                </a:lnTo>
                <a:cubicBezTo>
                  <a:pt x="21175" y="7553"/>
                  <a:pt x="19743" y="5267"/>
                  <a:pt x="16043" y="4212"/>
                </a:cubicBezTo>
                <a:close/>
              </a:path>
            </a:pathLst>
          </a:custGeom>
          <a:solidFill>
            <a:srgbClr val="FFC00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9" name="Shape">
            <a:extLst>
              <a:ext uri="{FF2B5EF4-FFF2-40B4-BE49-F238E27FC236}">
                <a16:creationId xmlns:a16="http://schemas.microsoft.com/office/drawing/2014/main" id="{83B63814-97D4-4074-810B-E56B6441A6E9}"/>
              </a:ext>
            </a:extLst>
          </p:cNvPr>
          <p:cNvSpPr/>
          <p:nvPr/>
        </p:nvSpPr>
        <p:spPr>
          <a:xfrm>
            <a:off x="5055074" y="4110360"/>
            <a:ext cx="2201292" cy="1153601"/>
          </a:xfrm>
          <a:custGeom>
            <a:avLst/>
            <a:gdLst/>
            <a:ahLst/>
            <a:cxnLst>
              <a:cxn ang="0">
                <a:pos x="wd2" y="hd2"/>
              </a:cxn>
              <a:cxn ang="5400000">
                <a:pos x="wd2" y="hd2"/>
              </a:cxn>
              <a:cxn ang="10800000">
                <a:pos x="wd2" y="hd2"/>
              </a:cxn>
              <a:cxn ang="16200000">
                <a:pos x="wd2" y="hd2"/>
              </a:cxn>
            </a:cxnLst>
            <a:rect l="0" t="0" r="r" b="b"/>
            <a:pathLst>
              <a:path w="21080" h="20480" extrusionOk="0">
                <a:moveTo>
                  <a:pt x="11843" y="2147"/>
                </a:moveTo>
                <a:cubicBezTo>
                  <a:pt x="10347" y="-574"/>
                  <a:pt x="7969" y="-737"/>
                  <a:pt x="6385" y="1820"/>
                </a:cubicBezTo>
                <a:lnTo>
                  <a:pt x="192" y="11777"/>
                </a:lnTo>
                <a:cubicBezTo>
                  <a:pt x="-248" y="12484"/>
                  <a:pt x="134" y="13736"/>
                  <a:pt x="691" y="13518"/>
                </a:cubicBezTo>
                <a:lnTo>
                  <a:pt x="7206" y="10525"/>
                </a:lnTo>
                <a:cubicBezTo>
                  <a:pt x="8116" y="10090"/>
                  <a:pt x="9085" y="10308"/>
                  <a:pt x="9936" y="11070"/>
                </a:cubicBezTo>
                <a:lnTo>
                  <a:pt x="20295" y="20373"/>
                </a:lnTo>
                <a:cubicBezTo>
                  <a:pt x="20853" y="20863"/>
                  <a:pt x="21352" y="19557"/>
                  <a:pt x="20912" y="18741"/>
                </a:cubicBezTo>
                <a:lnTo>
                  <a:pt x="11843" y="2147"/>
                </a:lnTo>
                <a:close/>
              </a:path>
            </a:pathLst>
          </a:custGeom>
          <a:solidFill>
            <a:srgbClr val="00AA1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0" name="Shape">
            <a:extLst>
              <a:ext uri="{FF2B5EF4-FFF2-40B4-BE49-F238E27FC236}">
                <a16:creationId xmlns:a16="http://schemas.microsoft.com/office/drawing/2014/main" id="{A458B096-544B-4CEA-BE5D-7D5E3BAC7414}"/>
              </a:ext>
            </a:extLst>
          </p:cNvPr>
          <p:cNvSpPr/>
          <p:nvPr/>
        </p:nvSpPr>
        <p:spPr>
          <a:xfrm>
            <a:off x="6709999" y="2700605"/>
            <a:ext cx="1483935" cy="1978391"/>
          </a:xfrm>
          <a:custGeom>
            <a:avLst/>
            <a:gdLst/>
            <a:ahLst/>
            <a:cxnLst>
              <a:cxn ang="0">
                <a:pos x="wd2" y="hd2"/>
              </a:cxn>
              <a:cxn ang="5400000">
                <a:pos x="wd2" y="hd2"/>
              </a:cxn>
              <a:cxn ang="10800000">
                <a:pos x="wd2" y="hd2"/>
              </a:cxn>
              <a:cxn ang="16200000">
                <a:pos x="wd2" y="hd2"/>
              </a:cxn>
            </a:cxnLst>
            <a:rect l="0" t="0" r="r" b="b"/>
            <a:pathLst>
              <a:path w="20467" h="21127" extrusionOk="0">
                <a:moveTo>
                  <a:pt x="19343" y="77"/>
                </a:moveTo>
                <a:lnTo>
                  <a:pt x="3112" y="6623"/>
                </a:lnTo>
                <a:cubicBezTo>
                  <a:pt x="406" y="7703"/>
                  <a:pt x="-735" y="10223"/>
                  <a:pt x="491" y="12383"/>
                </a:cubicBezTo>
                <a:lnTo>
                  <a:pt x="5141" y="20761"/>
                </a:lnTo>
                <a:cubicBezTo>
                  <a:pt x="5479" y="21350"/>
                  <a:pt x="6578" y="21186"/>
                  <a:pt x="6620" y="20565"/>
                </a:cubicBezTo>
                <a:lnTo>
                  <a:pt x="7254" y="13103"/>
                </a:lnTo>
                <a:cubicBezTo>
                  <a:pt x="7339" y="12055"/>
                  <a:pt x="7888" y="11074"/>
                  <a:pt x="8818" y="10321"/>
                </a:cubicBezTo>
                <a:lnTo>
                  <a:pt x="20231" y="1026"/>
                </a:lnTo>
                <a:cubicBezTo>
                  <a:pt x="20865" y="535"/>
                  <a:pt x="20104" y="-250"/>
                  <a:pt x="19343" y="77"/>
                </a:cubicBezTo>
                <a:close/>
              </a:path>
            </a:pathLst>
          </a:custGeom>
          <a:solidFill>
            <a:srgbClr val="0070C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1" name="Shape">
            <a:extLst>
              <a:ext uri="{FF2B5EF4-FFF2-40B4-BE49-F238E27FC236}">
                <a16:creationId xmlns:a16="http://schemas.microsoft.com/office/drawing/2014/main" id="{FE45EF40-B591-4866-B4AC-F482AB75359A}"/>
              </a:ext>
            </a:extLst>
          </p:cNvPr>
          <p:cNvSpPr/>
          <p:nvPr/>
        </p:nvSpPr>
        <p:spPr>
          <a:xfrm>
            <a:off x="6005123" y="1076325"/>
            <a:ext cx="1605798" cy="1716988"/>
          </a:xfrm>
          <a:custGeom>
            <a:avLst/>
            <a:gdLst/>
            <a:ahLst/>
            <a:cxnLst>
              <a:cxn ang="0">
                <a:pos x="wd2" y="hd2"/>
              </a:cxn>
              <a:cxn ang="5400000">
                <a:pos x="wd2" y="hd2"/>
              </a:cxn>
              <a:cxn ang="10800000">
                <a:pos x="wd2" y="hd2"/>
              </a:cxn>
              <a:cxn ang="16200000">
                <a:pos x="wd2" y="hd2"/>
              </a:cxn>
            </a:cxnLst>
            <a:rect l="0" t="0" r="r" b="b"/>
            <a:pathLst>
              <a:path w="21194" h="21009" extrusionOk="0">
                <a:moveTo>
                  <a:pt x="3252" y="16814"/>
                </a:moveTo>
                <a:cubicBezTo>
                  <a:pt x="3778" y="19439"/>
                  <a:pt x="6407" y="21277"/>
                  <a:pt x="9319" y="20977"/>
                </a:cubicBezTo>
                <a:lnTo>
                  <a:pt x="20524" y="19814"/>
                </a:lnTo>
                <a:cubicBezTo>
                  <a:pt x="21292" y="19740"/>
                  <a:pt x="21454" y="18727"/>
                  <a:pt x="20726" y="18464"/>
                </a:cubicBezTo>
                <a:lnTo>
                  <a:pt x="12110" y="15427"/>
                </a:lnTo>
                <a:cubicBezTo>
                  <a:pt x="10897" y="15015"/>
                  <a:pt x="9885" y="14189"/>
                  <a:pt x="9238" y="13140"/>
                </a:cubicBezTo>
                <a:lnTo>
                  <a:pt x="1391" y="352"/>
                </a:lnTo>
                <a:cubicBezTo>
                  <a:pt x="987" y="-323"/>
                  <a:pt x="-146" y="52"/>
                  <a:pt x="16" y="802"/>
                </a:cubicBezTo>
                <a:lnTo>
                  <a:pt x="3252" y="16814"/>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grpSp>
        <p:nvGrpSpPr>
          <p:cNvPr id="91" name="Group 47">
            <a:extLst>
              <a:ext uri="{FF2B5EF4-FFF2-40B4-BE49-F238E27FC236}">
                <a16:creationId xmlns:a16="http://schemas.microsoft.com/office/drawing/2014/main" id="{0C5804B6-B1AB-4C1F-BFBD-2D26CAD58722}"/>
              </a:ext>
            </a:extLst>
          </p:cNvPr>
          <p:cNvGrpSpPr/>
          <p:nvPr/>
        </p:nvGrpSpPr>
        <p:grpSpPr>
          <a:xfrm>
            <a:off x="7147903" y="3159228"/>
            <a:ext cx="3381275" cy="1351708"/>
            <a:chOff x="8921977" y="1220504"/>
            <a:chExt cx="2926080" cy="1351708"/>
          </a:xfrm>
        </p:grpSpPr>
        <p:sp>
          <p:nvSpPr>
            <p:cNvPr id="92" name="TextBox 48">
              <a:extLst>
                <a:ext uri="{FF2B5EF4-FFF2-40B4-BE49-F238E27FC236}">
                  <a16:creationId xmlns:a16="http://schemas.microsoft.com/office/drawing/2014/main" id="{D753DA18-9C3E-41A0-AF6E-82593614E8B1}"/>
                </a:ext>
              </a:extLst>
            </p:cNvPr>
            <p:cNvSpPr txBox="1"/>
            <p:nvPr/>
          </p:nvSpPr>
          <p:spPr>
            <a:xfrm>
              <a:off x="8921977" y="1220504"/>
              <a:ext cx="2926080" cy="707886"/>
            </a:xfrm>
            <a:prstGeom prst="rect">
              <a:avLst/>
            </a:prstGeom>
            <a:noFill/>
          </p:spPr>
          <p:txBody>
            <a:bodyPr wrap="square" lIns="0" rIns="0" rtlCol="0" anchor="b">
              <a:spAutoFit/>
            </a:bodyPr>
            <a:lstStyle/>
            <a:p>
              <a:pPr algn="r"/>
              <a:r>
                <a:rPr lang="en-US" sz="2000" noProof="1">
                  <a:latin typeface="Quicksand" pitchFamily="2" charset="0"/>
                </a:rPr>
                <a:t>Busca da</a:t>
              </a:r>
              <a:br>
                <a:rPr lang="en-US" sz="2000" noProof="1">
                  <a:latin typeface="Quicksand" pitchFamily="2" charset="0"/>
                </a:rPr>
              </a:br>
              <a:r>
                <a:rPr lang="en-US" sz="2000" noProof="1">
                  <a:latin typeface="Quicksand" pitchFamily="2" charset="0"/>
                </a:rPr>
                <a:t>Rede Credenciada</a:t>
              </a:r>
            </a:p>
          </p:txBody>
        </p:sp>
        <p:sp>
          <p:nvSpPr>
            <p:cNvPr id="93" name="TextBox 49">
              <a:extLst>
                <a:ext uri="{FF2B5EF4-FFF2-40B4-BE49-F238E27FC236}">
                  <a16:creationId xmlns:a16="http://schemas.microsoft.com/office/drawing/2014/main" id="{901A76E9-3096-4DBF-A031-D630C4842931}"/>
                </a:ext>
              </a:extLst>
            </p:cNvPr>
            <p:cNvSpPr txBox="1"/>
            <p:nvPr/>
          </p:nvSpPr>
          <p:spPr>
            <a:xfrm>
              <a:off x="8921977" y="1925881"/>
              <a:ext cx="2926080" cy="646331"/>
            </a:xfrm>
            <a:prstGeom prst="rect">
              <a:avLst/>
            </a:prstGeom>
            <a:noFill/>
          </p:spPr>
          <p:txBody>
            <a:bodyPr wrap="square" lIns="0" tIns="45720" rIns="0" bIns="45720" rtlCol="0" anchor="t">
              <a:spAutoFit/>
            </a:bodyPr>
            <a:lstStyle/>
            <a:p>
              <a:pPr algn="r"/>
              <a:r>
                <a:rPr lang="pt-BR" sz="1200" noProof="1">
                  <a:solidFill>
                    <a:schemeClr val="tx1">
                      <a:lumMod val="65000"/>
                      <a:lumOff val="35000"/>
                    </a:schemeClr>
                  </a:solidFill>
                  <a:latin typeface="Quicksand Light"/>
                </a:rPr>
                <a:t>Busca da rede por endereço, nome ou CEP com possibilidade de favoritar no mapa os estabelecimentos de sua preferência.</a:t>
              </a:r>
            </a:p>
          </p:txBody>
        </p:sp>
      </p:grpSp>
      <p:grpSp>
        <p:nvGrpSpPr>
          <p:cNvPr id="94" name="Group 50">
            <a:extLst>
              <a:ext uri="{FF2B5EF4-FFF2-40B4-BE49-F238E27FC236}">
                <a16:creationId xmlns:a16="http://schemas.microsoft.com/office/drawing/2014/main" id="{2EEC48EB-C83B-4AF5-98F3-E8B5DBE9FE8A}"/>
              </a:ext>
            </a:extLst>
          </p:cNvPr>
          <p:cNvGrpSpPr/>
          <p:nvPr/>
        </p:nvGrpSpPr>
        <p:grpSpPr>
          <a:xfrm>
            <a:off x="1198222" y="3286618"/>
            <a:ext cx="2926080" cy="1905706"/>
            <a:chOff x="332936" y="2381545"/>
            <a:chExt cx="2926080" cy="1905706"/>
          </a:xfrm>
        </p:grpSpPr>
        <p:sp>
          <p:nvSpPr>
            <p:cNvPr id="95" name="TextBox 51">
              <a:extLst>
                <a:ext uri="{FF2B5EF4-FFF2-40B4-BE49-F238E27FC236}">
                  <a16:creationId xmlns:a16="http://schemas.microsoft.com/office/drawing/2014/main" id="{1DE5C05C-3E79-4C60-A947-9C45F8204114}"/>
                </a:ext>
              </a:extLst>
            </p:cNvPr>
            <p:cNvSpPr txBox="1"/>
            <p:nvPr/>
          </p:nvSpPr>
          <p:spPr>
            <a:xfrm>
              <a:off x="332936" y="2381545"/>
              <a:ext cx="2926080" cy="707886"/>
            </a:xfrm>
            <a:prstGeom prst="rect">
              <a:avLst/>
            </a:prstGeom>
            <a:noFill/>
          </p:spPr>
          <p:txBody>
            <a:bodyPr wrap="square" lIns="0" rIns="0" rtlCol="0" anchor="b">
              <a:spAutoFit/>
            </a:bodyPr>
            <a:lstStyle/>
            <a:p>
              <a:pPr algn="r"/>
              <a:r>
                <a:rPr lang="en-US" sz="2000" noProof="1">
                  <a:latin typeface="Quicksand" pitchFamily="2" charset="0"/>
                </a:rPr>
                <a:t>Cadastro do usuário</a:t>
              </a:r>
              <a:br>
                <a:rPr lang="en-US" sz="2000" noProof="1">
                  <a:latin typeface="Quicksand" pitchFamily="2" charset="0"/>
                </a:rPr>
              </a:br>
              <a:r>
                <a:rPr lang="en-US" sz="2000" noProof="1">
                  <a:latin typeface="Quicksand" pitchFamily="2" charset="0"/>
                </a:rPr>
                <a:t>(Onboarding)</a:t>
              </a:r>
            </a:p>
          </p:txBody>
        </p:sp>
        <p:sp>
          <p:nvSpPr>
            <p:cNvPr id="96" name="TextBox 52">
              <a:extLst>
                <a:ext uri="{FF2B5EF4-FFF2-40B4-BE49-F238E27FC236}">
                  <a16:creationId xmlns:a16="http://schemas.microsoft.com/office/drawing/2014/main" id="{5214D722-9E65-46C4-BDBE-533E8DDB58C0}"/>
                </a:ext>
              </a:extLst>
            </p:cNvPr>
            <p:cNvSpPr txBox="1"/>
            <p:nvPr/>
          </p:nvSpPr>
          <p:spPr>
            <a:xfrm>
              <a:off x="332936" y="3086922"/>
              <a:ext cx="2926080" cy="1200329"/>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Formulário para criação do usuário com  preenchimento de dados pessoais, definição da senha e aceite no termo de uso e politica de privacidade. No primeiro acesso é realizada a vinculação dos cartões ao CPF da conta criada.</a:t>
              </a:r>
            </a:p>
          </p:txBody>
        </p:sp>
      </p:grpSp>
      <p:grpSp>
        <p:nvGrpSpPr>
          <p:cNvPr id="97" name="Group 56">
            <a:extLst>
              <a:ext uri="{FF2B5EF4-FFF2-40B4-BE49-F238E27FC236}">
                <a16:creationId xmlns:a16="http://schemas.microsoft.com/office/drawing/2014/main" id="{7DF006C2-D174-4772-8F90-71814C07BDC3}"/>
              </a:ext>
            </a:extLst>
          </p:cNvPr>
          <p:cNvGrpSpPr/>
          <p:nvPr/>
        </p:nvGrpSpPr>
        <p:grpSpPr>
          <a:xfrm>
            <a:off x="6951580" y="906613"/>
            <a:ext cx="4262717" cy="1721040"/>
            <a:chOff x="8694449" y="1220504"/>
            <a:chExt cx="3182044" cy="1721040"/>
          </a:xfrm>
        </p:grpSpPr>
        <p:sp>
          <p:nvSpPr>
            <p:cNvPr id="98" name="TextBox 57">
              <a:extLst>
                <a:ext uri="{FF2B5EF4-FFF2-40B4-BE49-F238E27FC236}">
                  <a16:creationId xmlns:a16="http://schemas.microsoft.com/office/drawing/2014/main" id="{F341E8E0-73AA-497F-96BC-6F656402FBF0}"/>
                </a:ext>
              </a:extLst>
            </p:cNvPr>
            <p:cNvSpPr txBox="1"/>
            <p:nvPr/>
          </p:nvSpPr>
          <p:spPr>
            <a:xfrm>
              <a:off x="8694449" y="1220504"/>
              <a:ext cx="2049000" cy="707886"/>
            </a:xfrm>
            <a:prstGeom prst="rect">
              <a:avLst/>
            </a:prstGeom>
            <a:noFill/>
          </p:spPr>
          <p:txBody>
            <a:bodyPr wrap="square" lIns="0" rIns="0" rtlCol="0" anchor="b">
              <a:spAutoFit/>
            </a:bodyPr>
            <a:lstStyle/>
            <a:p>
              <a:r>
                <a:rPr lang="en-US" sz="2000" noProof="1">
                  <a:latin typeface="Quicksand" pitchFamily="2" charset="0"/>
                </a:rPr>
                <a:t>Saldo / Extrato / Gráfico de Utilização</a:t>
              </a:r>
            </a:p>
          </p:txBody>
        </p:sp>
        <p:sp>
          <p:nvSpPr>
            <p:cNvPr id="99" name="TextBox 58">
              <a:extLst>
                <a:ext uri="{FF2B5EF4-FFF2-40B4-BE49-F238E27FC236}">
                  <a16:creationId xmlns:a16="http://schemas.microsoft.com/office/drawing/2014/main" id="{3574F457-A472-48F1-9C59-2CDFFAD86048}"/>
                </a:ext>
              </a:extLst>
            </p:cNvPr>
            <p:cNvSpPr txBox="1"/>
            <p:nvPr/>
          </p:nvSpPr>
          <p:spPr>
            <a:xfrm>
              <a:off x="8950413" y="1925881"/>
              <a:ext cx="2926080" cy="1015663"/>
            </a:xfrm>
            <a:prstGeom prst="rect">
              <a:avLst/>
            </a:prstGeom>
            <a:noFill/>
          </p:spPr>
          <p:txBody>
            <a:bodyPr wrap="square" lIns="0" tIns="45720" rIns="0" bIns="45720" rtlCol="0" anchor="t">
              <a:spAutoFit/>
            </a:bodyPr>
            <a:lstStyle/>
            <a:p>
              <a:pPr algn="r"/>
              <a:r>
                <a:rPr lang="pt-BR" sz="1200" noProof="1">
                  <a:solidFill>
                    <a:schemeClr val="tx1">
                      <a:lumMod val="65000"/>
                      <a:lumOff val="35000"/>
                    </a:schemeClr>
                  </a:solidFill>
                  <a:latin typeface="Quicksand Light"/>
                </a:rPr>
                <a:t>Disponibiliza o saldo atual de cada cartão e o extrato de todas as transações realizadas. É possível ter detalhes das transações realizadas baseada em filtro de período. Também é disponibilizado um gráfico de utilização de cada benefício no período dos 30 dias.</a:t>
              </a:r>
            </a:p>
          </p:txBody>
        </p:sp>
      </p:grpSp>
      <p:grpSp>
        <p:nvGrpSpPr>
          <p:cNvPr id="100" name="Group 59">
            <a:extLst>
              <a:ext uri="{FF2B5EF4-FFF2-40B4-BE49-F238E27FC236}">
                <a16:creationId xmlns:a16="http://schemas.microsoft.com/office/drawing/2014/main" id="{06030F2A-CF00-49F0-8303-BF0D4AA55CC5}"/>
              </a:ext>
            </a:extLst>
          </p:cNvPr>
          <p:cNvGrpSpPr/>
          <p:nvPr/>
        </p:nvGrpSpPr>
        <p:grpSpPr>
          <a:xfrm>
            <a:off x="951048" y="1335826"/>
            <a:ext cx="4005543" cy="1043932"/>
            <a:chOff x="482254" y="2689321"/>
            <a:chExt cx="2990072" cy="1043932"/>
          </a:xfrm>
        </p:grpSpPr>
        <p:sp>
          <p:nvSpPr>
            <p:cNvPr id="101" name="TextBox 60">
              <a:extLst>
                <a:ext uri="{FF2B5EF4-FFF2-40B4-BE49-F238E27FC236}">
                  <a16:creationId xmlns:a16="http://schemas.microsoft.com/office/drawing/2014/main" id="{D7236224-B20D-4748-B9B5-5645A59195D7}"/>
                </a:ext>
              </a:extLst>
            </p:cNvPr>
            <p:cNvSpPr txBox="1"/>
            <p:nvPr/>
          </p:nvSpPr>
          <p:spPr>
            <a:xfrm>
              <a:off x="546246" y="2689321"/>
              <a:ext cx="2926080" cy="400110"/>
            </a:xfrm>
            <a:prstGeom prst="rect">
              <a:avLst/>
            </a:prstGeom>
            <a:noFill/>
          </p:spPr>
          <p:txBody>
            <a:bodyPr wrap="square" lIns="0" rIns="0" rtlCol="0" anchor="b">
              <a:spAutoFit/>
            </a:bodyPr>
            <a:lstStyle/>
            <a:p>
              <a:pPr algn="r"/>
              <a:r>
                <a:rPr lang="en-US" sz="2000" noProof="1">
                  <a:latin typeface="Quicksand" pitchFamily="2" charset="0"/>
                </a:rPr>
                <a:t>Carrossel</a:t>
              </a:r>
            </a:p>
          </p:txBody>
        </p:sp>
        <p:sp>
          <p:nvSpPr>
            <p:cNvPr id="102" name="TextBox 61">
              <a:extLst>
                <a:ext uri="{FF2B5EF4-FFF2-40B4-BE49-F238E27FC236}">
                  <a16:creationId xmlns:a16="http://schemas.microsoft.com/office/drawing/2014/main" id="{1C817EBD-38E8-41B2-9A3C-CCC3BAB85D6F}"/>
                </a:ext>
              </a:extLst>
            </p:cNvPr>
            <p:cNvSpPr txBox="1"/>
            <p:nvPr/>
          </p:nvSpPr>
          <p:spPr>
            <a:xfrm>
              <a:off x="482254" y="3086922"/>
              <a:ext cx="2666918" cy="646331"/>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Exibe todos os cartões vinculados ao CPF da conta do usuário, onde é possível navegar entre os cartões e obter informações de saldo para cada um dos benefícios.</a:t>
              </a:r>
            </a:p>
          </p:txBody>
        </p:sp>
      </p:grpSp>
      <p:grpSp>
        <p:nvGrpSpPr>
          <p:cNvPr id="103" name="Group 62">
            <a:extLst>
              <a:ext uri="{FF2B5EF4-FFF2-40B4-BE49-F238E27FC236}">
                <a16:creationId xmlns:a16="http://schemas.microsoft.com/office/drawing/2014/main" id="{CFFFF551-F6B0-43DB-91A9-260F8834EEA0}"/>
              </a:ext>
            </a:extLst>
          </p:cNvPr>
          <p:cNvGrpSpPr/>
          <p:nvPr/>
        </p:nvGrpSpPr>
        <p:grpSpPr>
          <a:xfrm>
            <a:off x="4572000" y="5274002"/>
            <a:ext cx="3919818" cy="1167042"/>
            <a:chOff x="332936" y="2381545"/>
            <a:chExt cx="2926080" cy="1167042"/>
          </a:xfrm>
        </p:grpSpPr>
        <p:sp>
          <p:nvSpPr>
            <p:cNvPr id="104" name="TextBox 63">
              <a:extLst>
                <a:ext uri="{FF2B5EF4-FFF2-40B4-BE49-F238E27FC236}">
                  <a16:creationId xmlns:a16="http://schemas.microsoft.com/office/drawing/2014/main" id="{CF12D942-6384-4317-9FBA-70A8053076C4}"/>
                </a:ext>
              </a:extLst>
            </p:cNvPr>
            <p:cNvSpPr txBox="1"/>
            <p:nvPr/>
          </p:nvSpPr>
          <p:spPr>
            <a:xfrm>
              <a:off x="332936" y="2381545"/>
              <a:ext cx="2926080" cy="707886"/>
            </a:xfrm>
            <a:prstGeom prst="rect">
              <a:avLst/>
            </a:prstGeom>
            <a:noFill/>
          </p:spPr>
          <p:txBody>
            <a:bodyPr wrap="square" lIns="0" rIns="0" rtlCol="0" anchor="b">
              <a:spAutoFit/>
            </a:bodyPr>
            <a:lstStyle/>
            <a:p>
              <a:r>
                <a:rPr lang="pt-BR" sz="2000" noProof="1">
                  <a:latin typeface="Quicksand" pitchFamily="2" charset="0"/>
                </a:rPr>
                <a:t>Cartão Virtual /</a:t>
              </a:r>
              <a:br>
                <a:rPr lang="pt-BR" sz="2000" noProof="1">
                  <a:latin typeface="Quicksand" pitchFamily="2" charset="0"/>
                </a:rPr>
              </a:br>
              <a:r>
                <a:rPr lang="pt-BR" sz="2000" noProof="1">
                  <a:latin typeface="Quicksand" pitchFamily="2" charset="0"/>
                </a:rPr>
                <a:t>Pagamento via QR Code</a:t>
              </a:r>
            </a:p>
          </p:txBody>
        </p:sp>
        <p:sp>
          <p:nvSpPr>
            <p:cNvPr id="105" name="TextBox 64">
              <a:extLst>
                <a:ext uri="{FF2B5EF4-FFF2-40B4-BE49-F238E27FC236}">
                  <a16:creationId xmlns:a16="http://schemas.microsoft.com/office/drawing/2014/main" id="{F550CAE1-9396-4266-B045-06589A4ACA6A}"/>
                </a:ext>
              </a:extLst>
            </p:cNvPr>
            <p:cNvSpPr txBox="1"/>
            <p:nvPr/>
          </p:nvSpPr>
          <p:spPr>
            <a:xfrm>
              <a:off x="332936" y="3086922"/>
              <a:ext cx="2926080" cy="461665"/>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Geração de cartões virtuais e pagamento via QR Code gerado a partir das maquininhas de cartões da Cielo ou via VR Pague.</a:t>
              </a:r>
            </a:p>
          </p:txBody>
        </p:sp>
      </p:grpSp>
      <p:pic>
        <p:nvPicPr>
          <p:cNvPr id="118" name="Gráfico 117" descr="Símbolo de raiva estrutura de tópicos">
            <a:extLst>
              <a:ext uri="{FF2B5EF4-FFF2-40B4-BE49-F238E27FC236}">
                <a16:creationId xmlns:a16="http://schemas.microsoft.com/office/drawing/2014/main" id="{1C1E79F4-E4E7-4433-9456-5128BEDC53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992" y="2301474"/>
            <a:ext cx="410560" cy="410560"/>
          </a:xfrm>
          <a:prstGeom prst="rect">
            <a:avLst/>
          </a:prstGeom>
          <a:effectLst>
            <a:outerShdw blurRad="50800" dist="38100" dir="8100000" algn="tr" rotWithShape="0">
              <a:prstClr val="black">
                <a:alpha val="40000"/>
              </a:prstClr>
            </a:outerShdw>
          </a:effectLst>
        </p:spPr>
      </p:pic>
      <p:pic>
        <p:nvPicPr>
          <p:cNvPr id="120" name="Gráfico 119" descr="Rede de usuários estrutura de tópicos">
            <a:extLst>
              <a:ext uri="{FF2B5EF4-FFF2-40B4-BE49-F238E27FC236}">
                <a16:creationId xmlns:a16="http://schemas.microsoft.com/office/drawing/2014/main" id="{DACF1E80-4A65-4166-A2B4-2556EA2C7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7159" y="3450994"/>
            <a:ext cx="410560" cy="410560"/>
          </a:xfrm>
          <a:prstGeom prst="rect">
            <a:avLst/>
          </a:prstGeom>
          <a:effectLst>
            <a:outerShdw blurRad="50800" dist="38100" dir="8100000" algn="tr" rotWithShape="0">
              <a:prstClr val="black">
                <a:alpha val="40000"/>
              </a:prstClr>
            </a:outerShdw>
          </a:effectLst>
        </p:spPr>
      </p:pic>
      <p:pic>
        <p:nvPicPr>
          <p:cNvPr id="122" name="Gráfico 121" descr="Usuário estrutura de tópicos">
            <a:extLst>
              <a:ext uri="{FF2B5EF4-FFF2-40B4-BE49-F238E27FC236}">
                <a16:creationId xmlns:a16="http://schemas.microsoft.com/office/drawing/2014/main" id="{F005B4BB-DA93-474E-9B1E-7E5CB4C228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2839" y="3461504"/>
            <a:ext cx="410560" cy="410560"/>
          </a:xfrm>
          <a:prstGeom prst="rect">
            <a:avLst/>
          </a:prstGeom>
          <a:effectLst>
            <a:outerShdw blurRad="50800" dist="38100" dir="8100000" algn="tr" rotWithShape="0">
              <a:prstClr val="black">
                <a:alpha val="40000"/>
              </a:prstClr>
            </a:outerShdw>
          </a:effectLst>
        </p:spPr>
      </p:pic>
      <p:pic>
        <p:nvPicPr>
          <p:cNvPr id="124" name="Gráfico 123" descr="Carteira estrutura de tópicos">
            <a:extLst>
              <a:ext uri="{FF2B5EF4-FFF2-40B4-BE49-F238E27FC236}">
                <a16:creationId xmlns:a16="http://schemas.microsoft.com/office/drawing/2014/main" id="{037F820B-1E92-45BF-B18D-34F510C048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7339" y="2255595"/>
            <a:ext cx="410560" cy="410560"/>
          </a:xfrm>
          <a:prstGeom prst="rect">
            <a:avLst/>
          </a:prstGeom>
          <a:effectLst>
            <a:outerShdw blurRad="50800" dist="38100" dir="8100000" algn="tr" rotWithShape="0">
              <a:prstClr val="black">
                <a:alpha val="40000"/>
              </a:prstClr>
            </a:outerShdw>
          </a:effectLst>
        </p:spPr>
      </p:pic>
      <p:pic>
        <p:nvPicPr>
          <p:cNvPr id="126" name="Gráfico 125" descr="Código QR estrutura de tópicos">
            <a:extLst>
              <a:ext uri="{FF2B5EF4-FFF2-40B4-BE49-F238E27FC236}">
                <a16:creationId xmlns:a16="http://schemas.microsoft.com/office/drawing/2014/main" id="{430E0046-C1FD-4CFE-AEBC-C620043C39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803106" y="4208790"/>
            <a:ext cx="410560" cy="4105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711740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CEFC9A9-42C0-4F0A-8E00-00D155BEE314}"/>
              </a:ext>
            </a:extLst>
          </p:cNvPr>
          <p:cNvSpPr>
            <a:spLocks noGrp="1"/>
          </p:cNvSpPr>
          <p:nvPr>
            <p:ph type="title"/>
          </p:nvPr>
        </p:nvSpPr>
        <p:spPr/>
        <p:txBody>
          <a:bodyPr>
            <a:normAutofit/>
          </a:bodyPr>
          <a:lstStyle/>
          <a:p>
            <a:r>
              <a:rPr lang="pt-BR" dirty="0"/>
              <a:t>Cenário atual</a:t>
            </a:r>
          </a:p>
        </p:txBody>
      </p:sp>
      <p:sp>
        <p:nvSpPr>
          <p:cNvPr id="5" name="Espaço Reservado para Texto 4">
            <a:extLst>
              <a:ext uri="{FF2B5EF4-FFF2-40B4-BE49-F238E27FC236}">
                <a16:creationId xmlns:a16="http://schemas.microsoft.com/office/drawing/2014/main" id="{C31C6400-8E95-45ED-8BAF-FDB9B8C33E9B}"/>
              </a:ext>
            </a:extLst>
          </p:cNvPr>
          <p:cNvSpPr>
            <a:spLocks noGrp="1"/>
          </p:cNvSpPr>
          <p:nvPr>
            <p:ph type="body" idx="1"/>
          </p:nvPr>
        </p:nvSpPr>
        <p:spPr/>
        <p:txBody>
          <a:bodyPr/>
          <a:lstStyle/>
          <a:p>
            <a:r>
              <a:rPr lang="pt-BR" dirty="0"/>
              <a:t>Aspectos funcionais</a:t>
            </a:r>
          </a:p>
        </p:txBody>
      </p:sp>
    </p:spTree>
    <p:extLst>
      <p:ext uri="{BB962C8B-B14F-4D97-AF65-F5344CB8AC3E}">
        <p14:creationId xmlns:p14="http://schemas.microsoft.com/office/powerpoint/2010/main" val="2849611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9C5D87E8-64C7-4295-9D96-EB290774549A}"/>
              </a:ext>
            </a:extLst>
          </p:cNvPr>
          <p:cNvSpPr txBox="1"/>
          <p:nvPr/>
        </p:nvSpPr>
        <p:spPr>
          <a:xfrm>
            <a:off x="305914" y="1471127"/>
            <a:ext cx="7768676" cy="2185214"/>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200" dirty="0">
                <a:latin typeface="Quicksand"/>
              </a:rPr>
              <a:t> Atualmente o </a:t>
            </a:r>
            <a:r>
              <a:rPr lang="pt-BR" sz="1200" b="1" dirty="0">
                <a:latin typeface="Quicksand"/>
              </a:rPr>
              <a:t>aplicativo mobile VR &amp; VC  </a:t>
            </a:r>
            <a:r>
              <a:rPr lang="pt-BR" sz="1200" dirty="0">
                <a:latin typeface="Quicksand"/>
              </a:rPr>
              <a:t>é desenvolvido em linguagem nativa (iOS e Android) e é baseado na arquitetura Model-</a:t>
            </a:r>
            <a:r>
              <a:rPr lang="pt-BR" sz="1200" dirty="0" err="1">
                <a:latin typeface="Quicksand"/>
              </a:rPr>
              <a:t>View</a:t>
            </a:r>
            <a:r>
              <a:rPr lang="pt-BR" sz="1200" dirty="0">
                <a:latin typeface="Quicksand"/>
              </a:rPr>
              <a:t>-</a:t>
            </a:r>
            <a:r>
              <a:rPr lang="pt-BR" sz="1200" dirty="0" err="1">
                <a:latin typeface="Quicksand"/>
              </a:rPr>
              <a:t>Controller</a:t>
            </a:r>
            <a:r>
              <a:rPr lang="pt-BR" sz="1200" dirty="0">
                <a:latin typeface="Quicksand"/>
              </a:rPr>
              <a:t>.</a:t>
            </a:r>
            <a:endParaRPr lang="pt-BR" sz="1200" dirty="0">
              <a:latin typeface="Quicksand" pitchFamily="2" charset="77"/>
            </a:endParaRPr>
          </a:p>
          <a:p>
            <a:pPr marL="171450" indent="-171450">
              <a:spcAft>
                <a:spcPts val="1200"/>
              </a:spcAft>
              <a:buFont typeface="Wingdings" panose="05000000000000000000" pitchFamily="2" charset="2"/>
              <a:buChar char="q"/>
            </a:pPr>
            <a:r>
              <a:rPr lang="pt-BR" sz="1200" dirty="0">
                <a:latin typeface="Quicksand"/>
              </a:rPr>
              <a:t>A estrutura de serviços está dividida em dois ambientes,</a:t>
            </a:r>
          </a:p>
          <a:p>
            <a:pPr marL="628650" lvl="1" indent="-171450">
              <a:spcAft>
                <a:spcPts val="1200"/>
              </a:spcAft>
              <a:buFont typeface="Wingdings" panose="05000000000000000000" pitchFamily="2" charset="2"/>
              <a:buChar char="§"/>
            </a:pPr>
            <a:r>
              <a:rPr lang="pt-BR" sz="1200" dirty="0">
                <a:latin typeface="Quicksand"/>
              </a:rPr>
              <a:t>Um </a:t>
            </a:r>
            <a:r>
              <a:rPr lang="pt-BR" sz="1200" b="1" dirty="0">
                <a:latin typeface="Quicksand"/>
              </a:rPr>
              <a:t>ON-PREMISES na TIVIT</a:t>
            </a:r>
            <a:r>
              <a:rPr lang="pt-BR" sz="1200" dirty="0">
                <a:latin typeface="Quicksand"/>
              </a:rPr>
              <a:t>, que suporta o barramento IBM, 4Time, a aplicação SNCORE e o banco de dados Oracle.</a:t>
            </a:r>
            <a:endParaRPr lang="pt-BR" sz="1200" b="1" dirty="0">
              <a:latin typeface="Quicksand"/>
            </a:endParaRPr>
          </a:p>
          <a:p>
            <a:pPr marL="628650" lvl="1" indent="-171450">
              <a:spcAft>
                <a:spcPts val="1200"/>
              </a:spcAft>
              <a:buFont typeface="Wingdings" panose="05000000000000000000" pitchFamily="2" charset="2"/>
              <a:buChar char="§"/>
            </a:pPr>
            <a:r>
              <a:rPr lang="pt-BR" sz="1200" dirty="0">
                <a:latin typeface="Quicksand"/>
              </a:rPr>
              <a:t>E um ambiente na </a:t>
            </a:r>
            <a:r>
              <a:rPr lang="pt-BR" sz="1200" b="1" dirty="0">
                <a:latin typeface="Quicksand"/>
              </a:rPr>
              <a:t>CLOUD AWS, </a:t>
            </a:r>
            <a:r>
              <a:rPr lang="pt-BR" sz="1200" dirty="0">
                <a:latin typeface="Quicksand"/>
              </a:rPr>
              <a:t>onde encontram-se os serviços de </a:t>
            </a:r>
            <a:r>
              <a:rPr lang="pt-BR" sz="1200" dirty="0" err="1">
                <a:latin typeface="Quicksand"/>
              </a:rPr>
              <a:t>notification</a:t>
            </a:r>
            <a:r>
              <a:rPr lang="pt-BR" sz="1200" dirty="0">
                <a:latin typeface="Quicksand"/>
              </a:rPr>
              <a:t> center, gestão e promoção, MC busca, gestão de identidade e RHSSO, sendo que esses serviços são orquestrados pelo OPENSHIFT.</a:t>
            </a:r>
          </a:p>
          <a:p>
            <a:pPr marL="628650" lvl="1" indent="-171450">
              <a:spcAft>
                <a:spcPts val="1200"/>
              </a:spcAft>
              <a:buFont typeface="Wingdings" panose="05000000000000000000" pitchFamily="2" charset="2"/>
              <a:buChar char="§"/>
            </a:pPr>
            <a:r>
              <a:rPr lang="pt-BR" sz="1200" dirty="0">
                <a:latin typeface="Quicksand"/>
              </a:rPr>
              <a:t>Há também o uso de serviços do Google (</a:t>
            </a:r>
            <a:r>
              <a:rPr lang="pt-BR" sz="1200" dirty="0" err="1">
                <a:latin typeface="Quicksand"/>
              </a:rPr>
              <a:t>Firebase</a:t>
            </a:r>
            <a:r>
              <a:rPr lang="pt-BR" sz="1200" dirty="0">
                <a:latin typeface="Quicksand"/>
              </a:rPr>
              <a:t> e Maps).</a:t>
            </a:r>
            <a:endParaRPr lang="pt-BR" sz="1200" dirty="0">
              <a:latin typeface="Quicksand" pitchFamily="2" charset="77"/>
            </a:endParaRPr>
          </a:p>
        </p:txBody>
      </p:sp>
      <p:pic>
        <p:nvPicPr>
          <p:cNvPr id="12" name="Gráfico 11">
            <a:extLst>
              <a:ext uri="{FF2B5EF4-FFF2-40B4-BE49-F238E27FC236}">
                <a16:creationId xmlns:a16="http://schemas.microsoft.com/office/drawing/2014/main" id="{C40E2E71-FB5F-443A-9D97-9EC2E07DBB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2648" y="3429000"/>
            <a:ext cx="1590152" cy="1590152"/>
          </a:xfrm>
          <a:prstGeom prst="rect">
            <a:avLst/>
          </a:prstGeom>
        </p:spPr>
      </p:pic>
      <p:sp>
        <p:nvSpPr>
          <p:cNvPr id="5" name="Título 4">
            <a:extLst>
              <a:ext uri="{FF2B5EF4-FFF2-40B4-BE49-F238E27FC236}">
                <a16:creationId xmlns:a16="http://schemas.microsoft.com/office/drawing/2014/main" id="{66E8446D-11B7-4C7C-86F4-EAC02EB36DFF}"/>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1921E7A0-F1FE-4367-9DB0-5751A1AAF9E5}"/>
              </a:ext>
            </a:extLst>
          </p:cNvPr>
          <p:cNvSpPr>
            <a:spLocks noGrp="1"/>
          </p:cNvSpPr>
          <p:nvPr>
            <p:ph type="subTitle" idx="1"/>
          </p:nvPr>
        </p:nvSpPr>
        <p:spPr/>
        <p:txBody>
          <a:bodyPr>
            <a:normAutofit fontScale="92500" lnSpcReduction="20000"/>
          </a:bodyPr>
          <a:lstStyle/>
          <a:p>
            <a:r>
              <a:rPr lang="pt-BR" dirty="0"/>
              <a:t>Aspectos técnicos gerais</a:t>
            </a:r>
          </a:p>
        </p:txBody>
      </p:sp>
    </p:spTree>
    <p:extLst>
      <p:ext uri="{BB962C8B-B14F-4D97-AF65-F5344CB8AC3E}">
        <p14:creationId xmlns:p14="http://schemas.microsoft.com/office/powerpoint/2010/main" val="9886462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A3F9C98-9604-44C2-AFFC-B17FDD54E803}"/>
              </a:ext>
            </a:extLst>
          </p:cNvPr>
          <p:cNvSpPr txBox="1"/>
          <p:nvPr/>
        </p:nvSpPr>
        <p:spPr>
          <a:xfrm>
            <a:off x="209750" y="1276350"/>
            <a:ext cx="7864841" cy="3508653"/>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400">
                <a:latin typeface="Quicksand"/>
              </a:rPr>
              <a:t>Em termos tecnológicos, o aplicativo mobile é desenvolvido utilizando-se de </a:t>
            </a:r>
            <a:r>
              <a:rPr lang="pt-BR" sz="1400" b="1" err="1">
                <a:latin typeface="Quicksand"/>
              </a:rPr>
              <a:t>Objective</a:t>
            </a:r>
            <a:r>
              <a:rPr lang="pt-BR" sz="1400" b="1" dirty="0">
                <a:latin typeface="Quicksand"/>
              </a:rPr>
              <a:t> C</a:t>
            </a:r>
            <a:r>
              <a:rPr lang="pt-BR" sz="1400" dirty="0">
                <a:latin typeface="Quicksand"/>
              </a:rPr>
              <a:t> e </a:t>
            </a:r>
            <a:r>
              <a:rPr lang="pt-BR" sz="1400" b="1" dirty="0">
                <a:latin typeface="Quicksand"/>
              </a:rPr>
              <a:t>Java</a:t>
            </a:r>
            <a:r>
              <a:rPr lang="pt-BR" sz="1400" dirty="0">
                <a:latin typeface="Quicksand"/>
              </a:rPr>
              <a:t> como linguagens principais. Contudo,  para a versão iOS, as novas funcionalidades já estão sendo desenvolvidas em </a:t>
            </a:r>
            <a:r>
              <a:rPr lang="pt-BR" sz="1400" b="1" dirty="0">
                <a:latin typeface="Quicksand"/>
              </a:rPr>
              <a:t>Swift</a:t>
            </a:r>
            <a:r>
              <a:rPr lang="pt-BR" sz="1400" dirty="0">
                <a:latin typeface="Quicksand"/>
              </a:rPr>
              <a:t>.</a:t>
            </a:r>
          </a:p>
          <a:p>
            <a:pPr marL="171450" indent="-171450">
              <a:spcAft>
                <a:spcPts val="1200"/>
              </a:spcAft>
              <a:buFont typeface="Wingdings" panose="05000000000000000000" pitchFamily="2" charset="2"/>
              <a:buChar char="q"/>
            </a:pPr>
            <a:r>
              <a:rPr lang="pt-BR" sz="1400">
                <a:latin typeface="Quicksand"/>
              </a:rPr>
              <a:t>O Aplicativo mobile não adota a estratégia de armazenamento em bancos de dados local. As poucas informações que são salvas no dispositivo, utiliza-se  de um arquivo que é persistido em sessões </a:t>
            </a:r>
            <a:r>
              <a:rPr lang="pt-BR" sz="1400" dirty="0">
                <a:latin typeface="Quicksand"/>
              </a:rPr>
              <a:t>(</a:t>
            </a:r>
            <a:r>
              <a:rPr lang="pt-BR" sz="1400" b="1" dirty="0" err="1">
                <a:latin typeface="Quicksand"/>
              </a:rPr>
              <a:t>Preferences</a:t>
            </a:r>
            <a:r>
              <a:rPr lang="pt-BR" sz="1400" dirty="0">
                <a:latin typeface="Quicksand"/>
              </a:rPr>
              <a:t>).</a:t>
            </a:r>
          </a:p>
          <a:p>
            <a:pPr marL="171450" indent="-171450">
              <a:spcAft>
                <a:spcPts val="1200"/>
              </a:spcAft>
              <a:buFont typeface="Wingdings" panose="05000000000000000000" pitchFamily="2" charset="2"/>
              <a:buChar char="q"/>
            </a:pPr>
            <a:r>
              <a:rPr lang="pt-BR" sz="1400" dirty="0">
                <a:latin typeface="Quicksand"/>
              </a:rPr>
              <a:t>Os </a:t>
            </a:r>
            <a:r>
              <a:rPr lang="pt-BR" sz="1400" b="1" dirty="0">
                <a:latin typeface="Quicksand"/>
              </a:rPr>
              <a:t>Microservices </a:t>
            </a:r>
            <a:r>
              <a:rPr lang="pt-BR" sz="1400" dirty="0">
                <a:latin typeface="Quicksand"/>
              </a:rPr>
              <a:t>que são consumidos pelo APP são desenvolvidos na linguagem </a:t>
            </a:r>
            <a:r>
              <a:rPr lang="pt-BR" sz="1400" b="1" dirty="0">
                <a:latin typeface="Quicksand"/>
              </a:rPr>
              <a:t>Java</a:t>
            </a:r>
            <a:r>
              <a:rPr lang="pt-BR" sz="1400" dirty="0">
                <a:latin typeface="Quicksand"/>
              </a:rPr>
              <a:t> com </a:t>
            </a:r>
            <a:r>
              <a:rPr lang="pt-BR" sz="1400" dirty="0" err="1">
                <a:latin typeface="Quicksand"/>
              </a:rPr>
              <a:t>SpringBoot</a:t>
            </a:r>
            <a:r>
              <a:rPr lang="pt-BR" sz="1400">
                <a:latin typeface="Quicksand"/>
              </a:rPr>
              <a:t>. </a:t>
            </a:r>
            <a:r>
              <a:rPr lang="pt-BR" sz="1400" dirty="0">
                <a:latin typeface="Quicksand"/>
              </a:rPr>
              <a:t>Estas aplicações são empacotadas em containers para execução em cluster </a:t>
            </a:r>
            <a:r>
              <a:rPr lang="pt-BR" sz="1400" b="1" dirty="0" err="1">
                <a:latin typeface="Quicksand"/>
              </a:rPr>
              <a:t>Kurbenetes</a:t>
            </a:r>
            <a:r>
              <a:rPr lang="pt-BR" sz="1400" b="1">
                <a:latin typeface="Quicksand"/>
              </a:rPr>
              <a:t> </a:t>
            </a:r>
            <a:r>
              <a:rPr lang="pt-BR" sz="1400">
                <a:latin typeface="Quicksand"/>
              </a:rPr>
              <a:t>(gerido pelo </a:t>
            </a:r>
            <a:r>
              <a:rPr lang="pt-BR" sz="1400" err="1">
                <a:latin typeface="Quicksand"/>
              </a:rPr>
              <a:t>Red</a:t>
            </a:r>
            <a:r>
              <a:rPr lang="pt-BR" sz="1400" dirty="0">
                <a:latin typeface="Quicksand"/>
              </a:rPr>
              <a:t> </a:t>
            </a:r>
            <a:r>
              <a:rPr lang="pt-BR" sz="1400" err="1">
                <a:latin typeface="Quicksand"/>
              </a:rPr>
              <a:t>Hat</a:t>
            </a:r>
            <a:r>
              <a:rPr lang="pt-BR" sz="1400" dirty="0">
                <a:latin typeface="Quicksand"/>
              </a:rPr>
              <a:t> </a:t>
            </a:r>
            <a:r>
              <a:rPr lang="pt-BR" sz="1400" err="1">
                <a:latin typeface="Quicksand"/>
              </a:rPr>
              <a:t>OpenShift</a:t>
            </a:r>
            <a:r>
              <a:rPr lang="pt-BR" sz="1400" dirty="0">
                <a:latin typeface="Quicksand"/>
              </a:rPr>
              <a:t>).</a:t>
            </a:r>
          </a:p>
          <a:p>
            <a:pPr marL="171450" indent="-171450">
              <a:spcAft>
                <a:spcPts val="1200"/>
              </a:spcAft>
              <a:buFont typeface="Wingdings" panose="05000000000000000000" pitchFamily="2" charset="2"/>
              <a:buChar char="q"/>
            </a:pPr>
            <a:r>
              <a:rPr lang="pt-BR" sz="1400" dirty="0">
                <a:latin typeface="Quicksand"/>
              </a:rPr>
              <a:t>Os bancos de dados para os serviços de gestão de identidade e login do usuário utilizados são </a:t>
            </a:r>
            <a:r>
              <a:rPr lang="pt-BR" sz="1400" b="1" dirty="0">
                <a:latin typeface="Quicksand"/>
              </a:rPr>
              <a:t>MYSQL e PostgreSQL </a:t>
            </a:r>
            <a:r>
              <a:rPr lang="pt-BR" sz="1400" dirty="0">
                <a:latin typeface="Quicksand"/>
              </a:rPr>
              <a:t>que são contratados via serviços (RDS) no ambiente AWS.</a:t>
            </a:r>
            <a:endParaRPr lang="pt-BR" sz="1400" b="1" dirty="0">
              <a:latin typeface="Quicksand"/>
            </a:endParaRPr>
          </a:p>
          <a:p>
            <a:pPr marL="171450" indent="-171450">
              <a:spcAft>
                <a:spcPts val="1200"/>
              </a:spcAft>
              <a:buFont typeface="Wingdings" panose="05000000000000000000" pitchFamily="2" charset="2"/>
              <a:buChar char="q"/>
            </a:pPr>
            <a:r>
              <a:rPr lang="pt-BR" sz="1400" dirty="0">
                <a:latin typeface="Quicksand"/>
              </a:rPr>
              <a:t>É utilizado o </a:t>
            </a:r>
            <a:r>
              <a:rPr lang="pt-BR" sz="1400" b="1" err="1">
                <a:latin typeface="Quicksand"/>
              </a:rPr>
              <a:t>ElasticSearch</a:t>
            </a:r>
            <a:r>
              <a:rPr lang="pt-BR" sz="1400" dirty="0">
                <a:latin typeface="Quicksand"/>
              </a:rPr>
              <a:t> alocado na AWS como plataforma para armazenamento das </a:t>
            </a:r>
            <a:r>
              <a:rPr lang="pt-BR" sz="1400" i="1" err="1">
                <a:latin typeface="Quicksand"/>
              </a:rPr>
              <a:t>push</a:t>
            </a:r>
            <a:r>
              <a:rPr lang="pt-BR" sz="1400" i="1" dirty="0">
                <a:latin typeface="Quicksand"/>
              </a:rPr>
              <a:t> </a:t>
            </a:r>
            <a:r>
              <a:rPr lang="pt-BR" sz="1400" i="1" err="1">
                <a:latin typeface="Quicksand"/>
              </a:rPr>
              <a:t>notifications</a:t>
            </a:r>
            <a:r>
              <a:rPr lang="pt-BR" sz="1400" dirty="0">
                <a:latin typeface="Quicksand"/>
              </a:rPr>
              <a:t> geradas pelo </a:t>
            </a:r>
            <a:r>
              <a:rPr lang="pt-BR" sz="1400" err="1">
                <a:latin typeface="Quicksand"/>
              </a:rPr>
              <a:t>Notification</a:t>
            </a:r>
            <a:r>
              <a:rPr lang="pt-BR" sz="1400" dirty="0">
                <a:latin typeface="Quicksand"/>
              </a:rPr>
              <a:t> Center.</a:t>
            </a:r>
          </a:p>
        </p:txBody>
      </p:sp>
      <p:pic>
        <p:nvPicPr>
          <p:cNvPr id="15" name="Gráfico 14">
            <a:extLst>
              <a:ext uri="{FF2B5EF4-FFF2-40B4-BE49-F238E27FC236}">
                <a16:creationId xmlns:a16="http://schemas.microsoft.com/office/drawing/2014/main" id="{B06D9BAB-9C4A-4FAC-AC6C-ED5D40B018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2648" y="2737718"/>
            <a:ext cx="1590152" cy="1590152"/>
          </a:xfrm>
          <a:prstGeom prst="rect">
            <a:avLst/>
          </a:prstGeom>
        </p:spPr>
      </p:pic>
      <p:sp>
        <p:nvSpPr>
          <p:cNvPr id="5" name="Título 4">
            <a:extLst>
              <a:ext uri="{FF2B5EF4-FFF2-40B4-BE49-F238E27FC236}">
                <a16:creationId xmlns:a16="http://schemas.microsoft.com/office/drawing/2014/main" id="{54190095-AD0F-462F-AF53-1172F7CB913B}"/>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0AEF790E-D618-4E4E-8520-D3B67E2D05C4}"/>
              </a:ext>
            </a:extLst>
          </p:cNvPr>
          <p:cNvSpPr>
            <a:spLocks noGrp="1"/>
          </p:cNvSpPr>
          <p:nvPr>
            <p:ph type="subTitle" idx="1"/>
          </p:nvPr>
        </p:nvSpPr>
        <p:spPr/>
        <p:txBody>
          <a:bodyPr>
            <a:normAutofit fontScale="92500" lnSpcReduction="20000"/>
          </a:bodyPr>
          <a:lstStyle/>
          <a:p>
            <a:r>
              <a:rPr lang="pt-BR" dirty="0"/>
              <a:t>Emprego das Tecnologias</a:t>
            </a:r>
          </a:p>
        </p:txBody>
      </p:sp>
    </p:spTree>
    <p:extLst>
      <p:ext uri="{BB962C8B-B14F-4D97-AF65-F5344CB8AC3E}">
        <p14:creationId xmlns:p14="http://schemas.microsoft.com/office/powerpoint/2010/main" val="26239807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70435-09F9-4773-A420-D8CA692C401F}"/>
              </a:ext>
            </a:extLst>
          </p:cNvPr>
          <p:cNvSpPr>
            <a:spLocks noGrp="1"/>
          </p:cNvSpPr>
          <p:nvPr>
            <p:ph type="title"/>
          </p:nvPr>
        </p:nvSpPr>
        <p:spPr/>
        <p:txBody>
          <a:bodyPr/>
          <a:lstStyle/>
          <a:p>
            <a:r>
              <a:rPr lang="pt-BR" dirty="0"/>
              <a:t>Arranjo arquitetural</a:t>
            </a:r>
          </a:p>
        </p:txBody>
      </p:sp>
      <p:sp>
        <p:nvSpPr>
          <p:cNvPr id="3" name="Subtítulo 2">
            <a:extLst>
              <a:ext uri="{FF2B5EF4-FFF2-40B4-BE49-F238E27FC236}">
                <a16:creationId xmlns:a16="http://schemas.microsoft.com/office/drawing/2014/main" id="{79ED03EC-EF86-4581-9BD9-A5B7D7277B24}"/>
              </a:ext>
            </a:extLst>
          </p:cNvPr>
          <p:cNvSpPr>
            <a:spLocks noGrp="1"/>
          </p:cNvSpPr>
          <p:nvPr>
            <p:ph type="subTitle" idx="1"/>
          </p:nvPr>
        </p:nvSpPr>
        <p:spPr/>
        <p:txBody>
          <a:bodyPr>
            <a:normAutofit fontScale="92500" lnSpcReduction="20000"/>
          </a:bodyPr>
          <a:lstStyle/>
          <a:p>
            <a:r>
              <a:rPr lang="pt-BR" dirty="0"/>
              <a:t>Integrações</a:t>
            </a:r>
          </a:p>
        </p:txBody>
      </p:sp>
      <p:sp>
        <p:nvSpPr>
          <p:cNvPr id="4" name="CaixaDeTexto 3">
            <a:extLst>
              <a:ext uri="{FF2B5EF4-FFF2-40B4-BE49-F238E27FC236}">
                <a16:creationId xmlns:a16="http://schemas.microsoft.com/office/drawing/2014/main" id="{AE928F27-8BEC-448C-89F1-C04E942A7859}"/>
              </a:ext>
            </a:extLst>
          </p:cNvPr>
          <p:cNvSpPr txBox="1"/>
          <p:nvPr/>
        </p:nvSpPr>
        <p:spPr>
          <a:xfrm>
            <a:off x="252904" y="1276350"/>
            <a:ext cx="7768677" cy="3385542"/>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400" dirty="0">
                <a:latin typeface="Quicksand"/>
              </a:rPr>
              <a:t>A </a:t>
            </a:r>
            <a:r>
              <a:rPr lang="pt-BR" sz="1400" b="1" dirty="0">
                <a:latin typeface="Quicksand"/>
              </a:rPr>
              <a:t>integração com os serviços é feita via API</a:t>
            </a:r>
            <a:r>
              <a:rPr lang="pt-BR" sz="1400" dirty="0">
                <a:latin typeface="Quicksand"/>
              </a:rPr>
              <a:t> e conta com troca de arquivos </a:t>
            </a:r>
            <a:r>
              <a:rPr lang="pt-BR" sz="1400">
                <a:latin typeface="Quicksand"/>
              </a:rPr>
              <a:t>JSON. Há uma camada de abstração, via SDK, para cada parceiro fornecedor integrado à plataforma.</a:t>
            </a:r>
          </a:p>
          <a:p>
            <a:pPr marL="171450" indent="-171450">
              <a:spcAft>
                <a:spcPts val="1200"/>
              </a:spcAft>
              <a:buFont typeface="Wingdings" panose="05000000000000000000" pitchFamily="2" charset="2"/>
              <a:buChar char="q"/>
            </a:pPr>
            <a:r>
              <a:rPr lang="pt-BR" sz="1400" dirty="0">
                <a:latin typeface="Quicksand"/>
              </a:rPr>
              <a:t>A integração com os serviços da VR  é feito com </a:t>
            </a:r>
            <a:r>
              <a:rPr lang="pt-BR" sz="1400" b="1" dirty="0">
                <a:latin typeface="Quicksand"/>
              </a:rPr>
              <a:t>três</a:t>
            </a:r>
            <a:r>
              <a:rPr lang="pt-BR" sz="1400" dirty="0">
                <a:latin typeface="Quicksand"/>
              </a:rPr>
              <a:t> </a:t>
            </a:r>
            <a:r>
              <a:rPr lang="pt-BR" sz="1400" b="1" dirty="0">
                <a:latin typeface="Quicksand"/>
              </a:rPr>
              <a:t>provedores de serviços </a:t>
            </a:r>
            <a:r>
              <a:rPr lang="pt-BR" sz="1400">
                <a:latin typeface="Quicksand"/>
              </a:rPr>
              <a:t>diferentes:</a:t>
            </a:r>
          </a:p>
          <a:p>
            <a:pPr marL="742950" lvl="1" indent="-285750">
              <a:spcAft>
                <a:spcPts val="1200"/>
              </a:spcAft>
              <a:buFont typeface="Wingdings" panose="05000000000000000000" pitchFamily="2" charset="2"/>
              <a:buChar char="§"/>
            </a:pPr>
            <a:r>
              <a:rPr lang="pt-BR" sz="1400">
                <a:latin typeface="Quicksand"/>
              </a:rPr>
              <a:t>API Gateway da Sensidia;</a:t>
            </a:r>
            <a:endParaRPr lang="pt-BR">
              <a:latin typeface="Calibri"/>
              <a:cs typeface="Calibri"/>
            </a:endParaRPr>
          </a:p>
          <a:p>
            <a:pPr marL="742950" lvl="1" indent="-285750">
              <a:spcAft>
                <a:spcPts val="1200"/>
              </a:spcAft>
              <a:buFont typeface="Wingdings" panose="05000000000000000000" pitchFamily="2" charset="2"/>
              <a:buChar char="§"/>
            </a:pPr>
            <a:r>
              <a:rPr lang="pt-BR" sz="1400">
                <a:latin typeface="Quicksand"/>
              </a:rPr>
              <a:t>Barramento IBM Websphere;</a:t>
            </a:r>
            <a:endParaRPr lang="pt-BR">
              <a:latin typeface="Calibri"/>
              <a:cs typeface="Calibri"/>
            </a:endParaRPr>
          </a:p>
          <a:p>
            <a:pPr marL="742950" lvl="1" indent="-285750">
              <a:spcAft>
                <a:spcPts val="1200"/>
              </a:spcAft>
              <a:buFont typeface="Wingdings" panose="05000000000000000000" pitchFamily="2" charset="2"/>
              <a:buChar char="§"/>
            </a:pPr>
            <a:r>
              <a:rPr lang="pt-BR" sz="1400">
                <a:latin typeface="Quicksand"/>
              </a:rPr>
              <a:t>4Time WAS.</a:t>
            </a:r>
            <a:endParaRPr lang="pt-BR">
              <a:cs typeface="Calibri" panose="020F0502020204030204"/>
            </a:endParaRPr>
          </a:p>
          <a:p>
            <a:pPr marL="171450" indent="-171450">
              <a:spcAft>
                <a:spcPts val="1200"/>
              </a:spcAft>
              <a:buFont typeface="Wingdings" panose="05000000000000000000" pitchFamily="2" charset="2"/>
              <a:buChar char="q"/>
            </a:pPr>
            <a:r>
              <a:rPr lang="pt-BR" sz="1400" b="1" dirty="0">
                <a:latin typeface="Quicksand"/>
              </a:rPr>
              <a:t> </a:t>
            </a:r>
            <a:r>
              <a:rPr lang="pt-BR" sz="1400" dirty="0">
                <a:latin typeface="Quicksand"/>
              </a:rPr>
              <a:t>Para comunicação via </a:t>
            </a:r>
            <a:r>
              <a:rPr lang="pt-BR" sz="1400" b="1" dirty="0">
                <a:latin typeface="Quicksand"/>
              </a:rPr>
              <a:t>notificações</a:t>
            </a:r>
            <a:r>
              <a:rPr lang="pt-BR" sz="1400" dirty="0">
                <a:latin typeface="Quicksand"/>
              </a:rPr>
              <a:t> é utilizado um broker de mensagens, através do </a:t>
            </a:r>
            <a:r>
              <a:rPr lang="pt-BR" sz="1400" b="1" dirty="0">
                <a:latin typeface="Quicksand"/>
              </a:rPr>
              <a:t>Amazon MQ for </a:t>
            </a:r>
            <a:r>
              <a:rPr lang="pt-BR" sz="1400" b="1" err="1">
                <a:latin typeface="Quicksand"/>
              </a:rPr>
              <a:t>Rabbit</a:t>
            </a:r>
            <a:r>
              <a:rPr lang="pt-BR" sz="1400" b="1" dirty="0">
                <a:latin typeface="Quicksand"/>
              </a:rPr>
              <a:t> MQ, </a:t>
            </a:r>
            <a:r>
              <a:rPr lang="pt-BR" sz="1400" dirty="0">
                <a:latin typeface="Quicksand"/>
              </a:rPr>
              <a:t>conectado ao serviço </a:t>
            </a:r>
            <a:r>
              <a:rPr lang="pt-BR" sz="1400" err="1">
                <a:latin typeface="Quicksand"/>
              </a:rPr>
              <a:t>Notification</a:t>
            </a:r>
            <a:r>
              <a:rPr lang="pt-BR" sz="1400">
                <a:latin typeface="Quicksand"/>
              </a:rPr>
              <a:t> Center, responsável pelo envio de mensagens </a:t>
            </a:r>
            <a:r>
              <a:rPr lang="pt-BR" sz="1400" dirty="0">
                <a:latin typeface="Quicksand"/>
              </a:rPr>
              <a:t>transacionais e relacionais.</a:t>
            </a:r>
          </a:p>
          <a:p>
            <a:pPr marL="171450" indent="-171450">
              <a:spcAft>
                <a:spcPts val="1200"/>
              </a:spcAft>
              <a:buFont typeface="Wingdings" panose="05000000000000000000" pitchFamily="2" charset="2"/>
              <a:buChar char="q"/>
            </a:pPr>
            <a:r>
              <a:rPr lang="pt-BR" sz="1400" dirty="0">
                <a:latin typeface="Quicksand"/>
              </a:rPr>
              <a:t>Integração com </a:t>
            </a:r>
            <a:r>
              <a:rPr lang="pt-BR" sz="1400" b="1" dirty="0">
                <a:latin typeface="Quicksand"/>
              </a:rPr>
              <a:t>Plataforma Google Maps</a:t>
            </a:r>
            <a:r>
              <a:rPr lang="pt-BR" sz="1400" dirty="0">
                <a:latin typeface="Quicksand"/>
              </a:rPr>
              <a:t> para disponibilizar o recurso de adicionar marcadores, </a:t>
            </a:r>
            <a:r>
              <a:rPr lang="pt-BR" sz="1400">
                <a:latin typeface="Quicksand"/>
              </a:rPr>
              <a:t>utilizado para facilitar a trajetória até os estabelecimentos da rede credenciada.</a:t>
            </a:r>
          </a:p>
        </p:txBody>
      </p:sp>
      <p:pic>
        <p:nvPicPr>
          <p:cNvPr id="6" name="Gráfico 5">
            <a:extLst>
              <a:ext uri="{FF2B5EF4-FFF2-40B4-BE49-F238E27FC236}">
                <a16:creationId xmlns:a16="http://schemas.microsoft.com/office/drawing/2014/main" id="{A0A4C857-5FA6-4B93-8FE5-DD0F691CC54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2648" y="2737718"/>
            <a:ext cx="1590152" cy="1590152"/>
          </a:xfrm>
          <a:prstGeom prst="rect">
            <a:avLst/>
          </a:prstGeom>
        </p:spPr>
      </p:pic>
    </p:spTree>
    <p:extLst>
      <p:ext uri="{BB962C8B-B14F-4D97-AF65-F5344CB8AC3E}">
        <p14:creationId xmlns:p14="http://schemas.microsoft.com/office/powerpoint/2010/main" val="290519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473D1-BF7B-4771-8FB6-B7DBEE347834}"/>
              </a:ext>
            </a:extLst>
          </p:cNvPr>
          <p:cNvSpPr>
            <a:spLocks noGrp="1"/>
          </p:cNvSpPr>
          <p:nvPr>
            <p:ph type="title"/>
          </p:nvPr>
        </p:nvSpPr>
        <p:spPr/>
        <p:txBody>
          <a:bodyPr/>
          <a:lstStyle/>
          <a:p>
            <a:r>
              <a:rPr lang="pt-BR"/>
              <a:t>Arquitetura tecnológica</a:t>
            </a:r>
          </a:p>
        </p:txBody>
      </p:sp>
      <p:sp>
        <p:nvSpPr>
          <p:cNvPr id="3" name="Subtítulo 2">
            <a:extLst>
              <a:ext uri="{FF2B5EF4-FFF2-40B4-BE49-F238E27FC236}">
                <a16:creationId xmlns:a16="http://schemas.microsoft.com/office/drawing/2014/main" id="{D63DFBD1-FD3C-4150-A670-929AE5D42D8E}"/>
              </a:ext>
            </a:extLst>
          </p:cNvPr>
          <p:cNvSpPr>
            <a:spLocks noGrp="1"/>
          </p:cNvSpPr>
          <p:nvPr>
            <p:ph type="subTitle" idx="1"/>
          </p:nvPr>
        </p:nvSpPr>
        <p:spPr/>
        <p:txBody>
          <a:bodyPr>
            <a:normAutofit fontScale="92500" lnSpcReduction="20000"/>
          </a:bodyPr>
          <a:lstStyle/>
          <a:p>
            <a:r>
              <a:rPr lang="pt-BR" dirty="0"/>
              <a:t>Principais dimensões</a:t>
            </a:r>
          </a:p>
        </p:txBody>
      </p:sp>
      <p:grpSp>
        <p:nvGrpSpPr>
          <p:cNvPr id="119" name="Agrupar 118">
            <a:extLst>
              <a:ext uri="{FF2B5EF4-FFF2-40B4-BE49-F238E27FC236}">
                <a16:creationId xmlns:a16="http://schemas.microsoft.com/office/drawing/2014/main" id="{D3CC6652-04C9-4CA2-9B82-598779287323}"/>
              </a:ext>
            </a:extLst>
          </p:cNvPr>
          <p:cNvGrpSpPr/>
          <p:nvPr/>
        </p:nvGrpSpPr>
        <p:grpSpPr>
          <a:xfrm>
            <a:off x="338441" y="2266587"/>
            <a:ext cx="11567981" cy="4290007"/>
            <a:chOff x="338441" y="2266587"/>
            <a:chExt cx="11567981" cy="4290007"/>
          </a:xfrm>
        </p:grpSpPr>
        <p:sp>
          <p:nvSpPr>
            <p:cNvPr id="75" name="Shape">
              <a:extLst>
                <a:ext uri="{FF2B5EF4-FFF2-40B4-BE49-F238E27FC236}">
                  <a16:creationId xmlns:a16="http://schemas.microsoft.com/office/drawing/2014/main" id="{3F0C2CD3-AAC5-416C-9463-F33E7108ADA1}"/>
                </a:ext>
              </a:extLst>
            </p:cNvPr>
            <p:cNvSpPr/>
            <p:nvPr/>
          </p:nvSpPr>
          <p:spPr>
            <a:xfrm rot="2700000">
              <a:off x="6173780" y="4313113"/>
              <a:ext cx="1877964" cy="2266541"/>
            </a:xfrm>
            <a:custGeom>
              <a:avLst/>
              <a:gdLst/>
              <a:ahLst/>
              <a:cxnLst>
                <a:cxn ang="0">
                  <a:pos x="wd2" y="hd2"/>
                </a:cxn>
                <a:cxn ang="5400000">
                  <a:pos x="wd2" y="hd2"/>
                </a:cxn>
                <a:cxn ang="10800000">
                  <a:pos x="wd2" y="hd2"/>
                </a:cxn>
                <a:cxn ang="16200000">
                  <a:pos x="wd2" y="hd2"/>
                </a:cxn>
              </a:cxnLst>
              <a:rect l="0" t="0" r="r" b="b"/>
              <a:pathLst>
                <a:path w="20555" h="21600" extrusionOk="0">
                  <a:moveTo>
                    <a:pt x="0" y="7424"/>
                  </a:moveTo>
                  <a:lnTo>
                    <a:pt x="2152" y="8767"/>
                  </a:lnTo>
                  <a:cubicBezTo>
                    <a:pt x="3735" y="9757"/>
                    <a:pt x="3735" y="11808"/>
                    <a:pt x="2152" y="12797"/>
                  </a:cubicBezTo>
                  <a:lnTo>
                    <a:pt x="0" y="14141"/>
                  </a:lnTo>
                  <a:lnTo>
                    <a:pt x="8567" y="21600"/>
                  </a:lnTo>
                  <a:lnTo>
                    <a:pt x="17418" y="16120"/>
                  </a:lnTo>
                  <a:cubicBezTo>
                    <a:pt x="21600" y="13504"/>
                    <a:pt x="21600" y="8096"/>
                    <a:pt x="17418" y="5480"/>
                  </a:cubicBezTo>
                  <a:lnTo>
                    <a:pt x="8567" y="0"/>
                  </a:lnTo>
                  <a:lnTo>
                    <a:pt x="0" y="7424"/>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6" name="Shape">
              <a:extLst>
                <a:ext uri="{FF2B5EF4-FFF2-40B4-BE49-F238E27FC236}">
                  <a16:creationId xmlns:a16="http://schemas.microsoft.com/office/drawing/2014/main" id="{F46CA1E1-9C39-4142-9DEC-C2060153F398}"/>
                </a:ext>
              </a:extLst>
            </p:cNvPr>
            <p:cNvSpPr/>
            <p:nvPr/>
          </p:nvSpPr>
          <p:spPr>
            <a:xfrm rot="2700000">
              <a:off x="5991405" y="2462732"/>
              <a:ext cx="2270257" cy="1877967"/>
            </a:xfrm>
            <a:custGeom>
              <a:avLst/>
              <a:gdLst/>
              <a:ahLst/>
              <a:cxnLst>
                <a:cxn ang="0">
                  <a:pos x="wd2" y="hd2"/>
                </a:cxn>
                <a:cxn ang="5400000">
                  <a:pos x="wd2" y="hd2"/>
                </a:cxn>
                <a:cxn ang="10800000">
                  <a:pos x="wd2" y="hd2"/>
                </a:cxn>
                <a:cxn ang="16200000">
                  <a:pos x="wd2" y="hd2"/>
                </a:cxn>
              </a:cxnLst>
              <a:rect l="0" t="0" r="r" b="b"/>
              <a:pathLst>
                <a:path w="21600" h="20555" extrusionOk="0">
                  <a:moveTo>
                    <a:pt x="0" y="11988"/>
                  </a:moveTo>
                  <a:lnTo>
                    <a:pt x="7447" y="20555"/>
                  </a:lnTo>
                  <a:lnTo>
                    <a:pt x="8788" y="18403"/>
                  </a:lnTo>
                  <a:cubicBezTo>
                    <a:pt x="9776" y="16820"/>
                    <a:pt x="11824" y="16820"/>
                    <a:pt x="12812" y="18403"/>
                  </a:cubicBezTo>
                  <a:lnTo>
                    <a:pt x="14153" y="20555"/>
                  </a:lnTo>
                  <a:lnTo>
                    <a:pt x="21600" y="11988"/>
                  </a:lnTo>
                  <a:lnTo>
                    <a:pt x="16129" y="3137"/>
                  </a:lnTo>
                  <a:cubicBezTo>
                    <a:pt x="13518" y="-1045"/>
                    <a:pt x="8118" y="-1045"/>
                    <a:pt x="5506" y="3137"/>
                  </a:cubicBezTo>
                  <a:lnTo>
                    <a:pt x="0" y="11988"/>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7" name="Shape">
              <a:extLst>
                <a:ext uri="{FF2B5EF4-FFF2-40B4-BE49-F238E27FC236}">
                  <a16:creationId xmlns:a16="http://schemas.microsoft.com/office/drawing/2014/main" id="{AE586813-842F-475D-B57A-4DDD12ECB88D}"/>
                </a:ext>
              </a:extLst>
            </p:cNvPr>
            <p:cNvSpPr/>
            <p:nvPr/>
          </p:nvSpPr>
          <p:spPr>
            <a:xfrm rot="2700000">
              <a:off x="4127800" y="2267133"/>
              <a:ext cx="1877964" cy="2266541"/>
            </a:xfrm>
            <a:custGeom>
              <a:avLst/>
              <a:gdLst/>
              <a:ahLst/>
              <a:cxnLst>
                <a:cxn ang="0">
                  <a:pos x="wd2" y="hd2"/>
                </a:cxn>
                <a:cxn ang="5400000">
                  <a:pos x="wd2" y="hd2"/>
                </a:cxn>
                <a:cxn ang="10800000">
                  <a:pos x="wd2" y="hd2"/>
                </a:cxn>
                <a:cxn ang="16200000">
                  <a:pos x="wd2" y="hd2"/>
                </a:cxn>
              </a:cxnLst>
              <a:rect l="0" t="0" r="r" b="b"/>
              <a:pathLst>
                <a:path w="20555" h="21600" extrusionOk="0">
                  <a:moveTo>
                    <a:pt x="20555" y="14176"/>
                  </a:moveTo>
                  <a:lnTo>
                    <a:pt x="18403" y="12833"/>
                  </a:lnTo>
                  <a:cubicBezTo>
                    <a:pt x="16820" y="11843"/>
                    <a:pt x="16820" y="9792"/>
                    <a:pt x="18403" y="8803"/>
                  </a:cubicBezTo>
                  <a:lnTo>
                    <a:pt x="20555" y="7459"/>
                  </a:lnTo>
                  <a:lnTo>
                    <a:pt x="11988" y="0"/>
                  </a:lnTo>
                  <a:lnTo>
                    <a:pt x="3137" y="5480"/>
                  </a:lnTo>
                  <a:cubicBezTo>
                    <a:pt x="-1045" y="8096"/>
                    <a:pt x="-1045" y="13504"/>
                    <a:pt x="3137" y="16120"/>
                  </a:cubicBezTo>
                  <a:lnTo>
                    <a:pt x="11988" y="21600"/>
                  </a:lnTo>
                  <a:lnTo>
                    <a:pt x="20555" y="14176"/>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8" name="Shape">
              <a:extLst>
                <a:ext uri="{FF2B5EF4-FFF2-40B4-BE49-F238E27FC236}">
                  <a16:creationId xmlns:a16="http://schemas.microsoft.com/office/drawing/2014/main" id="{5207477C-4ADB-4E44-B3A7-BA77ABC428DD}"/>
                </a:ext>
              </a:extLst>
            </p:cNvPr>
            <p:cNvSpPr/>
            <p:nvPr/>
          </p:nvSpPr>
          <p:spPr>
            <a:xfrm rot="2700000">
              <a:off x="3919193" y="4482484"/>
              <a:ext cx="2270257" cy="1877964"/>
            </a:xfrm>
            <a:custGeom>
              <a:avLst/>
              <a:gdLst/>
              <a:ahLst/>
              <a:cxnLst>
                <a:cxn ang="0">
                  <a:pos x="wd2" y="hd2"/>
                </a:cxn>
                <a:cxn ang="5400000">
                  <a:pos x="wd2" y="hd2"/>
                </a:cxn>
                <a:cxn ang="10800000">
                  <a:pos x="wd2" y="hd2"/>
                </a:cxn>
                <a:cxn ang="16200000">
                  <a:pos x="wd2" y="hd2"/>
                </a:cxn>
              </a:cxnLst>
              <a:rect l="0" t="0" r="r" b="b"/>
              <a:pathLst>
                <a:path w="21600" h="20555" extrusionOk="0">
                  <a:moveTo>
                    <a:pt x="21600" y="8567"/>
                  </a:moveTo>
                  <a:lnTo>
                    <a:pt x="14153" y="0"/>
                  </a:lnTo>
                  <a:lnTo>
                    <a:pt x="12812" y="2152"/>
                  </a:lnTo>
                  <a:cubicBezTo>
                    <a:pt x="11824" y="3735"/>
                    <a:pt x="9776" y="3735"/>
                    <a:pt x="8788" y="2152"/>
                  </a:cubicBezTo>
                  <a:lnTo>
                    <a:pt x="7447" y="0"/>
                  </a:lnTo>
                  <a:lnTo>
                    <a:pt x="0" y="8567"/>
                  </a:lnTo>
                  <a:lnTo>
                    <a:pt x="5471" y="17418"/>
                  </a:lnTo>
                  <a:cubicBezTo>
                    <a:pt x="8082" y="21600"/>
                    <a:pt x="13482" y="21600"/>
                    <a:pt x="16094" y="17418"/>
                  </a:cubicBezTo>
                  <a:lnTo>
                    <a:pt x="21600" y="8567"/>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pic>
          <p:nvPicPr>
            <p:cNvPr id="79" name="Graphic 11" descr="Conectado desconectado com preenchimento sólido">
              <a:extLst>
                <a:ext uri="{FF2B5EF4-FFF2-40B4-BE49-F238E27FC236}">
                  <a16:creationId xmlns:a16="http://schemas.microsoft.com/office/drawing/2014/main" id="{7483C3D8-5A95-4232-ABDD-70F439A04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05407" y="2726570"/>
              <a:ext cx="878465" cy="878465"/>
            </a:xfrm>
            <a:prstGeom prst="rect">
              <a:avLst/>
            </a:prstGeom>
            <a:effectLst>
              <a:outerShdw blurRad="50800" dist="38100" dir="2700000" algn="tl" rotWithShape="0">
                <a:prstClr val="black">
                  <a:alpha val="40000"/>
                </a:prstClr>
              </a:outerShdw>
            </a:effectLst>
          </p:spPr>
        </p:pic>
        <p:pic>
          <p:nvPicPr>
            <p:cNvPr id="80" name="Graphic 12">
              <a:extLst>
                <a:ext uri="{FF2B5EF4-FFF2-40B4-BE49-F238E27FC236}">
                  <a16:creationId xmlns:a16="http://schemas.microsoft.com/office/drawing/2014/main" id="{CC9B42DC-D7BB-41DF-88C0-F87A26CAA7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74252" y="5195416"/>
              <a:ext cx="878465" cy="878465"/>
            </a:xfrm>
            <a:prstGeom prst="rect">
              <a:avLst/>
            </a:prstGeom>
            <a:effectLst>
              <a:outerShdw blurRad="50800" dist="38100" dir="2700000" algn="tl" rotWithShape="0">
                <a:prstClr val="black">
                  <a:alpha val="40000"/>
                </a:prstClr>
              </a:outerShdw>
            </a:effectLst>
          </p:spPr>
        </p:pic>
        <p:pic>
          <p:nvPicPr>
            <p:cNvPr id="81" name="Graphic 13" descr="Cronômetro 25% com preenchimento sólido">
              <a:extLst>
                <a:ext uri="{FF2B5EF4-FFF2-40B4-BE49-F238E27FC236}">
                  <a16:creationId xmlns:a16="http://schemas.microsoft.com/office/drawing/2014/main" id="{19E322FE-36FD-41ED-8112-F17D4758C7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97364" y="5237336"/>
              <a:ext cx="878465" cy="878465"/>
            </a:xfrm>
            <a:prstGeom prst="rect">
              <a:avLst/>
            </a:prstGeom>
            <a:effectLst>
              <a:outerShdw blurRad="50800" dist="38100" dir="2700000" algn="tl" rotWithShape="0">
                <a:prstClr val="black">
                  <a:alpha val="40000"/>
                </a:prstClr>
              </a:outerShdw>
            </a:effectLst>
          </p:spPr>
        </p:pic>
        <p:pic>
          <p:nvPicPr>
            <p:cNvPr id="82" name="Graphic 14">
              <a:extLst>
                <a:ext uri="{FF2B5EF4-FFF2-40B4-BE49-F238E27FC236}">
                  <a16:creationId xmlns:a16="http://schemas.microsoft.com/office/drawing/2014/main" id="{06405491-3467-41D9-B4C2-511C54DCB1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911819" y="2722882"/>
              <a:ext cx="878465" cy="878465"/>
            </a:xfrm>
            <a:prstGeom prst="rect">
              <a:avLst/>
            </a:prstGeom>
            <a:effectLst>
              <a:outerShdw blurRad="50800" dist="38100" dir="2700000" algn="tl" rotWithShape="0">
                <a:prstClr val="black">
                  <a:alpha val="40000"/>
                </a:prstClr>
              </a:outerShdw>
            </a:effectLst>
          </p:spPr>
        </p:pic>
        <p:pic>
          <p:nvPicPr>
            <p:cNvPr id="83" name="Graphic 15">
              <a:extLst>
                <a:ext uri="{FF2B5EF4-FFF2-40B4-BE49-F238E27FC236}">
                  <a16:creationId xmlns:a16="http://schemas.microsoft.com/office/drawing/2014/main" id="{64C8CEEA-D812-4581-8CB8-403410D2812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632365" y="3965118"/>
              <a:ext cx="927274" cy="904090"/>
            </a:xfrm>
            <a:prstGeom prst="rect">
              <a:avLst/>
            </a:prstGeom>
          </p:spPr>
        </p:pic>
        <p:sp>
          <p:nvSpPr>
            <p:cNvPr id="84" name="Freeform: Shape 17">
              <a:extLst>
                <a:ext uri="{FF2B5EF4-FFF2-40B4-BE49-F238E27FC236}">
                  <a16:creationId xmlns:a16="http://schemas.microsoft.com/office/drawing/2014/main" id="{1CB4A150-DC5E-478B-984B-9040B0DABB00}"/>
                </a:ext>
              </a:extLst>
            </p:cNvPr>
            <p:cNvSpPr/>
            <p:nvPr/>
          </p:nvSpPr>
          <p:spPr>
            <a:xfrm rot="2700000">
              <a:off x="5135498" y="3041748"/>
              <a:ext cx="700430" cy="1544734"/>
            </a:xfrm>
            <a:custGeom>
              <a:avLst/>
              <a:gdLst>
                <a:gd name="connsiteX0" fmla="*/ 274944 w 700430"/>
                <a:gd name="connsiteY0" fmla="*/ 0 h 1544734"/>
                <a:gd name="connsiteX1" fmla="*/ 700430 w 700430"/>
                <a:gd name="connsiteY1" fmla="*/ 425478 h 1544734"/>
                <a:gd name="connsiteX2" fmla="*/ 503817 w 700430"/>
                <a:gd name="connsiteY2" fmla="*/ 566508 h 1544734"/>
                <a:gd name="connsiteX3" fmla="*/ 503817 w 700430"/>
                <a:gd name="connsiteY3" fmla="*/ 989385 h 1544734"/>
                <a:gd name="connsiteX4" fmla="*/ 700430 w 700430"/>
                <a:gd name="connsiteY4" fmla="*/ 1130310 h 1544734"/>
                <a:gd name="connsiteX5" fmla="*/ 284044 w 700430"/>
                <a:gd name="connsiteY5" fmla="*/ 1544734 h 1544734"/>
                <a:gd name="connsiteX6" fmla="*/ 275889 w 700430"/>
                <a:gd name="connsiteY6" fmla="*/ 1535761 h 1544734"/>
                <a:gd name="connsiteX7" fmla="*/ 0 w 700430"/>
                <a:gd name="connsiteY7" fmla="*/ 767249 h 1544734"/>
                <a:gd name="connsiteX8" fmla="*/ 206338 w 700430"/>
                <a:gd name="connsiteY8" fmla="*/ 91747 h 15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30" h="1544734">
                  <a:moveTo>
                    <a:pt x="274944" y="0"/>
                  </a:moveTo>
                  <a:lnTo>
                    <a:pt x="700430" y="425478"/>
                  </a:lnTo>
                  <a:lnTo>
                    <a:pt x="503817" y="566508"/>
                  </a:lnTo>
                  <a:cubicBezTo>
                    <a:pt x="359190" y="670286"/>
                    <a:pt x="359190" y="885502"/>
                    <a:pt x="503817" y="989385"/>
                  </a:cubicBezTo>
                  <a:lnTo>
                    <a:pt x="700430" y="1130310"/>
                  </a:lnTo>
                  <a:lnTo>
                    <a:pt x="284044" y="1544734"/>
                  </a:lnTo>
                  <a:lnTo>
                    <a:pt x="275889" y="1535761"/>
                  </a:lnTo>
                  <a:cubicBezTo>
                    <a:pt x="103535" y="1326917"/>
                    <a:pt x="0" y="1059174"/>
                    <a:pt x="0" y="767249"/>
                  </a:cubicBezTo>
                  <a:cubicBezTo>
                    <a:pt x="0" y="517028"/>
                    <a:pt x="76067" y="284573"/>
                    <a:pt x="206338" y="91747"/>
                  </a:cubicBezTo>
                  <a:close/>
                </a:path>
              </a:pathLst>
            </a:custGeom>
            <a:solidFill>
              <a:srgbClr val="7030A0"/>
            </a:solidFill>
            <a:ln w="12700">
              <a:miter lim="400000"/>
            </a:ln>
          </p:spPr>
          <p:txBody>
            <a:bodyPr lIns="38100" tIns="38100" rIns="251999" bIns="38100" anchor="ctr"/>
            <a:lstStyle/>
            <a:p>
              <a:pPr algn="ctr"/>
              <a:endParaRPr lang="pt-BR" sz="1600" b="1">
                <a:solidFill>
                  <a:schemeClr val="tx1">
                    <a:lumMod val="85000"/>
                    <a:lumOff val="15000"/>
                  </a:schemeClr>
                </a:solidFill>
                <a:latin typeface="Quicksand" pitchFamily="2" charset="0"/>
              </a:endParaRPr>
            </a:p>
          </p:txBody>
        </p:sp>
        <p:sp>
          <p:nvSpPr>
            <p:cNvPr id="85" name="Freeform: Shape 18">
              <a:extLst>
                <a:ext uri="{FF2B5EF4-FFF2-40B4-BE49-F238E27FC236}">
                  <a16:creationId xmlns:a16="http://schemas.microsoft.com/office/drawing/2014/main" id="{8DD6F62B-C4D0-4E37-A08A-CBFCB6FD684E}"/>
                </a:ext>
              </a:extLst>
            </p:cNvPr>
            <p:cNvSpPr/>
            <p:nvPr/>
          </p:nvSpPr>
          <p:spPr>
            <a:xfrm rot="2700000">
              <a:off x="5933774" y="3464269"/>
              <a:ext cx="1545770" cy="700431"/>
            </a:xfrm>
            <a:custGeom>
              <a:avLst/>
              <a:gdLst>
                <a:gd name="connsiteX0" fmla="*/ 767244 w 1545770"/>
                <a:gd name="connsiteY0" fmla="*/ 0 h 700431"/>
                <a:gd name="connsiteX1" fmla="*/ 1535756 w 1545770"/>
                <a:gd name="connsiteY1" fmla="*/ 275888 h 700431"/>
                <a:gd name="connsiteX2" fmla="*/ 1545770 w 1545770"/>
                <a:gd name="connsiteY2" fmla="*/ 284990 h 700431"/>
                <a:gd name="connsiteX3" fmla="*/ 1130325 w 1545770"/>
                <a:gd name="connsiteY3" fmla="*/ 700431 h 700431"/>
                <a:gd name="connsiteX4" fmla="*/ 989380 w 1545770"/>
                <a:gd name="connsiteY4" fmla="*/ 503818 h 700431"/>
                <a:gd name="connsiteX5" fmla="*/ 566439 w 1545770"/>
                <a:gd name="connsiteY5" fmla="*/ 503818 h 700431"/>
                <a:gd name="connsiteX6" fmla="*/ 425494 w 1545770"/>
                <a:gd name="connsiteY6" fmla="*/ 700431 h 700431"/>
                <a:gd name="connsiteX7" fmla="*/ 0 w 1545770"/>
                <a:gd name="connsiteY7" fmla="*/ 274941 h 700431"/>
                <a:gd name="connsiteX8" fmla="*/ 91742 w 1545770"/>
                <a:gd name="connsiteY8" fmla="*/ 206337 h 700431"/>
                <a:gd name="connsiteX9" fmla="*/ 767244 w 1545770"/>
                <a:gd name="connsiteY9" fmla="*/ 0 h 7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5770" h="700431">
                  <a:moveTo>
                    <a:pt x="767244" y="0"/>
                  </a:moveTo>
                  <a:cubicBezTo>
                    <a:pt x="1059169" y="0"/>
                    <a:pt x="1326912" y="103535"/>
                    <a:pt x="1535756" y="275888"/>
                  </a:cubicBezTo>
                  <a:lnTo>
                    <a:pt x="1545770" y="284990"/>
                  </a:lnTo>
                  <a:lnTo>
                    <a:pt x="1130325" y="700431"/>
                  </a:lnTo>
                  <a:lnTo>
                    <a:pt x="989380" y="503818"/>
                  </a:lnTo>
                  <a:cubicBezTo>
                    <a:pt x="885537" y="359190"/>
                    <a:pt x="670283" y="359190"/>
                    <a:pt x="566439" y="503818"/>
                  </a:cubicBezTo>
                  <a:lnTo>
                    <a:pt x="425494" y="700431"/>
                  </a:lnTo>
                  <a:lnTo>
                    <a:pt x="0" y="274941"/>
                  </a:lnTo>
                  <a:lnTo>
                    <a:pt x="91742" y="206337"/>
                  </a:lnTo>
                  <a:cubicBezTo>
                    <a:pt x="284568" y="76067"/>
                    <a:pt x="517023" y="0"/>
                    <a:pt x="767244" y="0"/>
                  </a:cubicBezTo>
                  <a:close/>
                </a:path>
              </a:pathLst>
            </a:custGeom>
            <a:solidFill>
              <a:schemeClr val="accent5"/>
            </a:solidFill>
            <a:ln w="12700">
              <a:miter lim="400000"/>
            </a:ln>
          </p:spPr>
          <p:txBody>
            <a:bodyPr lIns="38100" tIns="38100" rIns="38100" bIns="251999" anchor="ctr"/>
            <a:lstStyle/>
            <a:p>
              <a:pPr algn="ctr"/>
              <a:endParaRPr lang="pt-BR" sz="1600" b="1">
                <a:solidFill>
                  <a:schemeClr val="bg1"/>
                </a:solidFill>
                <a:latin typeface="Quicksand" pitchFamily="2" charset="0"/>
              </a:endParaRPr>
            </a:p>
          </p:txBody>
        </p:sp>
        <p:sp>
          <p:nvSpPr>
            <p:cNvPr id="86" name="Freeform: Shape 19">
              <a:extLst>
                <a:ext uri="{FF2B5EF4-FFF2-40B4-BE49-F238E27FC236}">
                  <a16:creationId xmlns:a16="http://schemas.microsoft.com/office/drawing/2014/main" id="{0F457671-B63F-4BF1-85F7-CD819BE58DFB}"/>
                </a:ext>
              </a:extLst>
            </p:cNvPr>
            <p:cNvSpPr/>
            <p:nvPr/>
          </p:nvSpPr>
          <p:spPr>
            <a:xfrm rot="2700000">
              <a:off x="6349494" y="4254398"/>
              <a:ext cx="700431" cy="1544795"/>
            </a:xfrm>
            <a:custGeom>
              <a:avLst/>
              <a:gdLst>
                <a:gd name="connsiteX0" fmla="*/ 424768 w 700431"/>
                <a:gd name="connsiteY0" fmla="*/ 0 h 1544795"/>
                <a:gd name="connsiteX1" fmla="*/ 494094 w 700431"/>
                <a:gd name="connsiteY1" fmla="*/ 92708 h 1544795"/>
                <a:gd name="connsiteX2" fmla="*/ 700431 w 700431"/>
                <a:gd name="connsiteY2" fmla="*/ 768210 h 1544795"/>
                <a:gd name="connsiteX3" fmla="*/ 424543 w 700431"/>
                <a:gd name="connsiteY3" fmla="*/ 1536722 h 1544795"/>
                <a:gd name="connsiteX4" fmla="*/ 417205 w 700431"/>
                <a:gd name="connsiteY4" fmla="*/ 1544795 h 1544795"/>
                <a:gd name="connsiteX5" fmla="*/ 0 w 700431"/>
                <a:gd name="connsiteY5" fmla="*/ 1127598 h 1544795"/>
                <a:gd name="connsiteX6" fmla="*/ 196613 w 700431"/>
                <a:gd name="connsiteY6" fmla="*/ 986569 h 1544795"/>
                <a:gd name="connsiteX7" fmla="*/ 196613 w 700431"/>
                <a:gd name="connsiteY7" fmla="*/ 563691 h 1544795"/>
                <a:gd name="connsiteX8" fmla="*/ 0 w 700431"/>
                <a:gd name="connsiteY8" fmla="*/ 422767 h 154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31" h="1544795">
                  <a:moveTo>
                    <a:pt x="424768" y="0"/>
                  </a:moveTo>
                  <a:lnTo>
                    <a:pt x="494094" y="92708"/>
                  </a:lnTo>
                  <a:cubicBezTo>
                    <a:pt x="624365" y="285534"/>
                    <a:pt x="700431" y="517989"/>
                    <a:pt x="700431" y="768210"/>
                  </a:cubicBezTo>
                  <a:cubicBezTo>
                    <a:pt x="700431" y="1060135"/>
                    <a:pt x="596896" y="1327878"/>
                    <a:pt x="424543" y="1536722"/>
                  </a:cubicBezTo>
                  <a:lnTo>
                    <a:pt x="417205" y="1544795"/>
                  </a:lnTo>
                  <a:lnTo>
                    <a:pt x="0" y="1127598"/>
                  </a:lnTo>
                  <a:lnTo>
                    <a:pt x="196613" y="986569"/>
                  </a:lnTo>
                  <a:cubicBezTo>
                    <a:pt x="341241" y="882791"/>
                    <a:pt x="341241" y="667574"/>
                    <a:pt x="196613" y="563691"/>
                  </a:cubicBezTo>
                  <a:lnTo>
                    <a:pt x="0" y="422767"/>
                  </a:lnTo>
                  <a:close/>
                </a:path>
              </a:pathLst>
            </a:custGeom>
            <a:solidFill>
              <a:schemeClr val="accent4"/>
            </a:solidFill>
            <a:ln w="12700">
              <a:miter lim="400000"/>
            </a:ln>
          </p:spPr>
          <p:txBody>
            <a:bodyPr lIns="251999" tIns="38100" rIns="38100" bIns="38100" anchor="ctr"/>
            <a:lstStyle/>
            <a:p>
              <a:pPr algn="ctr"/>
              <a:endParaRPr lang="pt-BR" sz="1600" b="1">
                <a:solidFill>
                  <a:schemeClr val="tx1">
                    <a:lumMod val="85000"/>
                    <a:lumOff val="15000"/>
                  </a:schemeClr>
                </a:solidFill>
                <a:latin typeface="Quicksand" pitchFamily="2" charset="0"/>
              </a:endParaRPr>
            </a:p>
          </p:txBody>
        </p:sp>
        <p:sp>
          <p:nvSpPr>
            <p:cNvPr id="87" name="Freeform: Shape 20">
              <a:extLst>
                <a:ext uri="{FF2B5EF4-FFF2-40B4-BE49-F238E27FC236}">
                  <a16:creationId xmlns:a16="http://schemas.microsoft.com/office/drawing/2014/main" id="{E0EC687F-4528-46FC-B87D-0B7A1C390457}"/>
                </a:ext>
              </a:extLst>
            </p:cNvPr>
            <p:cNvSpPr/>
            <p:nvPr/>
          </p:nvSpPr>
          <p:spPr>
            <a:xfrm rot="2700000">
              <a:off x="4706730" y="4663522"/>
              <a:ext cx="1545008" cy="700430"/>
            </a:xfrm>
            <a:custGeom>
              <a:avLst/>
              <a:gdLst>
                <a:gd name="connsiteX0" fmla="*/ 407938 w 1545008"/>
                <a:gd name="connsiteY0" fmla="*/ 0 h 700430"/>
                <a:gd name="connsiteX1" fmla="*/ 548883 w 1545008"/>
                <a:gd name="connsiteY1" fmla="*/ 196613 h 700430"/>
                <a:gd name="connsiteX2" fmla="*/ 971824 w 1545008"/>
                <a:gd name="connsiteY2" fmla="*/ 196613 h 700430"/>
                <a:gd name="connsiteX3" fmla="*/ 1112769 w 1545008"/>
                <a:gd name="connsiteY3" fmla="*/ 0 h 700430"/>
                <a:gd name="connsiteX4" fmla="*/ 1545008 w 1545008"/>
                <a:gd name="connsiteY4" fmla="*/ 432235 h 700430"/>
                <a:gd name="connsiteX5" fmla="*/ 1462287 w 1545008"/>
                <a:gd name="connsiteY5" fmla="*/ 494093 h 700430"/>
                <a:gd name="connsiteX6" fmla="*/ 786784 w 1545008"/>
                <a:gd name="connsiteY6" fmla="*/ 700430 h 700430"/>
                <a:gd name="connsiteX7" fmla="*/ 18273 w 1545008"/>
                <a:gd name="connsiteY7" fmla="*/ 424542 h 700430"/>
                <a:gd name="connsiteX8" fmla="*/ 0 w 1545008"/>
                <a:gd name="connsiteY8" fmla="*/ 407935 h 7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08" h="700430">
                  <a:moveTo>
                    <a:pt x="407938" y="0"/>
                  </a:moveTo>
                  <a:lnTo>
                    <a:pt x="548883" y="196613"/>
                  </a:lnTo>
                  <a:cubicBezTo>
                    <a:pt x="652727" y="341241"/>
                    <a:pt x="867981" y="341241"/>
                    <a:pt x="971824" y="196613"/>
                  </a:cubicBezTo>
                  <a:lnTo>
                    <a:pt x="1112769" y="0"/>
                  </a:lnTo>
                  <a:lnTo>
                    <a:pt x="1545008" y="432235"/>
                  </a:lnTo>
                  <a:lnTo>
                    <a:pt x="1462287" y="494093"/>
                  </a:lnTo>
                  <a:cubicBezTo>
                    <a:pt x="1269461" y="624364"/>
                    <a:pt x="1037006" y="700430"/>
                    <a:pt x="786784" y="700430"/>
                  </a:cubicBezTo>
                  <a:cubicBezTo>
                    <a:pt x="494859" y="700430"/>
                    <a:pt x="227116" y="596895"/>
                    <a:pt x="18273" y="424542"/>
                  </a:cubicBezTo>
                  <a:lnTo>
                    <a:pt x="0" y="407935"/>
                  </a:lnTo>
                  <a:close/>
                </a:path>
              </a:pathLst>
            </a:custGeom>
            <a:solidFill>
              <a:srgbClr val="00B050"/>
            </a:solidFill>
            <a:ln w="12700">
              <a:miter lim="400000"/>
            </a:ln>
          </p:spPr>
          <p:txBody>
            <a:bodyPr lIns="38100" tIns="251999" rIns="38100" bIns="0" anchor="ctr"/>
            <a:lstStyle/>
            <a:p>
              <a:pPr algn="ctr"/>
              <a:endParaRPr lang="pt-BR" sz="1600" b="1">
                <a:solidFill>
                  <a:schemeClr val="tx1">
                    <a:lumMod val="85000"/>
                    <a:lumOff val="15000"/>
                  </a:schemeClr>
                </a:solidFill>
                <a:latin typeface="Quicksand" pitchFamily="2" charset="0"/>
              </a:endParaRPr>
            </a:p>
          </p:txBody>
        </p:sp>
        <p:grpSp>
          <p:nvGrpSpPr>
            <p:cNvPr id="88" name="Group 27">
              <a:extLst>
                <a:ext uri="{FF2B5EF4-FFF2-40B4-BE49-F238E27FC236}">
                  <a16:creationId xmlns:a16="http://schemas.microsoft.com/office/drawing/2014/main" id="{8FBFD792-39F3-47AB-9B95-C5DA1F5AE265}"/>
                </a:ext>
              </a:extLst>
            </p:cNvPr>
            <p:cNvGrpSpPr/>
            <p:nvPr/>
          </p:nvGrpSpPr>
          <p:grpSpPr>
            <a:xfrm>
              <a:off x="8927482" y="2477558"/>
              <a:ext cx="2926080" cy="982376"/>
              <a:chOff x="8921977" y="1589836"/>
              <a:chExt cx="2926080" cy="982376"/>
            </a:xfrm>
          </p:grpSpPr>
          <p:sp>
            <p:nvSpPr>
              <p:cNvPr id="89" name="TextBox 28">
                <a:extLst>
                  <a:ext uri="{FF2B5EF4-FFF2-40B4-BE49-F238E27FC236}">
                    <a16:creationId xmlns:a16="http://schemas.microsoft.com/office/drawing/2014/main" id="{18810339-F23E-48F5-8908-213BCED8B814}"/>
                  </a:ext>
                </a:extLst>
              </p:cNvPr>
              <p:cNvSpPr txBox="1"/>
              <p:nvPr/>
            </p:nvSpPr>
            <p:spPr>
              <a:xfrm>
                <a:off x="8921977" y="1589836"/>
                <a:ext cx="2926080" cy="338554"/>
              </a:xfrm>
              <a:prstGeom prst="rect">
                <a:avLst/>
              </a:prstGeom>
              <a:noFill/>
            </p:spPr>
            <p:txBody>
              <a:bodyPr wrap="square" lIns="0" rIns="0" rtlCol="0" anchor="b">
                <a:spAutoFit/>
              </a:bodyPr>
              <a:lstStyle/>
              <a:p>
                <a:r>
                  <a:rPr lang="pt-BR" sz="1600" b="1" dirty="0">
                    <a:solidFill>
                      <a:srgbClr val="5B9BD5"/>
                    </a:solidFill>
                    <a:latin typeface="Quicksand" pitchFamily="2" charset="0"/>
                  </a:rPr>
                  <a:t>Orientação a dados</a:t>
                </a:r>
              </a:p>
            </p:txBody>
          </p:sp>
          <p:sp>
            <p:nvSpPr>
              <p:cNvPr id="90" name="TextBox 29">
                <a:extLst>
                  <a:ext uri="{FF2B5EF4-FFF2-40B4-BE49-F238E27FC236}">
                    <a16:creationId xmlns:a16="http://schemas.microsoft.com/office/drawing/2014/main" id="{CA77B8E5-2C47-4360-91A3-53272FE6E27F}"/>
                  </a:ext>
                </a:extLst>
              </p:cNvPr>
              <p:cNvSpPr txBox="1"/>
              <p:nvPr/>
            </p:nvSpPr>
            <p:spPr>
              <a:xfrm>
                <a:off x="8921977" y="1925881"/>
                <a:ext cx="2926080" cy="646331"/>
              </a:xfrm>
              <a:prstGeom prst="rect">
                <a:avLst/>
              </a:prstGeom>
              <a:noFill/>
            </p:spPr>
            <p:txBody>
              <a:bodyPr wrap="square" lIns="0" rIns="0" rtlCol="0" anchor="t">
                <a:spAutoFit/>
              </a:bodyPr>
              <a:lstStyle/>
              <a:p>
                <a:r>
                  <a:rPr lang="pt-BR" sz="1200" b="1" dirty="0">
                    <a:solidFill>
                      <a:schemeClr val="tx1">
                        <a:lumMod val="65000"/>
                        <a:lumOff val="35000"/>
                      </a:schemeClr>
                    </a:solidFill>
                    <a:latin typeface="Quicksand" pitchFamily="2" charset="0"/>
                  </a:rPr>
                  <a:t>Conhecer e prever o comportamento</a:t>
                </a:r>
                <a:r>
                  <a:rPr lang="pt-BR" sz="1200" dirty="0">
                    <a:solidFill>
                      <a:schemeClr val="tx1">
                        <a:lumMod val="65000"/>
                        <a:lumOff val="35000"/>
                      </a:schemeClr>
                    </a:solidFill>
                    <a:latin typeface="Quicksand" pitchFamily="2" charset="0"/>
                  </a:rPr>
                  <a:t> dos trabalhadores e proporcionar maior engajamento em sua jornada.</a:t>
                </a:r>
              </a:p>
            </p:txBody>
          </p:sp>
        </p:grpSp>
        <p:grpSp>
          <p:nvGrpSpPr>
            <p:cNvPr id="91" name="Group 30">
              <a:extLst>
                <a:ext uri="{FF2B5EF4-FFF2-40B4-BE49-F238E27FC236}">
                  <a16:creationId xmlns:a16="http://schemas.microsoft.com/office/drawing/2014/main" id="{7A2BD5F5-82C7-4DDA-8965-418324B2B647}"/>
                </a:ext>
              </a:extLst>
            </p:cNvPr>
            <p:cNvGrpSpPr/>
            <p:nvPr/>
          </p:nvGrpSpPr>
          <p:grpSpPr>
            <a:xfrm>
              <a:off x="338441" y="2477558"/>
              <a:ext cx="2926080" cy="982376"/>
              <a:chOff x="332936" y="2750877"/>
              <a:chExt cx="2926080" cy="982376"/>
            </a:xfrm>
          </p:grpSpPr>
          <p:sp>
            <p:nvSpPr>
              <p:cNvPr id="92" name="TextBox 31">
                <a:extLst>
                  <a:ext uri="{FF2B5EF4-FFF2-40B4-BE49-F238E27FC236}">
                    <a16:creationId xmlns:a16="http://schemas.microsoft.com/office/drawing/2014/main" id="{CF90C5CD-B36A-4304-843E-B7F24A0F8695}"/>
                  </a:ext>
                </a:extLst>
              </p:cNvPr>
              <p:cNvSpPr txBox="1"/>
              <p:nvPr/>
            </p:nvSpPr>
            <p:spPr>
              <a:xfrm>
                <a:off x="332936" y="2750877"/>
                <a:ext cx="2926080" cy="338554"/>
              </a:xfrm>
              <a:prstGeom prst="rect">
                <a:avLst/>
              </a:prstGeom>
              <a:noFill/>
            </p:spPr>
            <p:txBody>
              <a:bodyPr wrap="square" lIns="0" rIns="0" rtlCol="0" anchor="b">
                <a:spAutoFit/>
              </a:bodyPr>
              <a:lstStyle/>
              <a:p>
                <a:pPr algn="r"/>
                <a:r>
                  <a:rPr lang="pt-BR" sz="1600" b="1">
                    <a:solidFill>
                      <a:srgbClr val="7030A0"/>
                    </a:solidFill>
                    <a:latin typeface="Quicksand" pitchFamily="2" charset="0"/>
                  </a:rPr>
                  <a:t>Arranjo arquitetural plugável</a:t>
                </a:r>
              </a:p>
            </p:txBody>
          </p:sp>
          <p:sp>
            <p:nvSpPr>
              <p:cNvPr id="93" name="TextBox 32">
                <a:extLst>
                  <a:ext uri="{FF2B5EF4-FFF2-40B4-BE49-F238E27FC236}">
                    <a16:creationId xmlns:a16="http://schemas.microsoft.com/office/drawing/2014/main" id="{C0871F93-86EF-44A0-A927-43EBEF54101A}"/>
                  </a:ext>
                </a:extLst>
              </p:cNvPr>
              <p:cNvSpPr txBox="1"/>
              <p:nvPr/>
            </p:nvSpPr>
            <p:spPr>
              <a:xfrm>
                <a:off x="899930" y="3086922"/>
                <a:ext cx="2359086" cy="646331"/>
              </a:xfrm>
              <a:prstGeom prst="rect">
                <a:avLst/>
              </a:prstGeom>
              <a:noFill/>
            </p:spPr>
            <p:txBody>
              <a:bodyPr wrap="square" lIns="0" rIns="0" rtlCol="0" anchor="t">
                <a:spAutoFit/>
              </a:bodyPr>
              <a:lstStyle/>
              <a:p>
                <a:pPr algn="r"/>
                <a:r>
                  <a:rPr lang="pt-BR" sz="1200" dirty="0">
                    <a:solidFill>
                      <a:schemeClr val="tx1">
                        <a:lumMod val="65000"/>
                        <a:lumOff val="35000"/>
                      </a:schemeClr>
                    </a:solidFill>
                    <a:latin typeface="Quicksand" pitchFamily="2" charset="0"/>
                  </a:rPr>
                  <a:t>Permitir a conexão controlada da plataforma com produtos e serviços de terceiros.</a:t>
                </a:r>
              </a:p>
            </p:txBody>
          </p:sp>
        </p:grpSp>
        <p:sp>
          <p:nvSpPr>
            <p:cNvPr id="94" name="Freeform: Shape 38">
              <a:extLst>
                <a:ext uri="{FF2B5EF4-FFF2-40B4-BE49-F238E27FC236}">
                  <a16:creationId xmlns:a16="http://schemas.microsoft.com/office/drawing/2014/main" id="{C9839DE3-E7F9-42F4-AFAF-8DD37CBD1F4A}"/>
                </a:ext>
              </a:extLst>
            </p:cNvPr>
            <p:cNvSpPr/>
            <p:nvPr/>
          </p:nvSpPr>
          <p:spPr>
            <a:xfrm>
              <a:off x="3391018" y="2424077"/>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rgbClr val="7030A0"/>
            </a:solidFill>
            <a:ln w="12700">
              <a:miter lim="400000"/>
            </a:ln>
          </p:spPr>
          <p:txBody>
            <a:bodyPr lIns="38100" tIns="38100" rIns="251999" bIns="38100" anchor="ctr"/>
            <a:lstStyle/>
            <a:p>
              <a:pPr algn="ctr"/>
              <a:endParaRPr lang="pt-BR" sz="1600" b="1">
                <a:solidFill>
                  <a:schemeClr val="tx1">
                    <a:lumMod val="85000"/>
                    <a:lumOff val="15000"/>
                  </a:schemeClr>
                </a:solidFill>
                <a:latin typeface="Quicksand" pitchFamily="2" charset="0"/>
              </a:endParaRPr>
            </a:p>
          </p:txBody>
        </p:sp>
        <p:sp>
          <p:nvSpPr>
            <p:cNvPr id="95" name="Freeform: Shape 39">
              <a:extLst>
                <a:ext uri="{FF2B5EF4-FFF2-40B4-BE49-F238E27FC236}">
                  <a16:creationId xmlns:a16="http://schemas.microsoft.com/office/drawing/2014/main" id="{D175CAC9-8AA5-45C5-897F-105F4F6740CA}"/>
                </a:ext>
              </a:extLst>
            </p:cNvPr>
            <p:cNvSpPr/>
            <p:nvPr/>
          </p:nvSpPr>
          <p:spPr>
            <a:xfrm>
              <a:off x="8532172" y="2424077"/>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chemeClr val="accent5"/>
            </a:solidFill>
            <a:ln w="12700">
              <a:miter lim="400000"/>
            </a:ln>
          </p:spPr>
          <p:txBody>
            <a:bodyPr lIns="38100" tIns="38100" rIns="38100" bIns="251999" anchor="ctr"/>
            <a:lstStyle/>
            <a:p>
              <a:pPr algn="ctr"/>
              <a:endParaRPr lang="pt-BR" sz="1600" b="1">
                <a:solidFill>
                  <a:schemeClr val="bg1"/>
                </a:solidFill>
                <a:latin typeface="Quicksand" pitchFamily="2" charset="0"/>
              </a:endParaRPr>
            </a:p>
          </p:txBody>
        </p:sp>
        <p:grpSp>
          <p:nvGrpSpPr>
            <p:cNvPr id="96" name="Group 21">
              <a:extLst>
                <a:ext uri="{FF2B5EF4-FFF2-40B4-BE49-F238E27FC236}">
                  <a16:creationId xmlns:a16="http://schemas.microsoft.com/office/drawing/2014/main" id="{10E4524A-37ED-4F32-9E9D-FC14DA45EE49}"/>
                </a:ext>
              </a:extLst>
            </p:cNvPr>
            <p:cNvGrpSpPr/>
            <p:nvPr/>
          </p:nvGrpSpPr>
          <p:grpSpPr>
            <a:xfrm>
              <a:off x="8927482" y="5066619"/>
              <a:ext cx="2978940" cy="1043931"/>
              <a:chOff x="8921977" y="3950276"/>
              <a:chExt cx="2978940" cy="1043931"/>
            </a:xfrm>
          </p:grpSpPr>
          <p:sp>
            <p:nvSpPr>
              <p:cNvPr id="97" name="TextBox 22">
                <a:extLst>
                  <a:ext uri="{FF2B5EF4-FFF2-40B4-BE49-F238E27FC236}">
                    <a16:creationId xmlns:a16="http://schemas.microsoft.com/office/drawing/2014/main" id="{809B14CB-736A-49C2-9C1E-BE00DA978C2C}"/>
                  </a:ext>
                </a:extLst>
              </p:cNvPr>
              <p:cNvSpPr txBox="1"/>
              <p:nvPr/>
            </p:nvSpPr>
            <p:spPr>
              <a:xfrm>
                <a:off x="8921977" y="3950276"/>
                <a:ext cx="2926080" cy="584775"/>
              </a:xfrm>
              <a:prstGeom prst="rect">
                <a:avLst/>
              </a:prstGeom>
              <a:noFill/>
            </p:spPr>
            <p:txBody>
              <a:bodyPr wrap="square" lIns="0" rIns="0" rtlCol="0" anchor="b">
                <a:spAutoFit/>
              </a:bodyPr>
              <a:lstStyle/>
              <a:p>
                <a:r>
                  <a:rPr lang="pt-BR" sz="1600" b="1" dirty="0">
                    <a:solidFill>
                      <a:srgbClr val="FFC000"/>
                    </a:solidFill>
                    <a:latin typeface="Quicksand" pitchFamily="2" charset="0"/>
                  </a:rPr>
                  <a:t>Operação tecnológica simplificada</a:t>
                </a:r>
              </a:p>
            </p:txBody>
          </p:sp>
          <p:sp>
            <p:nvSpPr>
              <p:cNvPr id="98" name="TextBox 23">
                <a:extLst>
                  <a:ext uri="{FF2B5EF4-FFF2-40B4-BE49-F238E27FC236}">
                    <a16:creationId xmlns:a16="http://schemas.microsoft.com/office/drawing/2014/main" id="{AFE812C1-DC6E-4461-8F89-EA352B92662E}"/>
                  </a:ext>
                </a:extLst>
              </p:cNvPr>
              <p:cNvSpPr txBox="1"/>
              <p:nvPr/>
            </p:nvSpPr>
            <p:spPr>
              <a:xfrm>
                <a:off x="8921977" y="4532542"/>
                <a:ext cx="2978940" cy="461665"/>
              </a:xfrm>
              <a:prstGeom prst="rect">
                <a:avLst/>
              </a:prstGeom>
              <a:noFill/>
            </p:spPr>
            <p:txBody>
              <a:bodyPr wrap="square" lIns="0" rIns="0" rtlCol="0" anchor="t">
                <a:spAutoFit/>
              </a:bodyPr>
              <a:lstStyle/>
              <a:p>
                <a:r>
                  <a:rPr lang="pt-BR" sz="1200" dirty="0">
                    <a:solidFill>
                      <a:schemeClr val="tx1">
                        <a:lumMod val="65000"/>
                        <a:lumOff val="35000"/>
                      </a:schemeClr>
                    </a:solidFill>
                    <a:latin typeface="Quicksand" pitchFamily="2" charset="0"/>
                  </a:rPr>
                  <a:t>Viabilizar a </a:t>
                </a:r>
                <a:r>
                  <a:rPr lang="pt-BR" sz="1200" b="1" dirty="0">
                    <a:solidFill>
                      <a:schemeClr val="tx1">
                        <a:lumMod val="65000"/>
                        <a:lumOff val="35000"/>
                      </a:schemeClr>
                    </a:solidFill>
                    <a:latin typeface="Quicksand" pitchFamily="2" charset="0"/>
                  </a:rPr>
                  <a:t>assertividade das operações</a:t>
                </a:r>
                <a:r>
                  <a:rPr lang="pt-BR" sz="1200" dirty="0">
                    <a:solidFill>
                      <a:schemeClr val="tx1">
                        <a:lumMod val="65000"/>
                        <a:lumOff val="35000"/>
                      </a:schemeClr>
                    </a:solidFill>
                    <a:latin typeface="Quicksand" pitchFamily="2" charset="0"/>
                  </a:rPr>
                  <a:t> de sustentação do dia a dia.</a:t>
                </a:r>
              </a:p>
            </p:txBody>
          </p:sp>
        </p:grpSp>
        <p:grpSp>
          <p:nvGrpSpPr>
            <p:cNvPr id="99" name="Group 24">
              <a:extLst>
                <a:ext uri="{FF2B5EF4-FFF2-40B4-BE49-F238E27FC236}">
                  <a16:creationId xmlns:a16="http://schemas.microsoft.com/office/drawing/2014/main" id="{53DFE969-07D4-45BE-92AE-C6E2ABA1AFA0}"/>
                </a:ext>
              </a:extLst>
            </p:cNvPr>
            <p:cNvGrpSpPr/>
            <p:nvPr/>
          </p:nvGrpSpPr>
          <p:grpSpPr>
            <a:xfrm>
              <a:off x="338441" y="5312840"/>
              <a:ext cx="2926080" cy="982376"/>
              <a:chOff x="332936" y="4775449"/>
              <a:chExt cx="2926080" cy="982376"/>
            </a:xfrm>
          </p:grpSpPr>
          <p:sp>
            <p:nvSpPr>
              <p:cNvPr id="100" name="TextBox 25">
                <a:extLst>
                  <a:ext uri="{FF2B5EF4-FFF2-40B4-BE49-F238E27FC236}">
                    <a16:creationId xmlns:a16="http://schemas.microsoft.com/office/drawing/2014/main" id="{A824B0D0-2C82-402F-A19C-B6273D531C17}"/>
                  </a:ext>
                </a:extLst>
              </p:cNvPr>
              <p:cNvSpPr txBox="1"/>
              <p:nvPr/>
            </p:nvSpPr>
            <p:spPr>
              <a:xfrm>
                <a:off x="332936" y="4775449"/>
                <a:ext cx="2926080" cy="338554"/>
              </a:xfrm>
              <a:prstGeom prst="rect">
                <a:avLst/>
              </a:prstGeom>
              <a:noFill/>
            </p:spPr>
            <p:txBody>
              <a:bodyPr wrap="square" lIns="0" rIns="0" rtlCol="0" anchor="b">
                <a:spAutoFit/>
              </a:bodyPr>
              <a:lstStyle/>
              <a:p>
                <a:pPr algn="r"/>
                <a:r>
                  <a:rPr lang="pt-BR" sz="1600" b="1">
                    <a:solidFill>
                      <a:srgbClr val="00B050"/>
                    </a:solidFill>
                    <a:latin typeface="Quicksand" pitchFamily="2" charset="0"/>
                  </a:rPr>
                  <a:t>Implementação ágil</a:t>
                </a:r>
              </a:p>
            </p:txBody>
          </p:sp>
          <p:sp>
            <p:nvSpPr>
              <p:cNvPr id="101" name="TextBox 26">
                <a:extLst>
                  <a:ext uri="{FF2B5EF4-FFF2-40B4-BE49-F238E27FC236}">
                    <a16:creationId xmlns:a16="http://schemas.microsoft.com/office/drawing/2014/main" id="{2EB84E68-92CE-4B3F-B0A6-E930C87F38F7}"/>
                  </a:ext>
                </a:extLst>
              </p:cNvPr>
              <p:cNvSpPr txBox="1"/>
              <p:nvPr/>
            </p:nvSpPr>
            <p:spPr>
              <a:xfrm>
                <a:off x="332936" y="5111494"/>
                <a:ext cx="2926080" cy="646331"/>
              </a:xfrm>
              <a:prstGeom prst="rect">
                <a:avLst/>
              </a:prstGeom>
              <a:noFill/>
            </p:spPr>
            <p:txBody>
              <a:bodyPr wrap="square" lIns="0" rIns="0" rtlCol="0" anchor="t">
                <a:spAutoFit/>
              </a:bodyPr>
              <a:lstStyle/>
              <a:p>
                <a:pPr algn="r"/>
                <a:r>
                  <a:rPr lang="pt-BR" sz="1200" dirty="0">
                    <a:solidFill>
                      <a:schemeClr val="tx1">
                        <a:lumMod val="65000"/>
                        <a:lumOff val="35000"/>
                      </a:schemeClr>
                    </a:solidFill>
                    <a:latin typeface="Quicksand" pitchFamily="2" charset="0"/>
                  </a:rPr>
                  <a:t>Viabilizar a </a:t>
                </a:r>
                <a:r>
                  <a:rPr lang="pt-BR" sz="1200" b="1" dirty="0">
                    <a:solidFill>
                      <a:schemeClr val="tx1">
                        <a:lumMod val="65000"/>
                        <a:lumOff val="35000"/>
                      </a:schemeClr>
                    </a:solidFill>
                    <a:latin typeface="Quicksand" pitchFamily="2" charset="0"/>
                  </a:rPr>
                  <a:t>escalabilidade dos times</a:t>
                </a:r>
                <a:r>
                  <a:rPr lang="pt-BR" sz="1200" dirty="0">
                    <a:solidFill>
                      <a:schemeClr val="tx1">
                        <a:lumMod val="65000"/>
                        <a:lumOff val="35000"/>
                      </a:schemeClr>
                    </a:solidFill>
                    <a:latin typeface="Quicksand" pitchFamily="2" charset="0"/>
                  </a:rPr>
                  <a:t> de desenvolvimento e consequentemente a agilidade para a construção.</a:t>
                </a:r>
              </a:p>
            </p:txBody>
          </p:sp>
        </p:grpSp>
        <p:sp>
          <p:nvSpPr>
            <p:cNvPr id="102" name="Freeform: Shape 37">
              <a:extLst>
                <a:ext uri="{FF2B5EF4-FFF2-40B4-BE49-F238E27FC236}">
                  <a16:creationId xmlns:a16="http://schemas.microsoft.com/office/drawing/2014/main" id="{C970FFAF-40E0-41AB-B277-02794F7EE84F}"/>
                </a:ext>
              </a:extLst>
            </p:cNvPr>
            <p:cNvSpPr/>
            <p:nvPr/>
          </p:nvSpPr>
          <p:spPr>
            <a:xfrm>
              <a:off x="3391018" y="5241963"/>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rgbClr val="00B050"/>
            </a:solidFill>
            <a:ln w="12700">
              <a:miter lim="400000"/>
            </a:ln>
          </p:spPr>
          <p:txBody>
            <a:bodyPr lIns="38100" tIns="251999" rIns="38100" bIns="0" anchor="ctr"/>
            <a:lstStyle/>
            <a:p>
              <a:pPr algn="ctr"/>
              <a:endParaRPr lang="pt-BR" sz="1600" b="1">
                <a:solidFill>
                  <a:schemeClr val="tx1">
                    <a:lumMod val="85000"/>
                    <a:lumOff val="15000"/>
                  </a:schemeClr>
                </a:solidFill>
                <a:latin typeface="Quicksand" pitchFamily="2" charset="0"/>
              </a:endParaRPr>
            </a:p>
          </p:txBody>
        </p:sp>
        <p:sp>
          <p:nvSpPr>
            <p:cNvPr id="103" name="Freeform: Shape 40">
              <a:extLst>
                <a:ext uri="{FF2B5EF4-FFF2-40B4-BE49-F238E27FC236}">
                  <a16:creationId xmlns:a16="http://schemas.microsoft.com/office/drawing/2014/main" id="{1D5CBE0A-4313-46C5-93BE-561F4D9E4535}"/>
                </a:ext>
              </a:extLst>
            </p:cNvPr>
            <p:cNvSpPr/>
            <p:nvPr/>
          </p:nvSpPr>
          <p:spPr>
            <a:xfrm>
              <a:off x="8532172" y="5249405"/>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chemeClr val="accent4"/>
            </a:solidFill>
            <a:ln w="12700">
              <a:miter lim="400000"/>
            </a:ln>
          </p:spPr>
          <p:txBody>
            <a:bodyPr lIns="251999" tIns="38100" rIns="38100" bIns="38100" anchor="ctr"/>
            <a:lstStyle/>
            <a:p>
              <a:pPr algn="ctr"/>
              <a:endParaRPr lang="pt-BR" sz="1600" b="1">
                <a:solidFill>
                  <a:schemeClr val="tx1">
                    <a:lumMod val="85000"/>
                    <a:lumOff val="15000"/>
                  </a:schemeClr>
                </a:solidFill>
                <a:latin typeface="Quicksand" pitchFamily="2" charset="0"/>
              </a:endParaRPr>
            </a:p>
          </p:txBody>
        </p:sp>
      </p:grpSp>
      <p:sp>
        <p:nvSpPr>
          <p:cNvPr id="110" name="Forma Livre: Forma 109">
            <a:extLst>
              <a:ext uri="{FF2B5EF4-FFF2-40B4-BE49-F238E27FC236}">
                <a16:creationId xmlns:a16="http://schemas.microsoft.com/office/drawing/2014/main" id="{B74BBAC2-2994-4CB0-B875-DF2CD8E9DCA3}"/>
              </a:ext>
            </a:extLst>
          </p:cNvPr>
          <p:cNvSpPr/>
          <p:nvPr/>
        </p:nvSpPr>
        <p:spPr>
          <a:xfrm rot="5400000" flipH="1">
            <a:off x="5405614" y="-4830582"/>
            <a:ext cx="1368725" cy="12204034"/>
          </a:xfrm>
          <a:custGeom>
            <a:avLst/>
            <a:gdLst>
              <a:gd name="connsiteX0" fmla="*/ 1368725 w 1368725"/>
              <a:gd name="connsiteY0" fmla="*/ 12204033 h 12204034"/>
              <a:gd name="connsiteX1" fmla="*/ 1368725 w 1368725"/>
              <a:gd name="connsiteY1" fmla="*/ 12204029 h 12204034"/>
              <a:gd name="connsiteX2" fmla="*/ 1116010 w 1368725"/>
              <a:gd name="connsiteY2" fmla="*/ 12204029 h 12204034"/>
              <a:gd name="connsiteX3" fmla="*/ 1113066 w 1368725"/>
              <a:gd name="connsiteY3" fmla="*/ 12171555 h 12204034"/>
              <a:gd name="connsiteX4" fmla="*/ 786494 w 1368725"/>
              <a:gd name="connsiteY4" fmla="*/ 6408520 h 12204034"/>
              <a:gd name="connsiteX5" fmla="*/ 1314812 w 1368725"/>
              <a:gd name="connsiteY5" fmla="*/ 68366 h 12204034"/>
              <a:gd name="connsiteX6" fmla="*/ 1316344 w 1368725"/>
              <a:gd name="connsiteY6" fmla="*/ 0 h 12204034"/>
              <a:gd name="connsiteX7" fmla="*/ 1215164 w 1368725"/>
              <a:gd name="connsiteY7" fmla="*/ 0 h 12204034"/>
              <a:gd name="connsiteX8" fmla="*/ 1168448 w 1368725"/>
              <a:gd name="connsiteY8" fmla="*/ 0 h 12204034"/>
              <a:gd name="connsiteX9" fmla="*/ 919030 w 1368725"/>
              <a:gd name="connsiteY9" fmla="*/ 0 h 12204034"/>
              <a:gd name="connsiteX10" fmla="*/ 872314 w 1368725"/>
              <a:gd name="connsiteY10" fmla="*/ 0 h 12204034"/>
              <a:gd name="connsiteX11" fmla="*/ 622897 w 1368725"/>
              <a:gd name="connsiteY11" fmla="*/ 0 h 12204034"/>
              <a:gd name="connsiteX12" fmla="*/ 576180 w 1368725"/>
              <a:gd name="connsiteY12" fmla="*/ 0 h 12204034"/>
              <a:gd name="connsiteX13" fmla="*/ 280047 w 1368725"/>
              <a:gd name="connsiteY13" fmla="*/ 0 h 12204034"/>
              <a:gd name="connsiteX14" fmla="*/ 279238 w 1368725"/>
              <a:gd name="connsiteY14" fmla="*/ 68372 h 12204034"/>
              <a:gd name="connsiteX15" fmla="*/ 131 w 1368725"/>
              <a:gd name="connsiteY15" fmla="*/ 6408525 h 12204034"/>
              <a:gd name="connsiteX16" fmla="*/ 172657 w 1368725"/>
              <a:gd name="connsiteY16" fmla="*/ 12171560 h 12204034"/>
              <a:gd name="connsiteX17" fmla="*/ 174212 w 1368725"/>
              <a:gd name="connsiteY17" fmla="*/ 12204034 h 12204034"/>
              <a:gd name="connsiteX18" fmla="*/ 480323 w 1368725"/>
              <a:gd name="connsiteY18" fmla="*/ 12204034 h 12204034"/>
              <a:gd name="connsiteX19" fmla="*/ 776457 w 1368725"/>
              <a:gd name="connsiteY19" fmla="*/ 12204034 h 12204034"/>
              <a:gd name="connsiteX20" fmla="*/ 776457 w 1368725"/>
              <a:gd name="connsiteY20" fmla="*/ 12204033 h 12204034"/>
              <a:gd name="connsiteX21" fmla="*/ 1062614 w 1368725"/>
              <a:gd name="connsiteY21" fmla="*/ 12204033 h 12204034"/>
              <a:gd name="connsiteX22" fmla="*/ 1072591 w 1368725"/>
              <a:gd name="connsiteY22" fmla="*/ 12204033 h 1220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8725" h="12204034">
                <a:moveTo>
                  <a:pt x="1368725" y="12204033"/>
                </a:moveTo>
                <a:lnTo>
                  <a:pt x="1368725" y="12204029"/>
                </a:lnTo>
                <a:lnTo>
                  <a:pt x="1116010" y="12204029"/>
                </a:lnTo>
                <a:lnTo>
                  <a:pt x="1113066" y="12171555"/>
                </a:lnTo>
                <a:cubicBezTo>
                  <a:pt x="948277" y="10294354"/>
                  <a:pt x="794602" y="7937942"/>
                  <a:pt x="786494" y="6408520"/>
                </a:cubicBezTo>
                <a:cubicBezTo>
                  <a:pt x="773522" y="3961444"/>
                  <a:pt x="1270786" y="1440212"/>
                  <a:pt x="1314812" y="68366"/>
                </a:cubicBezTo>
                <a:lnTo>
                  <a:pt x="1316344" y="0"/>
                </a:lnTo>
                <a:lnTo>
                  <a:pt x="1215164" y="0"/>
                </a:lnTo>
                <a:lnTo>
                  <a:pt x="1168448" y="0"/>
                </a:lnTo>
                <a:lnTo>
                  <a:pt x="919030" y="0"/>
                </a:lnTo>
                <a:lnTo>
                  <a:pt x="872314" y="0"/>
                </a:lnTo>
                <a:lnTo>
                  <a:pt x="622897" y="0"/>
                </a:lnTo>
                <a:lnTo>
                  <a:pt x="576180" y="0"/>
                </a:lnTo>
                <a:lnTo>
                  <a:pt x="280047" y="0"/>
                </a:lnTo>
                <a:lnTo>
                  <a:pt x="279238" y="68372"/>
                </a:lnTo>
                <a:cubicBezTo>
                  <a:pt x="255979" y="1440218"/>
                  <a:pt x="-6721" y="3961449"/>
                  <a:pt x="131" y="6408525"/>
                </a:cubicBezTo>
                <a:cubicBezTo>
                  <a:pt x="4415" y="7937947"/>
                  <a:pt x="85600" y="10294359"/>
                  <a:pt x="172657" y="12171560"/>
                </a:cubicBezTo>
                <a:lnTo>
                  <a:pt x="174212" y="12204034"/>
                </a:lnTo>
                <a:lnTo>
                  <a:pt x="480323" y="12204034"/>
                </a:lnTo>
                <a:lnTo>
                  <a:pt x="776457" y="12204034"/>
                </a:lnTo>
                <a:lnTo>
                  <a:pt x="776457" y="12204033"/>
                </a:lnTo>
                <a:lnTo>
                  <a:pt x="1062614" y="12204033"/>
                </a:lnTo>
                <a:lnTo>
                  <a:pt x="1072591" y="12204033"/>
                </a:ln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11" name="CaixaDeTexto 110">
            <a:extLst>
              <a:ext uri="{FF2B5EF4-FFF2-40B4-BE49-F238E27FC236}">
                <a16:creationId xmlns:a16="http://schemas.microsoft.com/office/drawing/2014/main" id="{F7585CF6-B383-4F5F-BE2F-1ECBA312BE01}"/>
              </a:ext>
            </a:extLst>
          </p:cNvPr>
          <p:cNvSpPr txBox="1"/>
          <p:nvPr/>
        </p:nvSpPr>
        <p:spPr>
          <a:xfrm>
            <a:off x="4651741" y="1365835"/>
            <a:ext cx="1130306" cy="307777"/>
          </a:xfrm>
          <a:prstGeom prst="rect">
            <a:avLst/>
          </a:prstGeom>
          <a:noFill/>
        </p:spPr>
        <p:txBody>
          <a:bodyPr wrap="square">
            <a:spAutoFit/>
          </a:bodyPr>
          <a:lstStyle/>
          <a:p>
            <a:pPr algn="ctr"/>
            <a:r>
              <a:rPr lang="pt-BR" sz="1400">
                <a:solidFill>
                  <a:schemeClr val="bg1"/>
                </a:solidFill>
                <a:latin typeface="Quicksand Light" pitchFamily="2" charset="0"/>
              </a:rPr>
              <a:t>Jornadas</a:t>
            </a:r>
          </a:p>
        </p:txBody>
      </p:sp>
      <p:sp>
        <p:nvSpPr>
          <p:cNvPr id="112" name="CaixaDeTexto 111">
            <a:extLst>
              <a:ext uri="{FF2B5EF4-FFF2-40B4-BE49-F238E27FC236}">
                <a16:creationId xmlns:a16="http://schemas.microsoft.com/office/drawing/2014/main" id="{DA0F5090-6331-40AB-8AA3-521D2926971F}"/>
              </a:ext>
            </a:extLst>
          </p:cNvPr>
          <p:cNvSpPr txBox="1"/>
          <p:nvPr/>
        </p:nvSpPr>
        <p:spPr>
          <a:xfrm>
            <a:off x="6627049" y="1245413"/>
            <a:ext cx="1548320" cy="523220"/>
          </a:xfrm>
          <a:prstGeom prst="rect">
            <a:avLst/>
          </a:prstGeom>
          <a:noFill/>
        </p:spPr>
        <p:txBody>
          <a:bodyPr wrap="square">
            <a:spAutoFit/>
          </a:bodyPr>
          <a:lstStyle/>
          <a:p>
            <a:pPr algn="ctr"/>
            <a:r>
              <a:rPr lang="pt-BR" sz="1400">
                <a:solidFill>
                  <a:schemeClr val="bg1"/>
                </a:solidFill>
                <a:latin typeface="Quicksand Light" pitchFamily="2" charset="0"/>
              </a:rPr>
              <a:t>Incorporar parceiros</a:t>
            </a:r>
          </a:p>
        </p:txBody>
      </p:sp>
      <p:sp>
        <p:nvSpPr>
          <p:cNvPr id="113" name="CaixaDeTexto 112">
            <a:extLst>
              <a:ext uri="{FF2B5EF4-FFF2-40B4-BE49-F238E27FC236}">
                <a16:creationId xmlns:a16="http://schemas.microsoft.com/office/drawing/2014/main" id="{81837AD6-8DED-4371-AE42-FD7EB2665211}"/>
              </a:ext>
            </a:extLst>
          </p:cNvPr>
          <p:cNvSpPr txBox="1"/>
          <p:nvPr/>
        </p:nvSpPr>
        <p:spPr>
          <a:xfrm>
            <a:off x="10995679" y="978713"/>
            <a:ext cx="1130306" cy="523220"/>
          </a:xfrm>
          <a:prstGeom prst="rect">
            <a:avLst/>
          </a:prstGeom>
          <a:noFill/>
        </p:spPr>
        <p:txBody>
          <a:bodyPr wrap="square">
            <a:spAutoFit/>
          </a:bodyPr>
          <a:lstStyle/>
          <a:p>
            <a:pPr algn="ctr"/>
            <a:r>
              <a:rPr lang="pt-BR" sz="1400">
                <a:solidFill>
                  <a:schemeClr val="bg1"/>
                </a:solidFill>
                <a:latin typeface="Quicksand Light" pitchFamily="2" charset="0"/>
              </a:rPr>
              <a:t>Time to Market</a:t>
            </a:r>
          </a:p>
        </p:txBody>
      </p:sp>
      <p:sp>
        <p:nvSpPr>
          <p:cNvPr id="114" name="CaixaDeTexto 113">
            <a:extLst>
              <a:ext uri="{FF2B5EF4-FFF2-40B4-BE49-F238E27FC236}">
                <a16:creationId xmlns:a16="http://schemas.microsoft.com/office/drawing/2014/main" id="{FDAC3F6F-6AAA-4C55-9929-9A64C501848A}"/>
              </a:ext>
            </a:extLst>
          </p:cNvPr>
          <p:cNvSpPr txBox="1"/>
          <p:nvPr/>
        </p:nvSpPr>
        <p:spPr>
          <a:xfrm>
            <a:off x="9020371" y="1118413"/>
            <a:ext cx="1130306" cy="523220"/>
          </a:xfrm>
          <a:prstGeom prst="rect">
            <a:avLst/>
          </a:prstGeom>
          <a:noFill/>
        </p:spPr>
        <p:txBody>
          <a:bodyPr wrap="square">
            <a:spAutoFit/>
          </a:bodyPr>
          <a:lstStyle/>
          <a:p>
            <a:pPr algn="ctr"/>
            <a:r>
              <a:rPr lang="pt-BR" sz="1400">
                <a:solidFill>
                  <a:schemeClr val="bg1"/>
                </a:solidFill>
                <a:latin typeface="Quicksand Light" pitchFamily="2" charset="0"/>
              </a:rPr>
              <a:t>Marketing Digital</a:t>
            </a:r>
          </a:p>
        </p:txBody>
      </p:sp>
      <p:grpSp>
        <p:nvGrpSpPr>
          <p:cNvPr id="115" name="Agrupar 114">
            <a:extLst>
              <a:ext uri="{FF2B5EF4-FFF2-40B4-BE49-F238E27FC236}">
                <a16:creationId xmlns:a16="http://schemas.microsoft.com/office/drawing/2014/main" id="{1F7E2BE8-48CF-4F4D-8F79-B1C1B07F5AD9}"/>
              </a:ext>
            </a:extLst>
          </p:cNvPr>
          <p:cNvGrpSpPr/>
          <p:nvPr/>
        </p:nvGrpSpPr>
        <p:grpSpPr>
          <a:xfrm>
            <a:off x="104848" y="1094168"/>
            <a:ext cx="1635997" cy="505690"/>
            <a:chOff x="-77393" y="1028222"/>
            <a:chExt cx="1635997" cy="505690"/>
          </a:xfrm>
        </p:grpSpPr>
        <p:sp>
          <p:nvSpPr>
            <p:cNvPr id="116" name="CaixaDeTexto 115">
              <a:extLst>
                <a:ext uri="{FF2B5EF4-FFF2-40B4-BE49-F238E27FC236}">
                  <a16:creationId xmlns:a16="http://schemas.microsoft.com/office/drawing/2014/main" id="{899BDE92-7880-4719-963E-54B871C25619}"/>
                </a:ext>
              </a:extLst>
            </p:cNvPr>
            <p:cNvSpPr txBox="1"/>
            <p:nvPr/>
          </p:nvSpPr>
          <p:spPr>
            <a:xfrm>
              <a:off x="428297" y="1091617"/>
              <a:ext cx="1130307" cy="369332"/>
            </a:xfrm>
            <a:prstGeom prst="rect">
              <a:avLst/>
            </a:prstGeom>
            <a:noFill/>
          </p:spPr>
          <p:txBody>
            <a:bodyPr wrap="square">
              <a:spAutoFit/>
            </a:bodyPr>
            <a:lstStyle/>
            <a:p>
              <a:r>
                <a:rPr lang="pt-BR" b="1">
                  <a:solidFill>
                    <a:srgbClr val="00B050"/>
                  </a:solidFill>
                  <a:latin typeface="Quicksand" pitchFamily="2" charset="0"/>
                </a:rPr>
                <a:t>mindset</a:t>
              </a:r>
            </a:p>
          </p:txBody>
        </p:sp>
        <p:pic>
          <p:nvPicPr>
            <p:cNvPr id="117" name="Gráfico 116" descr="Bússola estrutura de tópicos">
              <a:extLst>
                <a:ext uri="{FF2B5EF4-FFF2-40B4-BE49-F238E27FC236}">
                  <a16:creationId xmlns:a16="http://schemas.microsoft.com/office/drawing/2014/main" id="{866BEA73-0868-4A2B-B265-D49CCFC86B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393" y="1028222"/>
              <a:ext cx="505690" cy="505690"/>
            </a:xfrm>
            <a:prstGeom prst="rect">
              <a:avLst/>
            </a:prstGeom>
          </p:spPr>
        </p:pic>
      </p:grpSp>
      <p:sp>
        <p:nvSpPr>
          <p:cNvPr id="118" name="CaixaDeTexto 117">
            <a:extLst>
              <a:ext uri="{FF2B5EF4-FFF2-40B4-BE49-F238E27FC236}">
                <a16:creationId xmlns:a16="http://schemas.microsoft.com/office/drawing/2014/main" id="{D9D76DBE-1C0F-4BCD-BEA1-4FF599F0E38C}"/>
              </a:ext>
            </a:extLst>
          </p:cNvPr>
          <p:cNvSpPr txBox="1"/>
          <p:nvPr/>
        </p:nvSpPr>
        <p:spPr>
          <a:xfrm>
            <a:off x="2258419" y="1226135"/>
            <a:ext cx="1548320" cy="307777"/>
          </a:xfrm>
          <a:prstGeom prst="rect">
            <a:avLst/>
          </a:prstGeom>
          <a:noFill/>
        </p:spPr>
        <p:txBody>
          <a:bodyPr wrap="square">
            <a:spAutoFit/>
          </a:bodyPr>
          <a:lstStyle/>
          <a:p>
            <a:pPr algn="ctr"/>
            <a:r>
              <a:rPr lang="pt-BR" sz="1400">
                <a:solidFill>
                  <a:schemeClr val="bg1"/>
                </a:solidFill>
                <a:latin typeface="Quicksand Light" pitchFamily="2" charset="0"/>
              </a:rPr>
              <a:t>Experimentação</a:t>
            </a:r>
          </a:p>
        </p:txBody>
      </p:sp>
    </p:spTree>
    <p:extLst>
      <p:ext uri="{BB962C8B-B14F-4D97-AF65-F5344CB8AC3E}">
        <p14:creationId xmlns:p14="http://schemas.microsoft.com/office/powerpoint/2010/main" val="4185887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9E525724-93B1-411B-AD00-0AB3F017FB12}"/>
              </a:ext>
            </a:extLst>
          </p:cNvPr>
          <p:cNvSpPr txBox="1"/>
          <p:nvPr/>
        </p:nvSpPr>
        <p:spPr>
          <a:xfrm>
            <a:off x="333589" y="1130785"/>
            <a:ext cx="7780758" cy="3662541"/>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400" dirty="0">
                <a:latin typeface="Quicksand" pitchFamily="2" charset="77"/>
              </a:rPr>
              <a:t>As informação de senha de acesso dos usuários são armazenadas de forma criptografada através de um </a:t>
            </a:r>
            <a:r>
              <a:rPr lang="pt-BR" sz="1400" b="1" dirty="0">
                <a:latin typeface="Quicksand" pitchFamily="2" charset="77"/>
              </a:rPr>
              <a:t>algoritmo simétrico</a:t>
            </a:r>
            <a:r>
              <a:rPr lang="pt-BR" sz="1400" dirty="0">
                <a:latin typeface="Quicksand" pitchFamily="2" charset="77"/>
              </a:rPr>
              <a:t>. </a:t>
            </a:r>
          </a:p>
          <a:p>
            <a:pPr marL="171450" indent="-171450">
              <a:spcAft>
                <a:spcPts val="1200"/>
              </a:spcAft>
              <a:buFont typeface="Wingdings" panose="05000000000000000000" pitchFamily="2" charset="2"/>
              <a:buChar char="q"/>
            </a:pPr>
            <a:r>
              <a:rPr lang="pt-BR" sz="1400" dirty="0">
                <a:latin typeface="Quicksand" pitchFamily="2" charset="77"/>
              </a:rPr>
              <a:t>O Aplicativo não utiliza-se de </a:t>
            </a:r>
            <a:r>
              <a:rPr lang="pt-BR" sz="1400" b="1" dirty="0">
                <a:latin typeface="Quicksand" pitchFamily="2" charset="77"/>
              </a:rPr>
              <a:t>recursos de ofuscação </a:t>
            </a:r>
            <a:r>
              <a:rPr lang="pt-BR" sz="1400" dirty="0">
                <a:latin typeface="Quicksand" pitchFamily="2" charset="77"/>
              </a:rPr>
              <a:t>para proporcionar redução do tamanho do APP e ajudar contra ataques de engenharia reversa, principalmente na versão Android.</a:t>
            </a:r>
          </a:p>
          <a:p>
            <a:pPr marL="171450" indent="-171450">
              <a:spcAft>
                <a:spcPts val="1200"/>
              </a:spcAft>
              <a:buFont typeface="Wingdings" panose="05000000000000000000" pitchFamily="2" charset="2"/>
              <a:buChar char="q"/>
            </a:pPr>
            <a:r>
              <a:rPr lang="pt-BR" sz="1400" dirty="0">
                <a:latin typeface="Quicksand"/>
              </a:rPr>
              <a:t>As informações de autenticação são trafegadas para o barramento IBM via </a:t>
            </a:r>
            <a:r>
              <a:rPr lang="pt-BR" sz="1400">
                <a:latin typeface="Quicksand"/>
              </a:rPr>
              <a:t>JSON utilizando-se </a:t>
            </a:r>
            <a:r>
              <a:rPr lang="pt-BR" sz="1400" b="1" dirty="0">
                <a:latin typeface="Quicksand"/>
              </a:rPr>
              <a:t>protocolo https</a:t>
            </a:r>
            <a:r>
              <a:rPr lang="pt-BR" sz="1400" dirty="0">
                <a:latin typeface="Quicksand"/>
              </a:rPr>
              <a:t>.</a:t>
            </a:r>
          </a:p>
          <a:p>
            <a:pPr marL="171450" indent="-171450">
              <a:spcAft>
                <a:spcPts val="1200"/>
              </a:spcAft>
              <a:buFont typeface="Wingdings" panose="05000000000000000000" pitchFamily="2" charset="2"/>
              <a:buChar char="q"/>
            </a:pPr>
            <a:r>
              <a:rPr lang="pt-BR" sz="1400" dirty="0">
                <a:latin typeface="Quicksand" pitchFamily="2" charset="77"/>
              </a:rPr>
              <a:t>Não existe atualmente um </a:t>
            </a:r>
            <a:r>
              <a:rPr lang="pt-BR" sz="1400" b="1" dirty="0">
                <a:latin typeface="Quicksand" pitchFamily="2" charset="77"/>
              </a:rPr>
              <a:t>mecanismo de positivação </a:t>
            </a:r>
            <a:r>
              <a:rPr lang="pt-BR" sz="1400" dirty="0">
                <a:latin typeface="Quicksand" pitchFamily="2" charset="77"/>
              </a:rPr>
              <a:t>via SMS ou checagem do CPF a partir de um birô de crédito.</a:t>
            </a:r>
          </a:p>
          <a:p>
            <a:pPr marL="171450" indent="-171450">
              <a:spcAft>
                <a:spcPts val="1200"/>
              </a:spcAft>
              <a:buFont typeface="Wingdings" panose="05000000000000000000" pitchFamily="2" charset="2"/>
              <a:buChar char="q"/>
            </a:pPr>
            <a:r>
              <a:rPr lang="pt-BR" sz="1400">
                <a:latin typeface="Quicksand"/>
              </a:rPr>
              <a:t>Como mecanismo de autenticação do APP é utilizada a solução </a:t>
            </a:r>
            <a:r>
              <a:rPr lang="pt-BR" sz="1400" b="1">
                <a:latin typeface="Quicksand"/>
              </a:rPr>
              <a:t>Red</a:t>
            </a:r>
            <a:r>
              <a:rPr lang="pt-BR" sz="1400" b="1" dirty="0">
                <a:latin typeface="Quicksand"/>
              </a:rPr>
              <a:t> </a:t>
            </a:r>
            <a:r>
              <a:rPr lang="pt-BR" sz="1400" b="1" err="1">
                <a:latin typeface="Quicksand"/>
              </a:rPr>
              <a:t>Hat</a:t>
            </a:r>
            <a:r>
              <a:rPr lang="pt-BR" sz="1400" b="1" dirty="0">
                <a:latin typeface="Quicksand"/>
              </a:rPr>
              <a:t> Single </a:t>
            </a:r>
            <a:r>
              <a:rPr lang="pt-BR" sz="1400" b="1" err="1">
                <a:latin typeface="Quicksand"/>
              </a:rPr>
              <a:t>Sign-On</a:t>
            </a:r>
            <a:r>
              <a:rPr lang="pt-BR" sz="1400" b="1" dirty="0">
                <a:latin typeface="Quicksand"/>
              </a:rPr>
              <a:t> (RH-SSO)</a:t>
            </a:r>
            <a:r>
              <a:rPr lang="pt-BR" sz="1400" dirty="0">
                <a:latin typeface="Quicksand"/>
              </a:rPr>
              <a:t>, </a:t>
            </a:r>
            <a:r>
              <a:rPr lang="pt-BR" sz="1400">
                <a:latin typeface="Quicksand"/>
              </a:rPr>
              <a:t>baseado no padrão OAuth</a:t>
            </a:r>
            <a:r>
              <a:rPr lang="pt-BR" sz="1400" dirty="0">
                <a:latin typeface="Quicksand"/>
              </a:rPr>
              <a:t> 2.0.</a:t>
            </a:r>
          </a:p>
          <a:p>
            <a:pPr marL="171450" indent="-171450" algn="just">
              <a:spcAft>
                <a:spcPts val="1200"/>
              </a:spcAft>
              <a:buFont typeface="Wingdings" panose="05000000000000000000" pitchFamily="2" charset="2"/>
              <a:buChar char="q"/>
            </a:pPr>
            <a:r>
              <a:rPr lang="pt-BR" sz="1400" dirty="0">
                <a:latin typeface="Quicksand"/>
              </a:rPr>
              <a:t>A segurança da comunicação entre as redes Cloud AWS e TIVIT é garantida por uma </a:t>
            </a:r>
            <a:r>
              <a:rPr lang="pt-BR" sz="1400" b="1" i="1" dirty="0">
                <a:latin typeface="Quicksand"/>
              </a:rPr>
              <a:t>VPN site-</a:t>
            </a:r>
            <a:r>
              <a:rPr lang="pt-BR" sz="1400" b="1" i="1" err="1">
                <a:latin typeface="Quicksand"/>
              </a:rPr>
              <a:t>to</a:t>
            </a:r>
            <a:r>
              <a:rPr lang="pt-BR" sz="1400" b="1" i="1" dirty="0">
                <a:latin typeface="Quicksand"/>
              </a:rPr>
              <a:t>-site</a:t>
            </a:r>
            <a:r>
              <a:rPr lang="pt-BR" sz="1400" dirty="0">
                <a:latin typeface="Quicksand"/>
              </a:rPr>
              <a:t>, estabelecida entre os ambientes. Este mecanismo garante que as duas redes possam se comunicar internamente através de acesso </a:t>
            </a:r>
            <a:r>
              <a:rPr lang="pt-BR" sz="1400" dirty="0">
                <a:highlight>
                  <a:srgbClr val="FFFF00"/>
                </a:highlight>
                <a:latin typeface="Quicksand"/>
              </a:rPr>
              <a:t>irrestrito</a:t>
            </a:r>
            <a:r>
              <a:rPr lang="pt-BR" sz="1400" dirty="0">
                <a:latin typeface="Quicksand"/>
              </a:rPr>
              <a:t> entre si.</a:t>
            </a:r>
            <a:endParaRPr lang="pt-BR" sz="1400" b="1" dirty="0">
              <a:solidFill>
                <a:srgbClr val="FF0000"/>
              </a:solidFill>
              <a:latin typeface="Quicksand"/>
            </a:endParaRPr>
          </a:p>
        </p:txBody>
      </p:sp>
      <p:pic>
        <p:nvPicPr>
          <p:cNvPr id="15" name="Gráfico 14">
            <a:extLst>
              <a:ext uri="{FF2B5EF4-FFF2-40B4-BE49-F238E27FC236}">
                <a16:creationId xmlns:a16="http://schemas.microsoft.com/office/drawing/2014/main" id="{B06D9BAB-9C4A-4FAC-AC6C-ED5D40B018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8101" y="3203174"/>
            <a:ext cx="1590152" cy="1590152"/>
          </a:xfrm>
          <a:prstGeom prst="rect">
            <a:avLst/>
          </a:prstGeom>
        </p:spPr>
      </p:pic>
      <p:sp>
        <p:nvSpPr>
          <p:cNvPr id="5" name="Título 4">
            <a:extLst>
              <a:ext uri="{FF2B5EF4-FFF2-40B4-BE49-F238E27FC236}">
                <a16:creationId xmlns:a16="http://schemas.microsoft.com/office/drawing/2014/main" id="{D6CC5D44-6425-4B48-BCB5-7EA75FA6EA32}"/>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02DEB47E-D27E-40C4-BBD0-714F6EADCD55}"/>
              </a:ext>
            </a:extLst>
          </p:cNvPr>
          <p:cNvSpPr>
            <a:spLocks noGrp="1"/>
          </p:cNvSpPr>
          <p:nvPr>
            <p:ph type="subTitle" idx="1"/>
          </p:nvPr>
        </p:nvSpPr>
        <p:spPr/>
        <p:txBody>
          <a:bodyPr>
            <a:normAutofit fontScale="92500" lnSpcReduction="20000"/>
          </a:bodyPr>
          <a:lstStyle/>
          <a:p>
            <a:r>
              <a:rPr lang="pt-BR" dirty="0"/>
              <a:t>Segurança</a:t>
            </a:r>
          </a:p>
        </p:txBody>
      </p:sp>
    </p:spTree>
    <p:extLst>
      <p:ext uri="{BB962C8B-B14F-4D97-AF65-F5344CB8AC3E}">
        <p14:creationId xmlns:p14="http://schemas.microsoft.com/office/powerpoint/2010/main" val="33156727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descr="Graphical user interface&#10;&#10;Description automatically generated">
            <a:extLst>
              <a:ext uri="{FF2B5EF4-FFF2-40B4-BE49-F238E27FC236}">
                <a16:creationId xmlns:a16="http://schemas.microsoft.com/office/drawing/2014/main" id="{037302A8-140C-494A-8A6D-649C1BA3A75D}"/>
              </a:ext>
            </a:extLst>
          </p:cNvPr>
          <p:cNvPicPr>
            <a:picLocks noChangeAspect="1"/>
          </p:cNvPicPr>
          <p:nvPr/>
        </p:nvPicPr>
        <p:blipFill>
          <a:blip r:embed="rId2"/>
          <a:stretch>
            <a:fillRect/>
          </a:stretch>
        </p:blipFill>
        <p:spPr>
          <a:xfrm>
            <a:off x="565806" y="1160014"/>
            <a:ext cx="11060387" cy="5524030"/>
          </a:xfrm>
          <a:prstGeom prst="rect">
            <a:avLst/>
          </a:prstGeom>
        </p:spPr>
      </p:pic>
      <p:sp>
        <p:nvSpPr>
          <p:cNvPr id="5" name="Título 4">
            <a:extLst>
              <a:ext uri="{FF2B5EF4-FFF2-40B4-BE49-F238E27FC236}">
                <a16:creationId xmlns:a16="http://schemas.microsoft.com/office/drawing/2014/main" id="{3C6CF16B-1DDD-484B-8C82-DA1A3D9092E5}"/>
              </a:ext>
            </a:extLst>
          </p:cNvPr>
          <p:cNvSpPr>
            <a:spLocks noGrp="1"/>
          </p:cNvSpPr>
          <p:nvPr>
            <p:ph type="title"/>
          </p:nvPr>
        </p:nvSpPr>
        <p:spPr/>
        <p:txBody>
          <a:bodyPr/>
          <a:lstStyle/>
          <a:p>
            <a:r>
              <a:rPr lang="pt-BR" dirty="0"/>
              <a:t>CENÁRIO ATUAL</a:t>
            </a:r>
          </a:p>
        </p:txBody>
      </p:sp>
      <p:sp>
        <p:nvSpPr>
          <p:cNvPr id="6" name="Subtítulo 5">
            <a:extLst>
              <a:ext uri="{FF2B5EF4-FFF2-40B4-BE49-F238E27FC236}">
                <a16:creationId xmlns:a16="http://schemas.microsoft.com/office/drawing/2014/main" id="{ADDF8E5D-696D-40C9-A9F7-B8BE358A5833}"/>
              </a:ext>
            </a:extLst>
          </p:cNvPr>
          <p:cNvSpPr>
            <a:spLocks noGrp="1"/>
          </p:cNvSpPr>
          <p:nvPr>
            <p:ph type="subTitle" idx="1"/>
          </p:nvPr>
        </p:nvSpPr>
        <p:spPr/>
        <p:txBody>
          <a:bodyPr>
            <a:normAutofit fontScale="92500" lnSpcReduction="20000"/>
          </a:bodyPr>
          <a:lstStyle/>
          <a:p>
            <a:r>
              <a:rPr lang="pt-BR" i="1" dirty="0"/>
              <a:t>Blue Print </a:t>
            </a:r>
            <a:r>
              <a:rPr lang="pt-BR" dirty="0"/>
              <a:t>– Desenho do arranjo arquitetural</a:t>
            </a:r>
          </a:p>
        </p:txBody>
      </p:sp>
    </p:spTree>
    <p:extLst>
      <p:ext uri="{BB962C8B-B14F-4D97-AF65-F5344CB8AC3E}">
        <p14:creationId xmlns:p14="http://schemas.microsoft.com/office/powerpoint/2010/main" val="15970394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BE8585-2F31-496A-812C-5B65BC76D260}"/>
              </a:ext>
            </a:extLst>
          </p:cNvPr>
          <p:cNvSpPr>
            <a:spLocks noGrp="1"/>
          </p:cNvSpPr>
          <p:nvPr>
            <p:ph type="title"/>
          </p:nvPr>
        </p:nvSpPr>
        <p:spPr/>
        <p:txBody>
          <a:bodyPr>
            <a:normAutofit/>
          </a:bodyPr>
          <a:lstStyle/>
          <a:p>
            <a:r>
              <a:rPr lang="pt-BR" dirty="0"/>
              <a:t>Cenário atual</a:t>
            </a:r>
          </a:p>
        </p:txBody>
      </p:sp>
      <p:sp>
        <p:nvSpPr>
          <p:cNvPr id="3" name="Espaço Reservado para Texto 2">
            <a:extLst>
              <a:ext uri="{FF2B5EF4-FFF2-40B4-BE49-F238E27FC236}">
                <a16:creationId xmlns:a16="http://schemas.microsoft.com/office/drawing/2014/main" id="{A21F8A32-9783-4C2E-B810-3BD739C31B7C}"/>
              </a:ext>
            </a:extLst>
          </p:cNvPr>
          <p:cNvSpPr>
            <a:spLocks noGrp="1"/>
          </p:cNvSpPr>
          <p:nvPr>
            <p:ph type="body" idx="1"/>
          </p:nvPr>
        </p:nvSpPr>
        <p:spPr/>
        <p:txBody>
          <a:bodyPr/>
          <a:lstStyle/>
          <a:p>
            <a:r>
              <a:rPr lang="pt-BR" dirty="0"/>
              <a:t>Aspectos da implementação</a:t>
            </a:r>
          </a:p>
        </p:txBody>
      </p:sp>
    </p:spTree>
    <p:extLst>
      <p:ext uri="{BB962C8B-B14F-4D97-AF65-F5344CB8AC3E}">
        <p14:creationId xmlns:p14="http://schemas.microsoft.com/office/powerpoint/2010/main" val="2679032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áfico 3">
            <a:extLst>
              <a:ext uri="{FF2B5EF4-FFF2-40B4-BE49-F238E27FC236}">
                <a16:creationId xmlns:a16="http://schemas.microsoft.com/office/drawing/2014/main" id="{72DBD490-F63E-4C08-B24E-210AA7DBBBF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7" name="CaixaDeTexto 6">
            <a:extLst>
              <a:ext uri="{FF2B5EF4-FFF2-40B4-BE49-F238E27FC236}">
                <a16:creationId xmlns:a16="http://schemas.microsoft.com/office/drawing/2014/main" id="{0065DDFD-791F-4192-9B71-93062F030DAE}"/>
              </a:ext>
            </a:extLst>
          </p:cNvPr>
          <p:cNvSpPr txBox="1"/>
          <p:nvPr/>
        </p:nvSpPr>
        <p:spPr>
          <a:xfrm rot="10800000" flipV="1">
            <a:off x="333132" y="1245238"/>
            <a:ext cx="7728207"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1200"/>
              </a:spcAft>
              <a:buFont typeface="Wingdings" panose="05000000000000000000" pitchFamily="2" charset="2"/>
              <a:buChar char="q"/>
            </a:pPr>
            <a:r>
              <a:rPr lang="pt-BR" sz="1400" dirty="0">
                <a:latin typeface="Quicksand"/>
              </a:rPr>
              <a:t>Há uma iniciativa em fase de testes de </a:t>
            </a:r>
            <a:r>
              <a:rPr lang="pt-BR" sz="1400" b="1" dirty="0">
                <a:latin typeface="Quicksand"/>
              </a:rPr>
              <a:t>pipeline CI/CD </a:t>
            </a:r>
            <a:r>
              <a:rPr lang="pt-BR" sz="1400" dirty="0">
                <a:latin typeface="Quicksand"/>
              </a:rPr>
              <a:t>tanto para iOS quanto Android utilizando ferramenta </a:t>
            </a:r>
            <a:r>
              <a:rPr lang="pt-BR" sz="1400" b="1" dirty="0">
                <a:latin typeface="Quicksand"/>
              </a:rPr>
              <a:t>SaaS (</a:t>
            </a:r>
            <a:r>
              <a:rPr lang="pt-BR" sz="1400" b="1" err="1">
                <a:latin typeface="Quicksand"/>
              </a:rPr>
              <a:t>Bitrise</a:t>
            </a:r>
            <a:r>
              <a:rPr lang="pt-BR" sz="1400" b="1" dirty="0">
                <a:latin typeface="Quicksand"/>
              </a:rPr>
              <a:t>) na nuvem.</a:t>
            </a:r>
          </a:p>
          <a:p>
            <a:pPr marL="171450" indent="-171450">
              <a:spcAft>
                <a:spcPts val="1200"/>
              </a:spcAft>
              <a:buFont typeface="Wingdings" panose="05000000000000000000" pitchFamily="2" charset="2"/>
              <a:buChar char="q"/>
            </a:pPr>
            <a:r>
              <a:rPr lang="pt-BR" sz="1400" dirty="0">
                <a:latin typeface="Quicksand"/>
              </a:rPr>
              <a:t>Em paralelo, também está sendo analisada opção de criação de ambiente na própria empresa para a execução de pipeline CI/</a:t>
            </a:r>
            <a:r>
              <a:rPr lang="pt-BR" sz="1400">
                <a:latin typeface="Quicksand"/>
              </a:rPr>
              <a:t>CD.</a:t>
            </a:r>
            <a:endParaRPr lang="pt-BR" sz="1400" dirty="0">
              <a:latin typeface="Quicksand" pitchFamily="2" charset="77"/>
            </a:endParaRPr>
          </a:p>
          <a:p>
            <a:pPr marL="171450" indent="-171450">
              <a:spcAft>
                <a:spcPts val="1200"/>
              </a:spcAft>
              <a:buFont typeface="Wingdings" panose="05000000000000000000" pitchFamily="2" charset="2"/>
              <a:buChar char="q"/>
            </a:pPr>
            <a:r>
              <a:rPr lang="pt-BR" sz="1400" dirty="0">
                <a:latin typeface="Quicksand"/>
              </a:rPr>
              <a:t>Apesar dessa iniciativa, atualmente, os processos relacionados a </a:t>
            </a:r>
            <a:r>
              <a:rPr lang="pt-BR" sz="1400" i="1" err="1">
                <a:latin typeface="Quicksand"/>
              </a:rPr>
              <a:t>Integration</a:t>
            </a:r>
            <a:r>
              <a:rPr lang="pt-BR" sz="1400" dirty="0">
                <a:latin typeface="Quicksand"/>
              </a:rPr>
              <a:t> e </a:t>
            </a:r>
            <a:r>
              <a:rPr lang="pt-BR" sz="1400" i="1" dirty="0">
                <a:latin typeface="Quicksand"/>
              </a:rPr>
              <a:t>Delivery</a:t>
            </a:r>
            <a:r>
              <a:rPr lang="pt-BR" sz="1400" dirty="0">
                <a:latin typeface="Quicksand"/>
              </a:rPr>
              <a:t> dos aplicativos (tanto iOS quanto Android) estão sendo disparados manualmente nas próprias máquinas dos desenvolvedores.</a:t>
            </a:r>
          </a:p>
          <a:p>
            <a:pPr marL="171450" indent="-171450">
              <a:spcAft>
                <a:spcPts val="1200"/>
              </a:spcAft>
              <a:buFont typeface="Wingdings" panose="05000000000000000000" pitchFamily="2" charset="2"/>
              <a:buChar char="q"/>
            </a:pPr>
            <a:r>
              <a:rPr lang="pt-BR" sz="1400" dirty="0">
                <a:latin typeface="Quicksand" pitchFamily="2" charset="77"/>
              </a:rPr>
              <a:t>Há um pipeline consolidado e específico para </a:t>
            </a:r>
            <a:r>
              <a:rPr lang="pt-BR" sz="1400" b="1" dirty="0">
                <a:latin typeface="Quicksand" pitchFamily="2" charset="77"/>
              </a:rPr>
              <a:t>testes de integração</a:t>
            </a:r>
            <a:r>
              <a:rPr lang="pt-BR" sz="1400" dirty="0">
                <a:latin typeface="Quicksand" pitchFamily="2" charset="77"/>
              </a:rPr>
              <a:t>. Esse pipeline é executado diariamente em horário específico (ou também sob demanda) e executa uma suíte de testes de sanidade escrita em Ruby. </a:t>
            </a:r>
            <a:endParaRPr lang="pt-BR" sz="1400" dirty="0">
              <a:latin typeface="Quicksand"/>
              <a:ea typeface="+mn-lt"/>
              <a:cs typeface="+mn-lt"/>
            </a:endParaRPr>
          </a:p>
          <a:p>
            <a:pPr marL="628650" lvl="2" indent="-171450">
              <a:spcAft>
                <a:spcPts val="1200"/>
              </a:spcAft>
              <a:buFont typeface="Wingdings" panose="05000000000000000000" pitchFamily="2" charset="2"/>
              <a:buChar char="§"/>
            </a:pPr>
            <a:r>
              <a:rPr lang="pt-BR" sz="1400" b="1" dirty="0">
                <a:latin typeface="Quicksand" pitchFamily="2" charset="77"/>
              </a:rPr>
              <a:t>Testes de regressão </a:t>
            </a:r>
            <a:r>
              <a:rPr lang="pt-BR" sz="1400" dirty="0">
                <a:latin typeface="Quicksand" pitchFamily="2" charset="77"/>
              </a:rPr>
              <a:t>não fazem parte dessa pipeline executada diariamente, mas podem vir a ser executados sob demanda</a:t>
            </a:r>
            <a:endParaRPr lang="pt-BR" sz="1400" dirty="0">
              <a:latin typeface="Quicksand"/>
              <a:ea typeface="+mn-lt"/>
              <a:cs typeface="+mn-lt"/>
            </a:endParaRPr>
          </a:p>
        </p:txBody>
      </p:sp>
      <p:sp>
        <p:nvSpPr>
          <p:cNvPr id="9" name="Título 8">
            <a:extLst>
              <a:ext uri="{FF2B5EF4-FFF2-40B4-BE49-F238E27FC236}">
                <a16:creationId xmlns:a16="http://schemas.microsoft.com/office/drawing/2014/main" id="{FA1CBE6A-AEE7-485D-A917-9F982CF008ED}"/>
              </a:ext>
            </a:extLst>
          </p:cNvPr>
          <p:cNvSpPr>
            <a:spLocks noGrp="1"/>
          </p:cNvSpPr>
          <p:nvPr>
            <p:ph type="title"/>
          </p:nvPr>
        </p:nvSpPr>
        <p:spPr/>
        <p:txBody>
          <a:bodyPr/>
          <a:lstStyle/>
          <a:p>
            <a:r>
              <a:rPr lang="pt-BR" dirty="0"/>
              <a:t>Aspectos da Implementação</a:t>
            </a:r>
          </a:p>
        </p:txBody>
      </p:sp>
      <p:sp>
        <p:nvSpPr>
          <p:cNvPr id="10" name="Subtítulo 9">
            <a:extLst>
              <a:ext uri="{FF2B5EF4-FFF2-40B4-BE49-F238E27FC236}">
                <a16:creationId xmlns:a16="http://schemas.microsoft.com/office/drawing/2014/main" id="{DEDC6052-52A4-4EFD-AAAB-AF3258BE411C}"/>
              </a:ext>
            </a:extLst>
          </p:cNvPr>
          <p:cNvSpPr>
            <a:spLocks noGrp="1"/>
          </p:cNvSpPr>
          <p:nvPr>
            <p:ph type="subTitle" idx="1"/>
          </p:nvPr>
        </p:nvSpPr>
        <p:spPr/>
        <p:txBody>
          <a:bodyPr>
            <a:normAutofit fontScale="92500" lnSpcReduction="20000"/>
          </a:bodyPr>
          <a:lstStyle/>
          <a:p>
            <a:r>
              <a:rPr lang="pt-BR" dirty="0"/>
              <a:t>CI / CD / Build &amp; </a:t>
            </a:r>
            <a:r>
              <a:rPr lang="pt-BR" dirty="0" err="1"/>
              <a:t>Deploy</a:t>
            </a:r>
            <a:endParaRPr lang="pt-BR" dirty="0"/>
          </a:p>
        </p:txBody>
      </p:sp>
    </p:spTree>
    <p:extLst>
      <p:ext uri="{BB962C8B-B14F-4D97-AF65-F5344CB8AC3E}">
        <p14:creationId xmlns:p14="http://schemas.microsoft.com/office/powerpoint/2010/main" val="6860319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2977" y="2695575"/>
            <a:ext cx="1466849" cy="1466849"/>
          </a:xfrm>
          <a:prstGeom prst="rect">
            <a:avLst/>
          </a:prstGeom>
        </p:spPr>
      </p:pic>
      <p:sp>
        <p:nvSpPr>
          <p:cNvPr id="2" name="CaixaDeTexto 1">
            <a:extLst>
              <a:ext uri="{FF2B5EF4-FFF2-40B4-BE49-F238E27FC236}">
                <a16:creationId xmlns:a16="http://schemas.microsoft.com/office/drawing/2014/main" id="{BE6D0A31-82A5-4F45-B600-1FC86BA57A49}"/>
              </a:ext>
            </a:extLst>
          </p:cNvPr>
          <p:cNvSpPr txBox="1"/>
          <p:nvPr/>
        </p:nvSpPr>
        <p:spPr>
          <a:xfrm rot="10800000" flipV="1">
            <a:off x="53164" y="934551"/>
            <a:ext cx="1022851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Font typeface="Wingdings" panose="05000000000000000000" pitchFamily="2" charset="2"/>
              <a:buChar char="q"/>
            </a:pPr>
            <a:r>
              <a:rPr lang="pt-BR" sz="1400" dirty="0">
                <a:latin typeface="Quicksand" pitchFamily="2" charset="0"/>
                <a:ea typeface="+mn-lt"/>
                <a:cs typeface="+mn-lt"/>
              </a:rPr>
              <a:t>A cobertura de </a:t>
            </a:r>
            <a:r>
              <a:rPr lang="pt-BR" sz="1400" b="1" dirty="0">
                <a:latin typeface="Quicksand" pitchFamily="2" charset="0"/>
                <a:ea typeface="+mn-lt"/>
                <a:cs typeface="+mn-lt"/>
              </a:rPr>
              <a:t>testes unitários </a:t>
            </a:r>
            <a:r>
              <a:rPr lang="pt-BR" sz="1400" dirty="0">
                <a:latin typeface="Quicksand" pitchFamily="2" charset="0"/>
                <a:ea typeface="+mn-lt"/>
                <a:cs typeface="+mn-lt"/>
              </a:rPr>
              <a:t>é ainda incipiente para os apps (tanto iOS quanto Android).</a:t>
            </a:r>
          </a:p>
          <a:p>
            <a:pPr marL="342900" indent="-342900">
              <a:spcAft>
                <a:spcPts val="1200"/>
              </a:spcAft>
              <a:buFont typeface="Wingdings" panose="05000000000000000000" pitchFamily="2" charset="2"/>
              <a:buChar char="q"/>
            </a:pPr>
            <a:r>
              <a:rPr lang="pt-BR" sz="1400" dirty="0">
                <a:latin typeface="Quicksand"/>
                <a:ea typeface="+mn-lt"/>
                <a:cs typeface="+mn-lt"/>
              </a:rPr>
              <a:t>Para os </a:t>
            </a:r>
            <a:r>
              <a:rPr lang="pt-BR" sz="1400" b="1" dirty="0">
                <a:latin typeface="Quicksand"/>
                <a:ea typeface="+mn-lt"/>
                <a:cs typeface="+mn-lt"/>
              </a:rPr>
              <a:t>testes de integração</a:t>
            </a:r>
            <a:r>
              <a:rPr lang="pt-BR" sz="1400">
                <a:latin typeface="Quicksand"/>
                <a:ea typeface="+mn-lt"/>
                <a:cs typeface="+mn-lt"/>
              </a:rPr>
              <a:t>, já há um conjunto significativo de testes automatizados executados diariamente. </a:t>
            </a:r>
            <a:r>
              <a:rPr lang="pt-BR" sz="1400" dirty="0">
                <a:latin typeface="Quicksand"/>
                <a:ea typeface="+mn-lt"/>
                <a:cs typeface="+mn-lt"/>
              </a:rPr>
              <a:t>Os scripts desses testes são codificados em Ruby e estão em um repositório apartado do repositório do código fonte dos apps.</a:t>
            </a:r>
          </a:p>
          <a:p>
            <a:pPr marL="342900" lvl="1" indent="-342900">
              <a:spcAft>
                <a:spcPts val="1200"/>
              </a:spcAft>
              <a:buFont typeface="Wingdings" panose="05000000000000000000" pitchFamily="2" charset="2"/>
              <a:buChar char="q"/>
            </a:pPr>
            <a:r>
              <a:rPr lang="pt-BR" sz="1400" dirty="0">
                <a:latin typeface="Quicksand"/>
                <a:ea typeface="+mn-lt"/>
                <a:cs typeface="+mn-lt"/>
              </a:rPr>
              <a:t>Em relação aos </a:t>
            </a:r>
            <a:r>
              <a:rPr lang="pt-BR" sz="1400" b="1" dirty="0">
                <a:latin typeface="Quicksand"/>
                <a:ea typeface="+mn-lt"/>
                <a:cs typeface="+mn-lt"/>
              </a:rPr>
              <a:t>testes sistêmicos</a:t>
            </a:r>
            <a:r>
              <a:rPr lang="pt-BR" sz="1400" dirty="0">
                <a:latin typeface="Quicksand"/>
                <a:ea typeface="+mn-lt"/>
                <a:cs typeface="+mn-lt"/>
              </a:rPr>
              <a:t>, os critérios de aceite das histórias são especificados em linguagem </a:t>
            </a:r>
            <a:r>
              <a:rPr lang="pt-BR" sz="1400" err="1">
                <a:latin typeface="Quicksand"/>
                <a:ea typeface="+mn-lt"/>
                <a:cs typeface="+mn-lt"/>
              </a:rPr>
              <a:t>Gherkin</a:t>
            </a:r>
            <a:r>
              <a:rPr lang="pt-BR" sz="1400" dirty="0">
                <a:latin typeface="Quicksand"/>
                <a:ea typeface="+mn-lt"/>
                <a:cs typeface="+mn-lt"/>
              </a:rPr>
              <a:t>. Em um exemplo visto, os termos utilizados estão mais voltados para a parte tecnológica do que </a:t>
            </a:r>
            <a:r>
              <a:rPr lang="pt-BR" sz="1400">
                <a:latin typeface="Quicksand"/>
                <a:ea typeface="+mn-lt"/>
                <a:cs typeface="+mn-lt"/>
              </a:rPr>
              <a:t>para o</a:t>
            </a:r>
            <a:r>
              <a:rPr lang="pt-BR" sz="1400" dirty="0">
                <a:latin typeface="Quicksand"/>
                <a:ea typeface="+mn-lt"/>
                <a:cs typeface="+mn-lt"/>
              </a:rPr>
              <a:t> negócio em si. </a:t>
            </a:r>
          </a:p>
          <a:p>
            <a:pPr marL="342900" lvl="1" indent="-342900">
              <a:spcAft>
                <a:spcPts val="1200"/>
              </a:spcAft>
              <a:buFont typeface="Wingdings" panose="05000000000000000000" pitchFamily="2" charset="2"/>
              <a:buChar char="q"/>
            </a:pPr>
            <a:r>
              <a:rPr lang="pt-BR" sz="1400" b="1" dirty="0">
                <a:latin typeface="Quicksand"/>
                <a:ea typeface="+mn-lt"/>
                <a:cs typeface="+mn-lt"/>
              </a:rPr>
              <a:t>BDD (</a:t>
            </a:r>
            <a:r>
              <a:rPr lang="pt-BR" sz="1400" b="1" err="1">
                <a:latin typeface="Quicksand"/>
                <a:ea typeface="+mn-lt"/>
                <a:cs typeface="+mn-lt"/>
              </a:rPr>
              <a:t>Behaviour</a:t>
            </a:r>
            <a:r>
              <a:rPr lang="pt-BR" sz="1400" b="1" dirty="0">
                <a:latin typeface="Quicksand"/>
                <a:ea typeface="+mn-lt"/>
                <a:cs typeface="+mn-lt"/>
              </a:rPr>
              <a:t> </a:t>
            </a:r>
            <a:r>
              <a:rPr lang="pt-BR" sz="1400" b="1" err="1">
                <a:latin typeface="Quicksand"/>
                <a:ea typeface="+mn-lt"/>
                <a:cs typeface="+mn-lt"/>
              </a:rPr>
              <a:t>Driven</a:t>
            </a:r>
            <a:r>
              <a:rPr lang="pt-BR" sz="1400" b="1" dirty="0">
                <a:latin typeface="Quicksand"/>
                <a:ea typeface="+mn-lt"/>
                <a:cs typeface="+mn-lt"/>
              </a:rPr>
              <a:t> </a:t>
            </a:r>
            <a:r>
              <a:rPr lang="pt-BR" sz="1400" b="1">
                <a:latin typeface="Quicksand"/>
                <a:ea typeface="+mn-lt"/>
                <a:cs typeface="+mn-lt"/>
              </a:rPr>
              <a:t>Development)</a:t>
            </a:r>
            <a:r>
              <a:rPr lang="pt-BR" sz="1400">
                <a:latin typeface="Quicksand"/>
                <a:ea typeface="+mn-lt"/>
                <a:cs typeface="+mn-lt"/>
              </a:rPr>
              <a:t>, apesar </a:t>
            </a:r>
            <a:r>
              <a:rPr lang="pt-BR" sz="1400" dirty="0">
                <a:latin typeface="Quicksand"/>
                <a:ea typeface="+mn-lt"/>
                <a:cs typeface="+mn-lt"/>
              </a:rPr>
              <a:t>do uso de especificação dos critérios de aceite e testes de aceitação em </a:t>
            </a:r>
            <a:r>
              <a:rPr lang="pt-BR" sz="1400" err="1">
                <a:latin typeface="Quicksand"/>
                <a:ea typeface="+mn-lt"/>
                <a:cs typeface="+mn-lt"/>
              </a:rPr>
              <a:t>Gherkin</a:t>
            </a:r>
            <a:r>
              <a:rPr lang="pt-BR" sz="1400" dirty="0">
                <a:latin typeface="Quicksand"/>
                <a:ea typeface="+mn-lt"/>
                <a:cs typeface="+mn-lt"/>
              </a:rPr>
              <a:t>, as práticas e técnicas relacionadas ao BDD ainda estão sendo consideradas e não há consenso se devem ser adotadas na empresa</a:t>
            </a:r>
          </a:p>
          <a:p>
            <a:pPr marL="342900" lvl="1" indent="-342900">
              <a:spcAft>
                <a:spcPts val="1200"/>
              </a:spcAft>
              <a:buFont typeface="Wingdings" panose="05000000000000000000" pitchFamily="2" charset="2"/>
              <a:buChar char="q"/>
            </a:pPr>
            <a:r>
              <a:rPr lang="pt-BR" sz="1400" dirty="0">
                <a:latin typeface="Quicksand"/>
                <a:ea typeface="+mn-lt"/>
                <a:cs typeface="+mn-lt"/>
              </a:rPr>
              <a:t>Os </a:t>
            </a:r>
            <a:r>
              <a:rPr lang="pt-BR" sz="1400" b="1" dirty="0">
                <a:latin typeface="Quicksand"/>
                <a:ea typeface="+mn-lt"/>
                <a:cs typeface="+mn-lt"/>
              </a:rPr>
              <a:t>critérios de aceite </a:t>
            </a:r>
            <a:r>
              <a:rPr lang="pt-BR" sz="1400" dirty="0">
                <a:latin typeface="Quicksand"/>
                <a:ea typeface="+mn-lt"/>
                <a:cs typeface="+mn-lt"/>
              </a:rPr>
              <a:t>são a base para os testes funcionais de aceitação, porém a especificação dos cenários (com exemplos concretos de uso) só é feita quando há requisição do time de desenvolvimento.</a:t>
            </a:r>
          </a:p>
          <a:p>
            <a:pPr marL="342900" lvl="1" indent="-342900">
              <a:spcAft>
                <a:spcPts val="1200"/>
              </a:spcAft>
              <a:buFont typeface="Wingdings" panose="05000000000000000000" pitchFamily="2" charset="2"/>
              <a:buChar char="q"/>
            </a:pPr>
            <a:r>
              <a:rPr lang="pt-BR" sz="1400" dirty="0">
                <a:latin typeface="Quicksand"/>
                <a:ea typeface="+mn-lt"/>
                <a:cs typeface="+mn-lt"/>
              </a:rPr>
              <a:t>Observamos que há iniciativa de </a:t>
            </a:r>
            <a:r>
              <a:rPr lang="pt-BR" sz="1400" b="1" dirty="0">
                <a:latin typeface="Quicksand"/>
                <a:ea typeface="+mn-lt"/>
                <a:cs typeface="+mn-lt"/>
              </a:rPr>
              <a:t>automação de testes </a:t>
            </a:r>
            <a:r>
              <a:rPr lang="pt-BR" sz="1400" dirty="0">
                <a:latin typeface="Quicksand"/>
                <a:ea typeface="+mn-lt"/>
                <a:cs typeface="+mn-lt"/>
              </a:rPr>
              <a:t>sistêmicos funcionais com utilização de </a:t>
            </a:r>
            <a:r>
              <a:rPr lang="pt-BR" sz="1400" err="1">
                <a:latin typeface="Quicksand"/>
                <a:ea typeface="+mn-lt"/>
                <a:cs typeface="+mn-lt"/>
              </a:rPr>
              <a:t>stack</a:t>
            </a:r>
            <a:r>
              <a:rPr lang="pt-BR" sz="1400" dirty="0">
                <a:latin typeface="Quicksand"/>
                <a:ea typeface="+mn-lt"/>
                <a:cs typeface="+mn-lt"/>
              </a:rPr>
              <a:t> com </a:t>
            </a:r>
            <a:r>
              <a:rPr lang="pt-BR" sz="1400" dirty="0" err="1">
                <a:latin typeface="Quicksand"/>
                <a:ea typeface="+mn-lt"/>
                <a:cs typeface="+mn-lt"/>
              </a:rPr>
              <a:t>Appium</a:t>
            </a:r>
            <a:r>
              <a:rPr lang="pt-BR" sz="1400">
                <a:latin typeface="Quicksand"/>
                <a:ea typeface="+mn-lt"/>
                <a:cs typeface="+mn-lt"/>
              </a:rPr>
              <a:t>,</a:t>
            </a:r>
            <a:r>
              <a:rPr lang="pt-BR" sz="1400" dirty="0">
                <a:latin typeface="Quicksand"/>
                <a:ea typeface="+mn-lt"/>
                <a:cs typeface="+mn-lt"/>
              </a:rPr>
              <a:t> mas essa iniciativa está atualmente pausada.</a:t>
            </a:r>
          </a:p>
          <a:p>
            <a:pPr marL="342900" lvl="1" indent="-342900">
              <a:spcAft>
                <a:spcPts val="1200"/>
              </a:spcAft>
              <a:buFont typeface="Wingdings" panose="05000000000000000000" pitchFamily="2" charset="2"/>
              <a:buChar char="q"/>
            </a:pPr>
            <a:r>
              <a:rPr lang="pt-BR" sz="1400" dirty="0">
                <a:latin typeface="Quicksand"/>
                <a:ea typeface="+mn-lt"/>
                <a:cs typeface="+mn-lt"/>
              </a:rPr>
              <a:t>Atualmente</a:t>
            </a:r>
            <a:r>
              <a:rPr lang="pt-BR" sz="1400">
                <a:latin typeface="Quicksand"/>
                <a:ea typeface="+mn-lt"/>
                <a:cs typeface="+mn-lt"/>
              </a:rPr>
              <a:t>,</a:t>
            </a:r>
            <a:r>
              <a:rPr lang="pt-BR" sz="1400" dirty="0">
                <a:latin typeface="Quicksand"/>
                <a:ea typeface="+mn-lt"/>
                <a:cs typeface="+mn-lt"/>
              </a:rPr>
              <a:t> os dispositivos onde são testados os apps se resumem aos dispositivos físicos do próprio time de </a:t>
            </a:r>
            <a:r>
              <a:rPr lang="pt-BR" sz="1400" err="1">
                <a:latin typeface="Quicksand"/>
                <a:ea typeface="+mn-lt"/>
                <a:cs typeface="+mn-lt"/>
              </a:rPr>
              <a:t>testers</a:t>
            </a:r>
            <a:r>
              <a:rPr lang="pt-BR" sz="1400" dirty="0">
                <a:latin typeface="Quicksand"/>
                <a:ea typeface="+mn-lt"/>
                <a:cs typeface="+mn-lt"/>
              </a:rPr>
              <a:t>. Há em curso um estudo de uso de </a:t>
            </a:r>
            <a:r>
              <a:rPr lang="pt-BR" sz="1400" b="1" dirty="0">
                <a:latin typeface="Quicksand"/>
                <a:ea typeface="+mn-lt"/>
                <a:cs typeface="+mn-lt"/>
              </a:rPr>
              <a:t>serviços de teste </a:t>
            </a:r>
            <a:r>
              <a:rPr lang="pt-BR" sz="1400" dirty="0">
                <a:latin typeface="Quicksand"/>
                <a:ea typeface="+mn-lt"/>
                <a:cs typeface="+mn-lt"/>
              </a:rPr>
              <a:t>com "device </a:t>
            </a:r>
            <a:r>
              <a:rPr lang="pt-BR" sz="1400" err="1">
                <a:latin typeface="Quicksand"/>
                <a:ea typeface="+mn-lt"/>
                <a:cs typeface="+mn-lt"/>
              </a:rPr>
              <a:t>farms</a:t>
            </a:r>
            <a:r>
              <a:rPr lang="pt-BR" sz="1400" dirty="0">
                <a:latin typeface="Quicksand"/>
                <a:ea typeface="+mn-lt"/>
                <a:cs typeface="+mn-lt"/>
              </a:rPr>
              <a:t>" utilizando </a:t>
            </a:r>
            <a:r>
              <a:rPr lang="pt-BR" sz="1400" err="1">
                <a:latin typeface="Quicksand"/>
                <a:ea typeface="+mn-lt"/>
                <a:cs typeface="+mn-lt"/>
              </a:rPr>
              <a:t>providers</a:t>
            </a:r>
            <a:r>
              <a:rPr lang="pt-BR" sz="1400" dirty="0">
                <a:latin typeface="Quicksand"/>
                <a:ea typeface="+mn-lt"/>
                <a:cs typeface="+mn-lt"/>
              </a:rPr>
              <a:t> como AWS e Google </a:t>
            </a:r>
            <a:r>
              <a:rPr lang="pt-BR" sz="1400" err="1">
                <a:latin typeface="Quicksand"/>
                <a:ea typeface="+mn-lt"/>
                <a:cs typeface="+mn-lt"/>
              </a:rPr>
              <a:t>Firebase</a:t>
            </a:r>
            <a:r>
              <a:rPr lang="pt-BR" sz="1400" dirty="0">
                <a:latin typeface="Quicksand"/>
                <a:ea typeface="+mn-lt"/>
                <a:cs typeface="+mn-lt"/>
              </a:rPr>
              <a:t>.</a:t>
            </a:r>
          </a:p>
          <a:p>
            <a:pPr marL="342900" lvl="1" indent="-342900">
              <a:spcAft>
                <a:spcPts val="1200"/>
              </a:spcAft>
              <a:buFont typeface="Wingdings" panose="05000000000000000000" pitchFamily="2" charset="2"/>
              <a:buChar char="q"/>
            </a:pPr>
            <a:r>
              <a:rPr lang="pt-BR" sz="1400" dirty="0">
                <a:latin typeface="Quicksand"/>
                <a:ea typeface="+mn-lt"/>
                <a:cs typeface="+mn-lt"/>
              </a:rPr>
              <a:t>É utilizado o plugin </a:t>
            </a:r>
            <a:r>
              <a:rPr lang="pt-BR" sz="1400" err="1">
                <a:latin typeface="Quicksand"/>
                <a:ea typeface="+mn-lt"/>
                <a:cs typeface="+mn-lt"/>
              </a:rPr>
              <a:t>Zephyr</a:t>
            </a:r>
            <a:r>
              <a:rPr lang="pt-BR" sz="1400" dirty="0">
                <a:latin typeface="Quicksand"/>
                <a:ea typeface="+mn-lt"/>
                <a:cs typeface="+mn-lt"/>
              </a:rPr>
              <a:t> </a:t>
            </a:r>
            <a:r>
              <a:rPr lang="pt-BR" sz="1400" err="1">
                <a:latin typeface="Quicksand"/>
                <a:ea typeface="+mn-lt"/>
                <a:cs typeface="+mn-lt"/>
              </a:rPr>
              <a:t>Scale</a:t>
            </a:r>
            <a:r>
              <a:rPr lang="pt-BR" sz="1400" dirty="0">
                <a:latin typeface="Quicksand"/>
                <a:ea typeface="+mn-lt"/>
                <a:cs typeface="+mn-lt"/>
              </a:rPr>
              <a:t> no JIRA que </a:t>
            </a:r>
            <a:r>
              <a:rPr lang="pt-BR" sz="1400" b="1" dirty="0">
                <a:latin typeface="Quicksand"/>
                <a:ea typeface="+mn-lt"/>
                <a:cs typeface="+mn-lt"/>
              </a:rPr>
              <a:t>gerencia os ciclos e suítes de testes </a:t>
            </a:r>
            <a:r>
              <a:rPr lang="pt-BR" sz="1400" dirty="0">
                <a:latin typeface="Quicksand"/>
                <a:ea typeface="+mn-lt"/>
                <a:cs typeface="+mn-lt"/>
              </a:rPr>
              <a:t>e, para testes automatizados (com execução via Jenkins), atualiza também status dos casos de testes definidos.</a:t>
            </a:r>
          </a:p>
          <a:p>
            <a:pPr marL="342900" lvl="1" indent="-342900">
              <a:spcAft>
                <a:spcPts val="1200"/>
              </a:spcAft>
              <a:buFont typeface="Wingdings" panose="05000000000000000000" pitchFamily="2" charset="2"/>
              <a:buChar char="q"/>
            </a:pPr>
            <a:r>
              <a:rPr lang="pt-BR" sz="1400">
                <a:latin typeface="Quicksand"/>
                <a:ea typeface="+mn-lt"/>
                <a:cs typeface="+mn-lt"/>
              </a:rPr>
              <a:t>Para</a:t>
            </a:r>
            <a:r>
              <a:rPr lang="pt-BR" sz="1400" dirty="0">
                <a:latin typeface="Quicksand"/>
                <a:ea typeface="+mn-lt"/>
                <a:cs typeface="+mn-lt"/>
              </a:rPr>
              <a:t> casos específicos (sob demanda), é construída suíte de </a:t>
            </a:r>
            <a:r>
              <a:rPr lang="pt-BR" sz="1400" b="1">
                <a:latin typeface="Quicksand"/>
                <a:ea typeface="+mn-lt"/>
                <a:cs typeface="+mn-lt"/>
              </a:rPr>
              <a:t>testes de performance</a:t>
            </a:r>
            <a:r>
              <a:rPr lang="pt-BR" sz="1400">
                <a:latin typeface="Quicksand"/>
                <a:ea typeface="+mn-lt"/>
                <a:cs typeface="+mn-lt"/>
              </a:rPr>
              <a:t>,</a:t>
            </a:r>
            <a:r>
              <a:rPr lang="pt-BR" sz="1400" dirty="0">
                <a:latin typeface="Quicksand"/>
                <a:ea typeface="+mn-lt"/>
                <a:cs typeface="+mn-lt"/>
              </a:rPr>
              <a:t> utilizando </a:t>
            </a:r>
            <a:r>
              <a:rPr lang="pt-BR" sz="1400" dirty="0" err="1">
                <a:latin typeface="Quicksand"/>
                <a:ea typeface="+mn-lt"/>
                <a:cs typeface="+mn-lt"/>
              </a:rPr>
              <a:t>jMeter</a:t>
            </a:r>
            <a:r>
              <a:rPr lang="pt-BR" sz="1400">
                <a:latin typeface="Quicksand"/>
                <a:ea typeface="+mn-lt"/>
                <a:cs typeface="+mn-lt"/>
              </a:rPr>
              <a:t>,</a:t>
            </a:r>
            <a:r>
              <a:rPr lang="pt-BR" sz="1400" dirty="0">
                <a:latin typeface="Quicksand"/>
                <a:ea typeface="+mn-lt"/>
                <a:cs typeface="+mn-lt"/>
              </a:rPr>
              <a:t> executados em ambiente de desenvolvimento e homologação.</a:t>
            </a:r>
          </a:p>
        </p:txBody>
      </p:sp>
      <p:sp>
        <p:nvSpPr>
          <p:cNvPr id="3" name="Título 2">
            <a:extLst>
              <a:ext uri="{FF2B5EF4-FFF2-40B4-BE49-F238E27FC236}">
                <a16:creationId xmlns:a16="http://schemas.microsoft.com/office/drawing/2014/main" id="{39F1CCFF-EA92-41DF-8291-E6C817DD5391}"/>
              </a:ext>
            </a:extLst>
          </p:cNvPr>
          <p:cNvSpPr>
            <a:spLocks noGrp="1"/>
          </p:cNvSpPr>
          <p:nvPr>
            <p:ph type="title"/>
          </p:nvPr>
        </p:nvSpPr>
        <p:spPr/>
        <p:txBody>
          <a:bodyPr/>
          <a:lstStyle/>
          <a:p>
            <a:r>
              <a:rPr lang="pt-BR" dirty="0"/>
              <a:t>Aspectos da Implementação</a:t>
            </a:r>
          </a:p>
        </p:txBody>
      </p:sp>
      <p:sp>
        <p:nvSpPr>
          <p:cNvPr id="4" name="Subtítulo 3">
            <a:extLst>
              <a:ext uri="{FF2B5EF4-FFF2-40B4-BE49-F238E27FC236}">
                <a16:creationId xmlns:a16="http://schemas.microsoft.com/office/drawing/2014/main" id="{ED5B0B19-FFDF-44C9-BF9C-67ADCE50555A}"/>
              </a:ext>
            </a:extLst>
          </p:cNvPr>
          <p:cNvSpPr>
            <a:spLocks noGrp="1"/>
          </p:cNvSpPr>
          <p:nvPr>
            <p:ph type="subTitle" idx="1"/>
          </p:nvPr>
        </p:nvSpPr>
        <p:spPr/>
        <p:txBody>
          <a:bodyPr>
            <a:normAutofit fontScale="92500" lnSpcReduction="20000"/>
          </a:bodyPr>
          <a:lstStyle/>
          <a:p>
            <a:r>
              <a:rPr lang="pt-BR" dirty="0"/>
              <a:t>Testes</a:t>
            </a:r>
          </a:p>
        </p:txBody>
      </p:sp>
    </p:spTree>
    <p:extLst>
      <p:ext uri="{BB962C8B-B14F-4D97-AF65-F5344CB8AC3E}">
        <p14:creationId xmlns:p14="http://schemas.microsoft.com/office/powerpoint/2010/main" val="72726155"/>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ign&#10;&#10;Description automatically generated">
            <a:extLst>
              <a:ext uri="{FF2B5EF4-FFF2-40B4-BE49-F238E27FC236}">
                <a16:creationId xmlns:a16="http://schemas.microsoft.com/office/drawing/2014/main" id="{E2213DB3-FAA0-094B-9A88-347A3053D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8430" y="-110857"/>
            <a:ext cx="1908810" cy="1908810"/>
          </a:xfrm>
          <a:prstGeom prst="rect">
            <a:avLst/>
          </a:prstGeom>
          <a:effectLst>
            <a:outerShdw blurRad="50800" dist="38100" dir="2700000" algn="tl" rotWithShape="0">
              <a:prstClr val="black">
                <a:alpha val="40000"/>
              </a:prstClr>
            </a:outerShdw>
          </a:effectLst>
        </p:spPr>
      </p:pic>
      <p:sp>
        <p:nvSpPr>
          <p:cNvPr id="2" name="Título 1">
            <a:extLst>
              <a:ext uri="{FF2B5EF4-FFF2-40B4-BE49-F238E27FC236}">
                <a16:creationId xmlns:a16="http://schemas.microsoft.com/office/drawing/2014/main" id="{6263F4D0-4C30-4E4E-B60B-1B7E91DCAAA3}"/>
              </a:ext>
            </a:extLst>
          </p:cNvPr>
          <p:cNvSpPr>
            <a:spLocks noGrp="1"/>
          </p:cNvSpPr>
          <p:nvPr>
            <p:ph type="title"/>
          </p:nvPr>
        </p:nvSpPr>
        <p:spPr/>
        <p:txBody>
          <a:bodyPr/>
          <a:lstStyle/>
          <a:p>
            <a:r>
              <a:rPr lang="pt-BR" dirty="0"/>
              <a:t>Síntese</a:t>
            </a:r>
          </a:p>
        </p:txBody>
      </p:sp>
      <p:sp>
        <p:nvSpPr>
          <p:cNvPr id="5" name="Espaço Reservado para Texto 4">
            <a:extLst>
              <a:ext uri="{FF2B5EF4-FFF2-40B4-BE49-F238E27FC236}">
                <a16:creationId xmlns:a16="http://schemas.microsoft.com/office/drawing/2014/main" id="{DF311EC0-06ED-4533-9512-D9FE05C84EF4}"/>
              </a:ext>
            </a:extLst>
          </p:cNvPr>
          <p:cNvSpPr>
            <a:spLocks noGrp="1"/>
          </p:cNvSpPr>
          <p:nvPr>
            <p:ph type="body" idx="1"/>
          </p:nvPr>
        </p:nvSpPr>
        <p:spPr/>
        <p:txBody>
          <a:bodyPr/>
          <a:lstStyle/>
          <a:p>
            <a:pPr marL="1254125" indent="-342900" algn="l">
              <a:buFont typeface="Arial" panose="020B0604020202020204" pitchFamily="34" charset="0"/>
              <a:buChar char="•"/>
            </a:pPr>
            <a:r>
              <a:rPr lang="pt-BR" dirty="0"/>
              <a:t>Pontos de atenção</a:t>
            </a:r>
          </a:p>
          <a:p>
            <a:pPr marL="1254125" indent="-342900" algn="l">
              <a:buFont typeface="Arial" panose="020B0604020202020204" pitchFamily="34" charset="0"/>
              <a:buChar char="•"/>
            </a:pPr>
            <a:r>
              <a:rPr lang="pt-BR" dirty="0"/>
              <a:t>Recomendações</a:t>
            </a:r>
          </a:p>
        </p:txBody>
      </p:sp>
    </p:spTree>
    <p:extLst>
      <p:ext uri="{BB962C8B-B14F-4D97-AF65-F5344CB8AC3E}">
        <p14:creationId xmlns:p14="http://schemas.microsoft.com/office/powerpoint/2010/main" val="15049577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11;g7b29a26fc5_0_12">
            <a:extLst>
              <a:ext uri="{FF2B5EF4-FFF2-40B4-BE49-F238E27FC236}">
                <a16:creationId xmlns:a16="http://schemas.microsoft.com/office/drawing/2014/main" id="{D4DF04F3-BFB8-40CE-A9D2-04CE68085B62}"/>
              </a:ext>
            </a:extLst>
          </p:cNvPr>
          <p:cNvSpPr txBox="1">
            <a:spLocks/>
          </p:cNvSpPr>
          <p:nvPr/>
        </p:nvSpPr>
        <p:spPr>
          <a:xfrm>
            <a:off x="80010" y="1484086"/>
            <a:ext cx="11510300" cy="830997"/>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marL="285750" indent="-285750" algn="l" rtl="0">
              <a:buFont typeface="Arial" panose="020B0604020202020204" pitchFamily="34" charset="0"/>
              <a:buChar char="•"/>
            </a:pPr>
            <a:r>
              <a:rPr lang="pt-BR" sz="1600" dirty="0">
                <a:solidFill>
                  <a:schemeClr val="tx1"/>
                </a:solidFill>
                <a:latin typeface="Quicksand Light" pitchFamily="2" charset="0"/>
              </a:rPr>
              <a:t>Necessidade de rescrever os legados.</a:t>
            </a:r>
          </a:p>
          <a:p>
            <a:pPr marL="285750" indent="-285750" algn="l" rtl="0">
              <a:buFont typeface="Arial" panose="020B0604020202020204" pitchFamily="34" charset="0"/>
              <a:buChar char="•"/>
            </a:pPr>
            <a:r>
              <a:rPr lang="pt-BR" sz="1600" dirty="0">
                <a:solidFill>
                  <a:schemeClr val="tx1"/>
                </a:solidFill>
                <a:latin typeface="Quicksand Light" pitchFamily="2" charset="0"/>
              </a:rPr>
              <a:t>Fortes diretrizes de integração.</a:t>
            </a:r>
          </a:p>
          <a:p>
            <a:pPr marL="285750" indent="-285750" algn="l" rtl="0">
              <a:buFont typeface="Arial" panose="020B0604020202020204" pitchFamily="34" charset="0"/>
              <a:buChar char="•"/>
            </a:pPr>
            <a:r>
              <a:rPr lang="pt-BR" sz="1600" dirty="0">
                <a:solidFill>
                  <a:schemeClr val="tx1"/>
                </a:solidFill>
                <a:latin typeface="Quicksand Light" pitchFamily="2" charset="0"/>
              </a:rPr>
              <a:t>Uso de serviços gerenciados</a:t>
            </a:r>
          </a:p>
        </p:txBody>
      </p:sp>
      <p:sp>
        <p:nvSpPr>
          <p:cNvPr id="4" name="Título 3">
            <a:extLst>
              <a:ext uri="{FF2B5EF4-FFF2-40B4-BE49-F238E27FC236}">
                <a16:creationId xmlns:a16="http://schemas.microsoft.com/office/drawing/2014/main" id="{DD877A04-C6FF-4AE6-9D3B-F27E6E1259B1}"/>
              </a:ext>
            </a:extLst>
          </p:cNvPr>
          <p:cNvSpPr>
            <a:spLocks noGrp="1"/>
          </p:cNvSpPr>
          <p:nvPr>
            <p:ph type="title"/>
          </p:nvPr>
        </p:nvSpPr>
        <p:spPr/>
        <p:txBody>
          <a:bodyPr/>
          <a:lstStyle/>
          <a:p>
            <a:r>
              <a:rPr lang="pt-BR" dirty="0"/>
              <a:t>Pontos de Atenção</a:t>
            </a:r>
          </a:p>
        </p:txBody>
      </p:sp>
      <p:sp>
        <p:nvSpPr>
          <p:cNvPr id="2" name="Subtítulo 1">
            <a:extLst>
              <a:ext uri="{FF2B5EF4-FFF2-40B4-BE49-F238E27FC236}">
                <a16:creationId xmlns:a16="http://schemas.microsoft.com/office/drawing/2014/main" id="{BEE177EC-789C-4D70-8943-CD9ACC30E292}"/>
              </a:ext>
            </a:extLst>
          </p:cNvPr>
          <p:cNvSpPr>
            <a:spLocks noGrp="1"/>
          </p:cNvSpPr>
          <p:nvPr>
            <p:ph type="subTitle" idx="1"/>
          </p:nvPr>
        </p:nvSpPr>
        <p:spPr/>
        <p:txBody>
          <a:bodyPr>
            <a:normAutofit fontScale="92500" lnSpcReduction="20000"/>
          </a:bodyPr>
          <a:lstStyle/>
          <a:p>
            <a:endParaRPr lang="pt-BR"/>
          </a:p>
        </p:txBody>
      </p:sp>
      <p:pic>
        <p:nvPicPr>
          <p:cNvPr id="6" name="Imagem 5" descr="Uma imagem contendo Padrão do plano de fundo&#10;&#10;Descrição gerada automaticamente">
            <a:extLst>
              <a:ext uri="{FF2B5EF4-FFF2-40B4-BE49-F238E27FC236}">
                <a16:creationId xmlns:a16="http://schemas.microsoft.com/office/drawing/2014/main" id="{603DBDCD-869C-44F8-ABA9-B1C9BEB026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566728" y="728034"/>
            <a:ext cx="2542034" cy="2538860"/>
          </a:xfrm>
          <a:prstGeom prst="rect">
            <a:avLst/>
          </a:prstGeom>
        </p:spPr>
      </p:pic>
    </p:spTree>
    <p:extLst>
      <p:ext uri="{BB962C8B-B14F-4D97-AF65-F5344CB8AC3E}">
        <p14:creationId xmlns:p14="http://schemas.microsoft.com/office/powerpoint/2010/main" val="2199684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33E9C-1482-43EC-B348-0FD7C53FDE9F}"/>
              </a:ext>
            </a:extLst>
          </p:cNvPr>
          <p:cNvSpPr>
            <a:spLocks noGrp="1"/>
          </p:cNvSpPr>
          <p:nvPr>
            <p:ph type="title"/>
          </p:nvPr>
        </p:nvSpPr>
        <p:spPr/>
        <p:txBody>
          <a:bodyPr/>
          <a:lstStyle/>
          <a:p>
            <a:r>
              <a:rPr lang="pt-BR" dirty="0"/>
              <a:t>Recomendações</a:t>
            </a:r>
          </a:p>
        </p:txBody>
      </p:sp>
      <p:sp>
        <p:nvSpPr>
          <p:cNvPr id="5" name="Subtítulo 4">
            <a:extLst>
              <a:ext uri="{FF2B5EF4-FFF2-40B4-BE49-F238E27FC236}">
                <a16:creationId xmlns:a16="http://schemas.microsoft.com/office/drawing/2014/main" id="{A9F19EE9-82E6-437D-BE56-85FC08E3D178}"/>
              </a:ext>
            </a:extLst>
          </p:cNvPr>
          <p:cNvSpPr>
            <a:spLocks noGrp="1"/>
          </p:cNvSpPr>
          <p:nvPr>
            <p:ph type="subTitle" idx="1"/>
          </p:nvPr>
        </p:nvSpPr>
        <p:spPr/>
        <p:txBody>
          <a:bodyPr>
            <a:normAutofit fontScale="92500" lnSpcReduction="20000"/>
          </a:bodyPr>
          <a:lstStyle/>
          <a:p>
            <a:endParaRPr lang="pt-BR"/>
          </a:p>
        </p:txBody>
      </p:sp>
      <p:pic>
        <p:nvPicPr>
          <p:cNvPr id="6" name="Imagem 5" descr="Uma imagem contendo Padrão do plano de fundo&#10;&#10;Descrição gerada automaticamente">
            <a:extLst>
              <a:ext uri="{FF2B5EF4-FFF2-40B4-BE49-F238E27FC236}">
                <a16:creationId xmlns:a16="http://schemas.microsoft.com/office/drawing/2014/main" id="{7F78C334-7017-4C94-98F5-9DA5BD6056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566728" y="728034"/>
            <a:ext cx="2542034" cy="2538860"/>
          </a:xfrm>
          <a:prstGeom prst="rect">
            <a:avLst/>
          </a:prstGeom>
        </p:spPr>
      </p:pic>
    </p:spTree>
    <p:extLst>
      <p:ext uri="{BB962C8B-B14F-4D97-AF65-F5344CB8AC3E}">
        <p14:creationId xmlns:p14="http://schemas.microsoft.com/office/powerpoint/2010/main" val="7301083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FD002D-CCD0-2A48-8C11-487365E37594}"/>
              </a:ext>
            </a:extLst>
          </p:cNvPr>
          <p:cNvSpPr/>
          <p:nvPr/>
        </p:nvSpPr>
        <p:spPr>
          <a:xfrm>
            <a:off x="0" y="0"/>
            <a:ext cx="12192000" cy="5249592"/>
          </a:xfrm>
          <a:prstGeom prst="rect">
            <a:avLst/>
          </a:prstGeom>
          <a:solidFill>
            <a:schemeClr val="accent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4" name="Google Shape;102;p1">
            <a:extLst>
              <a:ext uri="{FF2B5EF4-FFF2-40B4-BE49-F238E27FC236}">
                <a16:creationId xmlns:a16="http://schemas.microsoft.com/office/drawing/2014/main" id="{7D7D08E8-D79B-4745-B564-826CF12C3102}"/>
              </a:ext>
            </a:extLst>
          </p:cNvPr>
          <p:cNvPicPr preferRelativeResize="0"/>
          <p:nvPr/>
        </p:nvPicPr>
        <p:blipFill rotWithShape="1">
          <a:blip r:embed="rId3">
            <a:alphaModFix/>
          </a:blip>
          <a:srcRect/>
          <a:stretch/>
        </p:blipFill>
        <p:spPr>
          <a:xfrm>
            <a:off x="4535463" y="759022"/>
            <a:ext cx="3121073" cy="3731548"/>
          </a:xfrm>
          <a:prstGeom prst="rect">
            <a:avLst/>
          </a:prstGeom>
          <a:noFill/>
          <a:ln>
            <a:noFill/>
          </a:ln>
        </p:spPr>
      </p:pic>
      <p:sp>
        <p:nvSpPr>
          <p:cNvPr id="4" name="TextBox 3">
            <a:extLst>
              <a:ext uri="{FF2B5EF4-FFF2-40B4-BE49-F238E27FC236}">
                <a16:creationId xmlns:a16="http://schemas.microsoft.com/office/drawing/2014/main" id="{8F2ED399-3DB8-6542-8ED8-957A7B8D7FE3}"/>
              </a:ext>
            </a:extLst>
          </p:cNvPr>
          <p:cNvSpPr txBox="1"/>
          <p:nvPr/>
        </p:nvSpPr>
        <p:spPr>
          <a:xfrm>
            <a:off x="2506086" y="5623893"/>
            <a:ext cx="7179825" cy="769441"/>
          </a:xfrm>
          <a:prstGeom prst="rect">
            <a:avLst/>
          </a:prstGeom>
          <a:noFill/>
        </p:spPr>
        <p:txBody>
          <a:bodyPr wrap="square" rtlCol="0">
            <a:spAutoFit/>
          </a:bodyPr>
          <a:lstStyle/>
          <a:p>
            <a:pPr algn="ctr"/>
            <a:r>
              <a:rPr lang="en-BR" sz="4400">
                <a:latin typeface="Quicksand" pitchFamily="2" charset="77"/>
              </a:rPr>
              <a:t>SEE YOU SOON!</a:t>
            </a:r>
          </a:p>
        </p:txBody>
      </p:sp>
    </p:spTree>
    <p:extLst>
      <p:ext uri="{BB962C8B-B14F-4D97-AF65-F5344CB8AC3E}">
        <p14:creationId xmlns:p14="http://schemas.microsoft.com/office/powerpoint/2010/main" val="17511148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ECFF57-9786-4F81-A4A4-4007AF929B40}"/>
              </a:ext>
            </a:extLst>
          </p:cNvPr>
          <p:cNvSpPr>
            <a:spLocks noGrp="1"/>
          </p:cNvSpPr>
          <p:nvPr>
            <p:ph type="title"/>
          </p:nvPr>
        </p:nvSpPr>
        <p:spPr/>
        <p:txBody>
          <a:bodyPr/>
          <a:lstStyle/>
          <a:p>
            <a:r>
              <a:rPr lang="pt-BR" dirty="0">
                <a:highlight>
                  <a:srgbClr val="FFFF00"/>
                </a:highlight>
              </a:rPr>
              <a:t>SLIDES ANTIGOS</a:t>
            </a:r>
          </a:p>
        </p:txBody>
      </p:sp>
      <p:sp>
        <p:nvSpPr>
          <p:cNvPr id="4" name="Espaço Reservado para Texto 3">
            <a:extLst>
              <a:ext uri="{FF2B5EF4-FFF2-40B4-BE49-F238E27FC236}">
                <a16:creationId xmlns:a16="http://schemas.microsoft.com/office/drawing/2014/main" id="{783B06AA-F6E4-4DA6-8E38-D39F608E1DAF}"/>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904882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F8710-0476-434E-B7EC-81F476D684D4}"/>
              </a:ext>
            </a:extLst>
          </p:cNvPr>
          <p:cNvSpPr>
            <a:spLocks noGrp="1"/>
          </p:cNvSpPr>
          <p:nvPr>
            <p:ph type="title"/>
          </p:nvPr>
        </p:nvSpPr>
        <p:spPr/>
        <p:txBody>
          <a:bodyPr/>
          <a:lstStyle/>
          <a:p>
            <a:r>
              <a:rPr lang="pt-BR" dirty="0"/>
              <a:t>Objetivos arquiteturais</a:t>
            </a:r>
          </a:p>
        </p:txBody>
      </p:sp>
      <p:sp>
        <p:nvSpPr>
          <p:cNvPr id="3" name="Subtítulo 2">
            <a:extLst>
              <a:ext uri="{FF2B5EF4-FFF2-40B4-BE49-F238E27FC236}">
                <a16:creationId xmlns:a16="http://schemas.microsoft.com/office/drawing/2014/main" id="{96086D98-7D0A-4A68-96C4-3565FF9A46E0}"/>
              </a:ext>
            </a:extLst>
          </p:cNvPr>
          <p:cNvSpPr>
            <a:spLocks noGrp="1"/>
          </p:cNvSpPr>
          <p:nvPr>
            <p:ph type="subTitle" idx="1"/>
          </p:nvPr>
        </p:nvSpPr>
        <p:spPr/>
        <p:txBody>
          <a:bodyPr>
            <a:normAutofit fontScale="92500" lnSpcReduction="20000"/>
          </a:bodyPr>
          <a:lstStyle/>
          <a:p>
            <a:r>
              <a:rPr lang="pt-BR" dirty="0"/>
              <a:t>Sustentadores da estratégia</a:t>
            </a:r>
          </a:p>
        </p:txBody>
      </p:sp>
      <p:grpSp>
        <p:nvGrpSpPr>
          <p:cNvPr id="13" name="Agrupar 12">
            <a:extLst>
              <a:ext uri="{FF2B5EF4-FFF2-40B4-BE49-F238E27FC236}">
                <a16:creationId xmlns:a16="http://schemas.microsoft.com/office/drawing/2014/main" id="{A4FC731B-73B4-4C74-B772-4A9C3A500634}"/>
              </a:ext>
            </a:extLst>
          </p:cNvPr>
          <p:cNvGrpSpPr/>
          <p:nvPr/>
        </p:nvGrpSpPr>
        <p:grpSpPr>
          <a:xfrm>
            <a:off x="831922" y="2937103"/>
            <a:ext cx="5032664" cy="769416"/>
            <a:chOff x="831922" y="3072012"/>
            <a:chExt cx="5032664" cy="769416"/>
          </a:xfrm>
        </p:grpSpPr>
        <p:sp>
          <p:nvSpPr>
            <p:cNvPr id="4" name="Teardrop 13">
              <a:extLst>
                <a:ext uri="{FF2B5EF4-FFF2-40B4-BE49-F238E27FC236}">
                  <a16:creationId xmlns:a16="http://schemas.microsoft.com/office/drawing/2014/main" id="{A18B20BD-6A6B-46DD-94D5-51354B472D89}"/>
                </a:ext>
              </a:extLst>
            </p:cNvPr>
            <p:cNvSpPr/>
            <p:nvPr/>
          </p:nvSpPr>
          <p:spPr bwMode="auto">
            <a:xfrm rot="8100000">
              <a:off x="831922" y="3142161"/>
              <a:ext cx="305408" cy="258313"/>
            </a:xfrm>
            <a:prstGeom prst="teardrop">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nvGrpSpPr>
            <p:cNvPr id="5" name="Group 52">
              <a:extLst>
                <a:ext uri="{FF2B5EF4-FFF2-40B4-BE49-F238E27FC236}">
                  <a16:creationId xmlns:a16="http://schemas.microsoft.com/office/drawing/2014/main" id="{BE4A93D7-6662-4F36-8D92-DCB94A1CE68D}"/>
                </a:ext>
              </a:extLst>
            </p:cNvPr>
            <p:cNvGrpSpPr/>
            <p:nvPr/>
          </p:nvGrpSpPr>
          <p:grpSpPr>
            <a:xfrm>
              <a:off x="1184586" y="3072012"/>
              <a:ext cx="4680000" cy="769416"/>
              <a:chOff x="-4316455" y="1595341"/>
              <a:chExt cx="3957288" cy="769416"/>
            </a:xfrm>
          </p:grpSpPr>
          <p:sp>
            <p:nvSpPr>
              <p:cNvPr id="6" name="TextBox 46">
                <a:extLst>
                  <a:ext uri="{FF2B5EF4-FFF2-40B4-BE49-F238E27FC236}">
                    <a16:creationId xmlns:a16="http://schemas.microsoft.com/office/drawing/2014/main" id="{382A480C-D236-4F7C-AB93-D4F9CA74F95B}"/>
                  </a:ext>
                </a:extLst>
              </p:cNvPr>
              <p:cNvSpPr txBox="1"/>
              <p:nvPr/>
            </p:nvSpPr>
            <p:spPr>
              <a:xfrm>
                <a:off x="-4316455" y="1595341"/>
                <a:ext cx="2343045" cy="369332"/>
              </a:xfrm>
              <a:prstGeom prst="rect">
                <a:avLst/>
              </a:prstGeom>
              <a:noFill/>
            </p:spPr>
            <p:txBody>
              <a:bodyPr wrap="none" lIns="0" rtlCol="0" anchor="ctr">
                <a:spAutoFit/>
              </a:bodyPr>
              <a:lstStyle/>
              <a:p>
                <a:r>
                  <a:rPr lang="pt-BR" b="1" dirty="0">
                    <a:solidFill>
                      <a:schemeClr val="bg1">
                        <a:lumMod val="65000"/>
                      </a:schemeClr>
                    </a:solidFill>
                    <a:latin typeface="Quicksand" pitchFamily="2" charset="0"/>
                  </a:rPr>
                  <a:t>Integração de parceiros</a:t>
                </a:r>
              </a:p>
            </p:txBody>
          </p:sp>
          <p:sp>
            <p:nvSpPr>
              <p:cNvPr id="7" name="TextBox 47">
                <a:extLst>
                  <a:ext uri="{FF2B5EF4-FFF2-40B4-BE49-F238E27FC236}">
                    <a16:creationId xmlns:a16="http://schemas.microsoft.com/office/drawing/2014/main" id="{E3B0FC9F-EF89-4BA9-92B0-072F35FBB2D7}"/>
                  </a:ext>
                </a:extLst>
              </p:cNvPr>
              <p:cNvSpPr txBox="1"/>
              <p:nvPr/>
            </p:nvSpPr>
            <p:spPr>
              <a:xfrm>
                <a:off x="-4316455" y="1933870"/>
                <a:ext cx="3957288" cy="430887"/>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Permitir conexão </a:t>
                </a:r>
                <a:r>
                  <a:rPr lang="pt-BR" sz="1100" dirty="0">
                    <a:solidFill>
                      <a:schemeClr val="bg1">
                        <a:lumMod val="50000"/>
                      </a:schemeClr>
                    </a:solidFill>
                    <a:latin typeface="Quicksand Light" pitchFamily="2" charset="0"/>
                  </a:rPr>
                  <a:t>a outros atores para execução de operações e incorporação de produtos e serviços de terceiros à plataforma.</a:t>
                </a:r>
              </a:p>
            </p:txBody>
          </p:sp>
        </p:grpSp>
      </p:grpSp>
      <p:grpSp>
        <p:nvGrpSpPr>
          <p:cNvPr id="33" name="Agrupar 32">
            <a:extLst>
              <a:ext uri="{FF2B5EF4-FFF2-40B4-BE49-F238E27FC236}">
                <a16:creationId xmlns:a16="http://schemas.microsoft.com/office/drawing/2014/main" id="{AE7778B4-CC6B-4AFF-8966-AF5B23F376A2}"/>
              </a:ext>
            </a:extLst>
          </p:cNvPr>
          <p:cNvGrpSpPr/>
          <p:nvPr/>
        </p:nvGrpSpPr>
        <p:grpSpPr>
          <a:xfrm>
            <a:off x="6302624" y="2937103"/>
            <a:ext cx="5032661" cy="1277248"/>
            <a:chOff x="831922" y="4950526"/>
            <a:chExt cx="5032661" cy="1277248"/>
          </a:xfrm>
        </p:grpSpPr>
        <p:grpSp>
          <p:nvGrpSpPr>
            <p:cNvPr id="8" name="Group 53">
              <a:extLst>
                <a:ext uri="{FF2B5EF4-FFF2-40B4-BE49-F238E27FC236}">
                  <a16:creationId xmlns:a16="http://schemas.microsoft.com/office/drawing/2014/main" id="{12C7746C-C87F-4694-A58F-3B6D594550CB}"/>
                </a:ext>
              </a:extLst>
            </p:cNvPr>
            <p:cNvGrpSpPr/>
            <p:nvPr/>
          </p:nvGrpSpPr>
          <p:grpSpPr>
            <a:xfrm>
              <a:off x="1184586" y="4950526"/>
              <a:ext cx="4679997" cy="1277248"/>
              <a:chOff x="325102" y="2950185"/>
              <a:chExt cx="3957287" cy="1277248"/>
            </a:xfrm>
          </p:grpSpPr>
          <p:sp>
            <p:nvSpPr>
              <p:cNvPr id="9" name="TextBox 54">
                <a:extLst>
                  <a:ext uri="{FF2B5EF4-FFF2-40B4-BE49-F238E27FC236}">
                    <a16:creationId xmlns:a16="http://schemas.microsoft.com/office/drawing/2014/main" id="{66A5016B-A199-42CA-8699-067ECD68B5DF}"/>
                  </a:ext>
                </a:extLst>
              </p:cNvPr>
              <p:cNvSpPr txBox="1"/>
              <p:nvPr/>
            </p:nvSpPr>
            <p:spPr>
              <a:xfrm>
                <a:off x="325102" y="2950185"/>
                <a:ext cx="2283405" cy="369332"/>
              </a:xfrm>
              <a:prstGeom prst="rect">
                <a:avLst/>
              </a:prstGeom>
              <a:noFill/>
            </p:spPr>
            <p:txBody>
              <a:bodyPr wrap="none" lIns="0" rtlCol="0" anchor="ctr">
                <a:spAutoFit/>
              </a:bodyPr>
              <a:lstStyle/>
              <a:p>
                <a:r>
                  <a:rPr lang="pt-BR" b="1" dirty="0">
                    <a:solidFill>
                      <a:srgbClr val="6F7E89"/>
                    </a:solidFill>
                    <a:latin typeface="Quicksand" pitchFamily="2" charset="0"/>
                  </a:rPr>
                  <a:t>Estratégia de Mini Apps</a:t>
                </a:r>
              </a:p>
            </p:txBody>
          </p:sp>
          <p:sp>
            <p:nvSpPr>
              <p:cNvPr id="10" name="TextBox 55">
                <a:extLst>
                  <a:ext uri="{FF2B5EF4-FFF2-40B4-BE49-F238E27FC236}">
                    <a16:creationId xmlns:a16="http://schemas.microsoft.com/office/drawing/2014/main" id="{43ECFBC2-A45C-4EFC-9584-D50537FA26BF}"/>
                  </a:ext>
                </a:extLst>
              </p:cNvPr>
              <p:cNvSpPr txBox="1"/>
              <p:nvPr/>
            </p:nvSpPr>
            <p:spPr>
              <a:xfrm>
                <a:off x="325102" y="3288714"/>
                <a:ext cx="3957287" cy="938719"/>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Incorporar parceiros mais facilmente</a:t>
                </a:r>
                <a:r>
                  <a:rPr lang="pt-BR" sz="1100" dirty="0">
                    <a:solidFill>
                      <a:schemeClr val="bg1">
                        <a:lumMod val="50000"/>
                      </a:schemeClr>
                    </a:solidFill>
                    <a:latin typeface="Quicksand Light" pitchFamily="2" charset="0"/>
                  </a:rPr>
                  <a:t>, oferecendo facilidades e agilidade para que o os atores do ecossistema se acoplem ao Super App. Neste sentido pensamos na estratégia de incorporar mini apps através de </a:t>
                </a:r>
                <a:r>
                  <a:rPr lang="pt-BR" sz="1100" b="1" dirty="0" err="1">
                    <a:solidFill>
                      <a:schemeClr val="bg1">
                        <a:lumMod val="50000"/>
                      </a:schemeClr>
                    </a:solidFill>
                    <a:latin typeface="Quicksand Light" pitchFamily="2" charset="0"/>
                  </a:rPr>
                  <a:t>webview</a:t>
                </a:r>
                <a:r>
                  <a:rPr lang="pt-BR" sz="1100" dirty="0">
                    <a:solidFill>
                      <a:schemeClr val="bg1">
                        <a:lumMod val="50000"/>
                      </a:schemeClr>
                    </a:solidFill>
                    <a:latin typeface="Quicksand Light" pitchFamily="2" charset="0"/>
                  </a:rPr>
                  <a:t> pois esta é uma tendência de mercado para a abertura do ecossistema.</a:t>
                </a:r>
              </a:p>
            </p:txBody>
          </p:sp>
        </p:grpSp>
        <p:sp>
          <p:nvSpPr>
            <p:cNvPr id="14" name="Teardrop 68">
              <a:extLst>
                <a:ext uri="{FF2B5EF4-FFF2-40B4-BE49-F238E27FC236}">
                  <a16:creationId xmlns:a16="http://schemas.microsoft.com/office/drawing/2014/main" id="{D6D5C962-4AB4-4ABF-8FEE-92E17766DB3F}"/>
                </a:ext>
              </a:extLst>
            </p:cNvPr>
            <p:cNvSpPr/>
            <p:nvPr/>
          </p:nvSpPr>
          <p:spPr bwMode="auto">
            <a:xfrm rot="8100000">
              <a:off x="831922" y="5006035"/>
              <a:ext cx="305408" cy="258313"/>
            </a:xfrm>
            <a:prstGeom prst="teardrop">
              <a:avLst/>
            </a:prstGeom>
            <a:solidFill>
              <a:srgbClr val="6F7E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12" name="Agrupar 11">
            <a:extLst>
              <a:ext uri="{FF2B5EF4-FFF2-40B4-BE49-F238E27FC236}">
                <a16:creationId xmlns:a16="http://schemas.microsoft.com/office/drawing/2014/main" id="{62A96AF6-1CBE-43F1-BEE0-92FD66F024BC}"/>
              </a:ext>
            </a:extLst>
          </p:cNvPr>
          <p:cNvGrpSpPr/>
          <p:nvPr/>
        </p:nvGrpSpPr>
        <p:grpSpPr>
          <a:xfrm>
            <a:off x="6349228" y="4403444"/>
            <a:ext cx="5044043" cy="962092"/>
            <a:chOff x="6349228" y="3080906"/>
            <a:chExt cx="5044043" cy="962092"/>
          </a:xfrm>
        </p:grpSpPr>
        <p:sp>
          <p:nvSpPr>
            <p:cNvPr id="17" name="TextBox 71">
              <a:extLst>
                <a:ext uri="{FF2B5EF4-FFF2-40B4-BE49-F238E27FC236}">
                  <a16:creationId xmlns:a16="http://schemas.microsoft.com/office/drawing/2014/main" id="{C624D989-0A0A-44C2-AAD2-D3621885235F}"/>
                </a:ext>
              </a:extLst>
            </p:cNvPr>
            <p:cNvSpPr txBox="1"/>
            <p:nvPr/>
          </p:nvSpPr>
          <p:spPr>
            <a:xfrm>
              <a:off x="6713271" y="3080906"/>
              <a:ext cx="2770951" cy="369332"/>
            </a:xfrm>
            <a:prstGeom prst="rect">
              <a:avLst/>
            </a:prstGeom>
            <a:noFill/>
          </p:spPr>
          <p:txBody>
            <a:bodyPr wrap="none" lIns="0" rtlCol="0" anchor="ctr">
              <a:spAutoFit/>
            </a:bodyPr>
            <a:lstStyle/>
            <a:p>
              <a:r>
                <a:rPr lang="pt-BR" b="1" dirty="0">
                  <a:solidFill>
                    <a:srgbClr val="1AA8FE"/>
                  </a:solidFill>
                  <a:latin typeface="Quicksand" pitchFamily="2" charset="0"/>
                </a:rPr>
                <a:t>Estabilidade do produto</a:t>
              </a:r>
            </a:p>
          </p:txBody>
        </p:sp>
        <p:sp>
          <p:nvSpPr>
            <p:cNvPr id="18" name="TextBox 72">
              <a:extLst>
                <a:ext uri="{FF2B5EF4-FFF2-40B4-BE49-F238E27FC236}">
                  <a16:creationId xmlns:a16="http://schemas.microsoft.com/office/drawing/2014/main" id="{C1D93451-B9AF-4BAE-BC62-2569A9F27B08}"/>
                </a:ext>
              </a:extLst>
            </p:cNvPr>
            <p:cNvSpPr txBox="1"/>
            <p:nvPr/>
          </p:nvSpPr>
          <p:spPr>
            <a:xfrm>
              <a:off x="6713271" y="3442834"/>
              <a:ext cx="4680000" cy="600164"/>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Priorizar a </a:t>
              </a:r>
              <a:r>
                <a:rPr lang="pt-BR" sz="1100" b="1" dirty="0">
                  <a:solidFill>
                    <a:schemeClr val="bg1">
                      <a:lumMod val="50000"/>
                    </a:schemeClr>
                  </a:solidFill>
                  <a:latin typeface="Quicksand Light" pitchFamily="2" charset="0"/>
                </a:rPr>
                <a:t>performance e reputação do Super App</a:t>
              </a:r>
              <a:r>
                <a:rPr lang="pt-BR" sz="1100" dirty="0">
                  <a:solidFill>
                    <a:schemeClr val="bg1">
                      <a:lumMod val="50000"/>
                    </a:schemeClr>
                  </a:solidFill>
                  <a:latin typeface="Quicksand Light" pitchFamily="2" charset="0"/>
                </a:rPr>
                <a:t>. Portanto o arranjo arquitetural (</a:t>
              </a:r>
              <a:r>
                <a:rPr lang="pt-BR" sz="1100" dirty="0" err="1">
                  <a:solidFill>
                    <a:schemeClr val="bg1">
                      <a:lumMod val="50000"/>
                    </a:schemeClr>
                  </a:solidFill>
                  <a:latin typeface="Quicksand Light" pitchFamily="2" charset="0"/>
                </a:rPr>
                <a:t>dev</a:t>
              </a:r>
              <a:r>
                <a:rPr lang="pt-BR" sz="1100" dirty="0">
                  <a:solidFill>
                    <a:schemeClr val="bg1">
                      <a:lumMod val="50000"/>
                    </a:schemeClr>
                  </a:solidFill>
                  <a:latin typeface="Quicksand Light" pitchFamily="2" charset="0"/>
                </a:rPr>
                <a:t>, data, infra e </a:t>
              </a:r>
              <a:r>
                <a:rPr lang="pt-BR" sz="1100" dirty="0" err="1">
                  <a:solidFill>
                    <a:schemeClr val="bg1">
                      <a:lumMod val="50000"/>
                    </a:schemeClr>
                  </a:solidFill>
                  <a:latin typeface="Quicksand Light" pitchFamily="2" charset="0"/>
                </a:rPr>
                <a:t>ops</a:t>
              </a:r>
              <a:r>
                <a:rPr lang="pt-BR" sz="1100" dirty="0">
                  <a:solidFill>
                    <a:schemeClr val="bg1">
                      <a:lumMod val="50000"/>
                    </a:schemeClr>
                  </a:solidFill>
                  <a:latin typeface="Quicksand Light" pitchFamily="2" charset="0"/>
                </a:rPr>
                <a:t>) deverá prever a utilização de componentes e serviços considerados maduros.</a:t>
              </a:r>
            </a:p>
          </p:txBody>
        </p:sp>
        <p:sp>
          <p:nvSpPr>
            <p:cNvPr id="19" name="Teardrop 73">
              <a:extLst>
                <a:ext uri="{FF2B5EF4-FFF2-40B4-BE49-F238E27FC236}">
                  <a16:creationId xmlns:a16="http://schemas.microsoft.com/office/drawing/2014/main" id="{BBB151C3-7C11-4428-B932-E0D28148D4EB}"/>
                </a:ext>
              </a:extLst>
            </p:cNvPr>
            <p:cNvSpPr/>
            <p:nvPr/>
          </p:nvSpPr>
          <p:spPr bwMode="auto">
            <a:xfrm rot="8100000">
              <a:off x="6349228" y="3136415"/>
              <a:ext cx="305408" cy="258313"/>
            </a:xfrm>
            <a:prstGeom prst="teardrop">
              <a:avLst/>
            </a:prstGeom>
            <a:solidFill>
              <a:srgbClr val="1AA8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15" name="Agrupar 14">
            <a:extLst>
              <a:ext uri="{FF2B5EF4-FFF2-40B4-BE49-F238E27FC236}">
                <a16:creationId xmlns:a16="http://schemas.microsoft.com/office/drawing/2014/main" id="{3AC78C03-9349-4021-9818-1BCC241A4919}"/>
              </a:ext>
            </a:extLst>
          </p:cNvPr>
          <p:cNvGrpSpPr/>
          <p:nvPr/>
        </p:nvGrpSpPr>
        <p:grpSpPr>
          <a:xfrm>
            <a:off x="6349229" y="5690479"/>
            <a:ext cx="5044042" cy="938693"/>
            <a:chOff x="6349229" y="5197931"/>
            <a:chExt cx="5044042" cy="938693"/>
          </a:xfrm>
        </p:grpSpPr>
        <p:grpSp>
          <p:nvGrpSpPr>
            <p:cNvPr id="24" name="Group 78">
              <a:extLst>
                <a:ext uri="{FF2B5EF4-FFF2-40B4-BE49-F238E27FC236}">
                  <a16:creationId xmlns:a16="http://schemas.microsoft.com/office/drawing/2014/main" id="{11335CC6-17D7-48DD-A07D-F4089C6119EC}"/>
                </a:ext>
              </a:extLst>
            </p:cNvPr>
            <p:cNvGrpSpPr/>
            <p:nvPr/>
          </p:nvGrpSpPr>
          <p:grpSpPr>
            <a:xfrm>
              <a:off x="6713271" y="5197931"/>
              <a:ext cx="4680000" cy="938693"/>
              <a:chOff x="670472" y="1507161"/>
              <a:chExt cx="2933705" cy="938693"/>
            </a:xfrm>
          </p:grpSpPr>
          <p:sp>
            <p:nvSpPr>
              <p:cNvPr id="25" name="TextBox 84">
                <a:extLst>
                  <a:ext uri="{FF2B5EF4-FFF2-40B4-BE49-F238E27FC236}">
                    <a16:creationId xmlns:a16="http://schemas.microsoft.com/office/drawing/2014/main" id="{B7E248E1-CAB5-4CC7-A85B-AFE5E4C48F4D}"/>
                  </a:ext>
                </a:extLst>
              </p:cNvPr>
              <p:cNvSpPr txBox="1"/>
              <p:nvPr/>
            </p:nvSpPr>
            <p:spPr>
              <a:xfrm>
                <a:off x="670472" y="1507161"/>
                <a:ext cx="1858586" cy="369332"/>
              </a:xfrm>
              <a:prstGeom prst="rect">
                <a:avLst/>
              </a:prstGeom>
              <a:noFill/>
            </p:spPr>
            <p:txBody>
              <a:bodyPr wrap="none" lIns="0" rtlCol="0" anchor="ctr">
                <a:spAutoFit/>
              </a:bodyPr>
              <a:lstStyle/>
              <a:p>
                <a:r>
                  <a:rPr lang="pt-BR" b="1" dirty="0">
                    <a:solidFill>
                      <a:srgbClr val="F3591F"/>
                    </a:solidFill>
                    <a:latin typeface="Quicksand" pitchFamily="2" charset="0"/>
                  </a:rPr>
                  <a:t>Future-</a:t>
                </a:r>
                <a:r>
                  <a:rPr lang="pt-BR" b="1" dirty="0" err="1">
                    <a:solidFill>
                      <a:srgbClr val="F3591F"/>
                    </a:solidFill>
                    <a:latin typeface="Quicksand" pitchFamily="2" charset="0"/>
                  </a:rPr>
                  <a:t>proof</a:t>
                </a:r>
                <a:r>
                  <a:rPr lang="pt-BR" b="1" dirty="0">
                    <a:solidFill>
                      <a:srgbClr val="F3591F"/>
                    </a:solidFill>
                    <a:latin typeface="Quicksand" pitchFamily="2" charset="0"/>
                  </a:rPr>
                  <a:t> </a:t>
                </a:r>
                <a:r>
                  <a:rPr lang="pt-BR" b="1" dirty="0" err="1">
                    <a:solidFill>
                      <a:srgbClr val="F3591F"/>
                    </a:solidFill>
                    <a:latin typeface="Quicksand" pitchFamily="2" charset="0"/>
                  </a:rPr>
                  <a:t>architecture</a:t>
                </a:r>
                <a:endParaRPr lang="pt-BR" b="1" dirty="0">
                  <a:solidFill>
                    <a:srgbClr val="F3591F"/>
                  </a:solidFill>
                  <a:latin typeface="Quicksand" pitchFamily="2" charset="0"/>
                </a:endParaRPr>
              </a:p>
            </p:txBody>
          </p:sp>
          <p:sp>
            <p:nvSpPr>
              <p:cNvPr id="26" name="TextBox 85">
                <a:extLst>
                  <a:ext uri="{FF2B5EF4-FFF2-40B4-BE49-F238E27FC236}">
                    <a16:creationId xmlns:a16="http://schemas.microsoft.com/office/drawing/2014/main" id="{6D6399CD-4C2D-4D60-811B-FABFF89EEAC4}"/>
                  </a:ext>
                </a:extLst>
              </p:cNvPr>
              <p:cNvSpPr txBox="1"/>
              <p:nvPr/>
            </p:nvSpPr>
            <p:spPr>
              <a:xfrm>
                <a:off x="670472" y="1845690"/>
                <a:ext cx="2933705" cy="600164"/>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Incluir no Mindset perspectiva de que o produto deve durar para o futuro. A arquitetura deve </a:t>
                </a:r>
                <a:r>
                  <a:rPr lang="pt-BR" sz="1100" b="1" dirty="0">
                    <a:solidFill>
                      <a:schemeClr val="bg1">
                        <a:lumMod val="50000"/>
                      </a:schemeClr>
                    </a:solidFill>
                    <a:latin typeface="Quicksand Light" pitchFamily="2" charset="0"/>
                  </a:rPr>
                  <a:t>permitir ajustes rápidas sem degradação do arranjo e com baixa propagação de impacto</a:t>
                </a:r>
                <a:r>
                  <a:rPr lang="pt-BR" sz="1100" dirty="0">
                    <a:solidFill>
                      <a:schemeClr val="bg1">
                        <a:lumMod val="50000"/>
                      </a:schemeClr>
                    </a:solidFill>
                    <a:latin typeface="Quicksand Light" pitchFamily="2" charset="0"/>
                  </a:rPr>
                  <a:t>.</a:t>
                </a:r>
              </a:p>
            </p:txBody>
          </p:sp>
        </p:grpSp>
        <p:sp>
          <p:nvSpPr>
            <p:cNvPr id="30" name="Teardrop 80">
              <a:extLst>
                <a:ext uri="{FF2B5EF4-FFF2-40B4-BE49-F238E27FC236}">
                  <a16:creationId xmlns:a16="http://schemas.microsoft.com/office/drawing/2014/main" id="{878091D4-07B4-438E-BD27-3104763FAAF0}"/>
                </a:ext>
              </a:extLst>
            </p:cNvPr>
            <p:cNvSpPr/>
            <p:nvPr/>
          </p:nvSpPr>
          <p:spPr bwMode="auto">
            <a:xfrm rot="8100000">
              <a:off x="6349229" y="5253054"/>
              <a:ext cx="305408" cy="258313"/>
            </a:xfrm>
            <a:prstGeom prst="teardrop">
              <a:avLst/>
            </a:prstGeom>
            <a:solidFill>
              <a:srgbClr val="F359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32" name="Agrupar 31">
            <a:extLst>
              <a:ext uri="{FF2B5EF4-FFF2-40B4-BE49-F238E27FC236}">
                <a16:creationId xmlns:a16="http://schemas.microsoft.com/office/drawing/2014/main" id="{81A786F3-1CC0-4FEE-B210-504735482241}"/>
              </a:ext>
            </a:extLst>
          </p:cNvPr>
          <p:cNvGrpSpPr/>
          <p:nvPr/>
        </p:nvGrpSpPr>
        <p:grpSpPr>
          <a:xfrm>
            <a:off x="785320" y="5690479"/>
            <a:ext cx="5044045" cy="938693"/>
            <a:chOff x="6349226" y="6368040"/>
            <a:chExt cx="5044045" cy="938693"/>
          </a:xfrm>
        </p:grpSpPr>
        <p:sp>
          <p:nvSpPr>
            <p:cNvPr id="20" name="Teardrop 76">
              <a:extLst>
                <a:ext uri="{FF2B5EF4-FFF2-40B4-BE49-F238E27FC236}">
                  <a16:creationId xmlns:a16="http://schemas.microsoft.com/office/drawing/2014/main" id="{98A4F311-964F-4F37-95F4-D2254D4AD636}"/>
                </a:ext>
              </a:extLst>
            </p:cNvPr>
            <p:cNvSpPr/>
            <p:nvPr/>
          </p:nvSpPr>
          <p:spPr bwMode="auto">
            <a:xfrm rot="8100000">
              <a:off x="6349226" y="6403040"/>
              <a:ext cx="305408" cy="258313"/>
            </a:xfrm>
            <a:prstGeom prst="teardrop">
              <a:avLst/>
            </a:prstGeom>
            <a:solidFill>
              <a:srgbClr val="393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sp>
          <p:nvSpPr>
            <p:cNvPr id="22" name="TextBox 86">
              <a:extLst>
                <a:ext uri="{FF2B5EF4-FFF2-40B4-BE49-F238E27FC236}">
                  <a16:creationId xmlns:a16="http://schemas.microsoft.com/office/drawing/2014/main" id="{9D2401A6-ED22-4B7F-A912-B185C72C5A19}"/>
                </a:ext>
              </a:extLst>
            </p:cNvPr>
            <p:cNvSpPr txBox="1"/>
            <p:nvPr/>
          </p:nvSpPr>
          <p:spPr>
            <a:xfrm>
              <a:off x="6713271" y="6368040"/>
              <a:ext cx="3642985" cy="369332"/>
            </a:xfrm>
            <a:prstGeom prst="rect">
              <a:avLst/>
            </a:prstGeom>
            <a:noFill/>
          </p:spPr>
          <p:txBody>
            <a:bodyPr wrap="none" lIns="0" rtlCol="0" anchor="ctr">
              <a:spAutoFit/>
            </a:bodyPr>
            <a:lstStyle/>
            <a:p>
              <a:r>
                <a:rPr lang="pt-BR" b="1" dirty="0">
                  <a:solidFill>
                    <a:srgbClr val="393950"/>
                  </a:solidFill>
                  <a:latin typeface="Quicksand" pitchFamily="2" charset="0"/>
                </a:rPr>
                <a:t>Facilidades de desenvolvimento</a:t>
              </a:r>
            </a:p>
          </p:txBody>
        </p:sp>
        <p:sp>
          <p:nvSpPr>
            <p:cNvPr id="23" name="TextBox 87">
              <a:extLst>
                <a:ext uri="{FF2B5EF4-FFF2-40B4-BE49-F238E27FC236}">
                  <a16:creationId xmlns:a16="http://schemas.microsoft.com/office/drawing/2014/main" id="{ECDBB43F-D60B-4B36-A971-EC6FFDFDC4D8}"/>
                </a:ext>
              </a:extLst>
            </p:cNvPr>
            <p:cNvSpPr txBox="1"/>
            <p:nvPr/>
          </p:nvSpPr>
          <p:spPr>
            <a:xfrm>
              <a:off x="6713271" y="6706569"/>
              <a:ext cx="4680000" cy="600164"/>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Alavancar a produtividade do time com base em seu skill atual</a:t>
              </a:r>
              <a:r>
                <a:rPr lang="pt-BR" sz="1100" dirty="0">
                  <a:solidFill>
                    <a:schemeClr val="bg1">
                      <a:lumMod val="50000"/>
                    </a:schemeClr>
                  </a:solidFill>
                  <a:latin typeface="Quicksand Light" pitchFamily="2" charset="0"/>
                </a:rPr>
                <a:t>. Priorizaremos características da plataforma de desenvolvimento que suportem os objetivos com simplicidade e frugalidade arquitetural.</a:t>
              </a:r>
            </a:p>
          </p:txBody>
        </p:sp>
      </p:grpSp>
      <p:grpSp>
        <p:nvGrpSpPr>
          <p:cNvPr id="42" name="Agrupar 41">
            <a:extLst>
              <a:ext uri="{FF2B5EF4-FFF2-40B4-BE49-F238E27FC236}">
                <a16:creationId xmlns:a16="http://schemas.microsoft.com/office/drawing/2014/main" id="{2691F575-A87F-49CF-B5FE-93A3E6817A6B}"/>
              </a:ext>
            </a:extLst>
          </p:cNvPr>
          <p:cNvGrpSpPr/>
          <p:nvPr/>
        </p:nvGrpSpPr>
        <p:grpSpPr>
          <a:xfrm>
            <a:off x="831922" y="1361576"/>
            <a:ext cx="5032662" cy="1277248"/>
            <a:chOff x="831922" y="1565844"/>
            <a:chExt cx="5032662" cy="1277248"/>
          </a:xfrm>
        </p:grpSpPr>
        <p:sp>
          <p:nvSpPr>
            <p:cNvPr id="28" name="TextBox 82">
              <a:extLst>
                <a:ext uri="{FF2B5EF4-FFF2-40B4-BE49-F238E27FC236}">
                  <a16:creationId xmlns:a16="http://schemas.microsoft.com/office/drawing/2014/main" id="{E3B427E6-C046-4A99-8770-A405404DB91C}"/>
                </a:ext>
              </a:extLst>
            </p:cNvPr>
            <p:cNvSpPr txBox="1"/>
            <p:nvPr/>
          </p:nvSpPr>
          <p:spPr>
            <a:xfrm>
              <a:off x="1184587" y="1565844"/>
              <a:ext cx="1948610" cy="369332"/>
            </a:xfrm>
            <a:prstGeom prst="rect">
              <a:avLst/>
            </a:prstGeom>
            <a:noFill/>
          </p:spPr>
          <p:txBody>
            <a:bodyPr wrap="none" lIns="0" rtlCol="0" anchor="ctr">
              <a:spAutoFit/>
            </a:bodyPr>
            <a:lstStyle/>
            <a:p>
              <a:r>
                <a:rPr lang="pt-BR" b="1" dirty="0">
                  <a:solidFill>
                    <a:srgbClr val="A9C500"/>
                  </a:solidFill>
                  <a:latin typeface="Quicksand" pitchFamily="2" charset="0"/>
                </a:rPr>
                <a:t>Estratégia de CX</a:t>
              </a:r>
            </a:p>
          </p:txBody>
        </p:sp>
        <p:sp>
          <p:nvSpPr>
            <p:cNvPr id="29" name="TextBox 83">
              <a:extLst>
                <a:ext uri="{FF2B5EF4-FFF2-40B4-BE49-F238E27FC236}">
                  <a16:creationId xmlns:a16="http://schemas.microsoft.com/office/drawing/2014/main" id="{DC5E0323-B3B6-41E2-B944-FF09A8EA8FA4}"/>
                </a:ext>
              </a:extLst>
            </p:cNvPr>
            <p:cNvSpPr txBox="1"/>
            <p:nvPr/>
          </p:nvSpPr>
          <p:spPr>
            <a:xfrm>
              <a:off x="1184585" y="1904373"/>
              <a:ext cx="4679999" cy="938719"/>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Entregar uma </a:t>
              </a:r>
              <a:r>
                <a:rPr lang="pt-BR" sz="1100" b="1" dirty="0">
                  <a:solidFill>
                    <a:schemeClr val="bg1">
                      <a:lumMod val="50000"/>
                    </a:schemeClr>
                  </a:solidFill>
                  <a:latin typeface="Quicksand Light" pitchFamily="2" charset="0"/>
                </a:rPr>
                <a:t>experiência transparente entre os diversos produtos e serviços disponíveis no Super App</a:t>
              </a:r>
              <a:r>
                <a:rPr lang="pt-BR" sz="1100" dirty="0">
                  <a:solidFill>
                    <a:schemeClr val="bg1">
                      <a:lumMod val="50000"/>
                    </a:schemeClr>
                  </a:solidFill>
                  <a:latin typeface="Quicksand Light" pitchFamily="2" charset="0"/>
                </a:rPr>
                <a:t>, com o refinamento constante da experiência do cliente. A arquitetura deve viabilizar a utilização de um Design System para UI e UX com componentes que </a:t>
              </a:r>
              <a:r>
                <a:rPr lang="pt-BR" sz="1100" b="1" dirty="0">
                  <a:solidFill>
                    <a:schemeClr val="bg1">
                      <a:lumMod val="50000"/>
                    </a:schemeClr>
                  </a:solidFill>
                  <a:latin typeface="Quicksand Light" pitchFamily="2" charset="0"/>
                </a:rPr>
                <a:t>facilitem as jornadas e reduzam fricções</a:t>
              </a:r>
              <a:r>
                <a:rPr lang="pt-BR" sz="1100" dirty="0">
                  <a:solidFill>
                    <a:schemeClr val="bg1">
                      <a:lumMod val="50000"/>
                    </a:schemeClr>
                  </a:solidFill>
                  <a:latin typeface="Quicksand Light" pitchFamily="2" charset="0"/>
                </a:rPr>
                <a:t> na experiência.</a:t>
              </a:r>
            </a:p>
          </p:txBody>
        </p:sp>
        <p:sp>
          <p:nvSpPr>
            <p:cNvPr id="31" name="Teardrop 81">
              <a:extLst>
                <a:ext uri="{FF2B5EF4-FFF2-40B4-BE49-F238E27FC236}">
                  <a16:creationId xmlns:a16="http://schemas.microsoft.com/office/drawing/2014/main" id="{0C08BFB6-E888-40D1-A2A0-9512199BB134}"/>
                </a:ext>
              </a:extLst>
            </p:cNvPr>
            <p:cNvSpPr/>
            <p:nvPr/>
          </p:nvSpPr>
          <p:spPr bwMode="auto">
            <a:xfrm rot="8100000">
              <a:off x="831922" y="1620583"/>
              <a:ext cx="305408" cy="258313"/>
            </a:xfrm>
            <a:prstGeom prst="teardrop">
              <a:avLst/>
            </a:prstGeom>
            <a:solidFill>
              <a:srgbClr val="A9C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43" name="Agrupar 42">
            <a:extLst>
              <a:ext uri="{FF2B5EF4-FFF2-40B4-BE49-F238E27FC236}">
                <a16:creationId xmlns:a16="http://schemas.microsoft.com/office/drawing/2014/main" id="{7B9ED532-3042-4BBD-BB7C-0D8F0D3CECC1}"/>
              </a:ext>
            </a:extLst>
          </p:cNvPr>
          <p:cNvGrpSpPr/>
          <p:nvPr/>
        </p:nvGrpSpPr>
        <p:grpSpPr>
          <a:xfrm>
            <a:off x="6349229" y="1361576"/>
            <a:ext cx="5044042" cy="938693"/>
            <a:chOff x="6349229" y="1596650"/>
            <a:chExt cx="5044042" cy="938693"/>
          </a:xfrm>
        </p:grpSpPr>
        <p:sp>
          <p:nvSpPr>
            <p:cNvPr id="39" name="Teardrop 13">
              <a:extLst>
                <a:ext uri="{FF2B5EF4-FFF2-40B4-BE49-F238E27FC236}">
                  <a16:creationId xmlns:a16="http://schemas.microsoft.com/office/drawing/2014/main" id="{F44AF5DB-E71C-4DDD-B529-61F6B453BAAB}"/>
                </a:ext>
              </a:extLst>
            </p:cNvPr>
            <p:cNvSpPr/>
            <p:nvPr/>
          </p:nvSpPr>
          <p:spPr bwMode="auto">
            <a:xfrm rot="8100000">
              <a:off x="6349229" y="1652158"/>
              <a:ext cx="305408" cy="258313"/>
            </a:xfrm>
            <a:prstGeom prst="teardrop">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sp>
          <p:nvSpPr>
            <p:cNvPr id="40" name="TextBox 46">
              <a:extLst>
                <a:ext uri="{FF2B5EF4-FFF2-40B4-BE49-F238E27FC236}">
                  <a16:creationId xmlns:a16="http://schemas.microsoft.com/office/drawing/2014/main" id="{1F20964F-E35D-482E-BEDE-9362523F0598}"/>
                </a:ext>
              </a:extLst>
            </p:cNvPr>
            <p:cNvSpPr txBox="1"/>
            <p:nvPr/>
          </p:nvSpPr>
          <p:spPr>
            <a:xfrm>
              <a:off x="6713271" y="1596650"/>
              <a:ext cx="2338141" cy="369332"/>
            </a:xfrm>
            <a:prstGeom prst="rect">
              <a:avLst/>
            </a:prstGeom>
            <a:noFill/>
          </p:spPr>
          <p:txBody>
            <a:bodyPr wrap="none" lIns="0" rtlCol="0" anchor="ctr">
              <a:spAutoFit/>
            </a:bodyPr>
            <a:lstStyle/>
            <a:p>
              <a:r>
                <a:rPr lang="pt-BR" b="1" dirty="0">
                  <a:solidFill>
                    <a:srgbClr val="385723"/>
                  </a:solidFill>
                  <a:latin typeface="Quicksand" pitchFamily="2" charset="0"/>
                </a:rPr>
                <a:t>Estratégia de dados</a:t>
              </a:r>
            </a:p>
          </p:txBody>
        </p:sp>
        <p:sp>
          <p:nvSpPr>
            <p:cNvPr id="41" name="TextBox 47">
              <a:extLst>
                <a:ext uri="{FF2B5EF4-FFF2-40B4-BE49-F238E27FC236}">
                  <a16:creationId xmlns:a16="http://schemas.microsoft.com/office/drawing/2014/main" id="{2A8F136B-90E4-4FB6-B534-9059CADE4643}"/>
                </a:ext>
              </a:extLst>
            </p:cNvPr>
            <p:cNvSpPr txBox="1"/>
            <p:nvPr/>
          </p:nvSpPr>
          <p:spPr>
            <a:xfrm>
              <a:off x="6713271" y="1935179"/>
              <a:ext cx="4680000" cy="600164"/>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Retroalimentar o negócio com conhecimento </a:t>
              </a:r>
              <a:r>
                <a:rPr lang="pt-BR" sz="1100">
                  <a:solidFill>
                    <a:schemeClr val="bg1">
                      <a:lumMod val="50000"/>
                    </a:schemeClr>
                  </a:solidFill>
                  <a:latin typeface="Quicksand Light" pitchFamily="2" charset="0"/>
                </a:rPr>
                <a:t>sobre sua </a:t>
              </a:r>
              <a:r>
                <a:rPr lang="pt-BR" sz="1100" dirty="0">
                  <a:solidFill>
                    <a:schemeClr val="bg1">
                      <a:lumMod val="50000"/>
                    </a:schemeClr>
                  </a:solidFill>
                  <a:latin typeface="Quicksand Light" pitchFamily="2" charset="0"/>
                </a:rPr>
                <a:t>base de clientes, fortalecendo e dinamizando sua relação com trabalhadores, e demais atores do ecossistema.</a:t>
              </a:r>
            </a:p>
          </p:txBody>
        </p:sp>
      </p:grpSp>
      <p:grpSp>
        <p:nvGrpSpPr>
          <p:cNvPr id="34" name="Agrupar 33">
            <a:extLst>
              <a:ext uri="{FF2B5EF4-FFF2-40B4-BE49-F238E27FC236}">
                <a16:creationId xmlns:a16="http://schemas.microsoft.com/office/drawing/2014/main" id="{A0A9AB5F-3DDF-4D72-9FDD-3023BC773EAA}"/>
              </a:ext>
            </a:extLst>
          </p:cNvPr>
          <p:cNvGrpSpPr/>
          <p:nvPr/>
        </p:nvGrpSpPr>
        <p:grpSpPr>
          <a:xfrm>
            <a:off x="831922" y="4403444"/>
            <a:ext cx="5032664" cy="769416"/>
            <a:chOff x="831922" y="4072487"/>
            <a:chExt cx="5032664" cy="769416"/>
          </a:xfrm>
        </p:grpSpPr>
        <p:sp>
          <p:nvSpPr>
            <p:cNvPr id="51" name="Teardrop 13">
              <a:extLst>
                <a:ext uri="{FF2B5EF4-FFF2-40B4-BE49-F238E27FC236}">
                  <a16:creationId xmlns:a16="http://schemas.microsoft.com/office/drawing/2014/main" id="{C6DBCDC0-AC7B-4749-B300-296AAC79D291}"/>
                </a:ext>
              </a:extLst>
            </p:cNvPr>
            <p:cNvSpPr/>
            <p:nvPr/>
          </p:nvSpPr>
          <p:spPr bwMode="auto">
            <a:xfrm rot="8100000">
              <a:off x="831922" y="4142636"/>
              <a:ext cx="305408" cy="258313"/>
            </a:xfrm>
            <a:prstGeom prst="teardrop">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solidFill>
                  <a:srgbClr val="ED7D31"/>
                </a:solidFill>
                <a:latin typeface="Quicksand Light" pitchFamily="2" charset="0"/>
              </a:endParaRPr>
            </a:p>
          </p:txBody>
        </p:sp>
        <p:grpSp>
          <p:nvGrpSpPr>
            <p:cNvPr id="52" name="Group 52">
              <a:extLst>
                <a:ext uri="{FF2B5EF4-FFF2-40B4-BE49-F238E27FC236}">
                  <a16:creationId xmlns:a16="http://schemas.microsoft.com/office/drawing/2014/main" id="{1262D145-124E-457C-9255-BCC3851BDAAD}"/>
                </a:ext>
              </a:extLst>
            </p:cNvPr>
            <p:cNvGrpSpPr/>
            <p:nvPr/>
          </p:nvGrpSpPr>
          <p:grpSpPr>
            <a:xfrm>
              <a:off x="1184586" y="4072487"/>
              <a:ext cx="4680000" cy="769416"/>
              <a:chOff x="-4316455" y="1595341"/>
              <a:chExt cx="3957288" cy="769416"/>
            </a:xfrm>
          </p:grpSpPr>
          <p:sp>
            <p:nvSpPr>
              <p:cNvPr id="56" name="TextBox 46">
                <a:extLst>
                  <a:ext uri="{FF2B5EF4-FFF2-40B4-BE49-F238E27FC236}">
                    <a16:creationId xmlns:a16="http://schemas.microsoft.com/office/drawing/2014/main" id="{B70583B3-7A81-421B-950F-6444E1279AEF}"/>
                  </a:ext>
                </a:extLst>
              </p:cNvPr>
              <p:cNvSpPr txBox="1"/>
              <p:nvPr/>
            </p:nvSpPr>
            <p:spPr>
              <a:xfrm>
                <a:off x="-4316455" y="1595341"/>
                <a:ext cx="1091957" cy="369332"/>
              </a:xfrm>
              <a:prstGeom prst="rect">
                <a:avLst/>
              </a:prstGeom>
              <a:noFill/>
            </p:spPr>
            <p:txBody>
              <a:bodyPr wrap="none" lIns="0" rtlCol="0" anchor="ctr">
                <a:spAutoFit/>
              </a:bodyPr>
              <a:lstStyle/>
              <a:p>
                <a:r>
                  <a:rPr lang="pt-BR" b="1" dirty="0">
                    <a:solidFill>
                      <a:srgbClr val="ED7D31"/>
                    </a:solidFill>
                    <a:latin typeface="Quicksand" pitchFamily="2" charset="0"/>
                  </a:rPr>
                  <a:t>Segurança</a:t>
                </a:r>
              </a:p>
            </p:txBody>
          </p:sp>
          <p:sp>
            <p:nvSpPr>
              <p:cNvPr id="60" name="TextBox 47">
                <a:extLst>
                  <a:ext uri="{FF2B5EF4-FFF2-40B4-BE49-F238E27FC236}">
                    <a16:creationId xmlns:a16="http://schemas.microsoft.com/office/drawing/2014/main" id="{EC127C68-C07A-4C85-9598-CDE1312C3336}"/>
                  </a:ext>
                </a:extLst>
              </p:cNvPr>
              <p:cNvSpPr txBox="1"/>
              <p:nvPr/>
            </p:nvSpPr>
            <p:spPr>
              <a:xfrm>
                <a:off x="-4316455" y="1933870"/>
                <a:ext cx="3957288" cy="430887"/>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Proteger dados e privacidade</a:t>
                </a:r>
                <a:r>
                  <a:rPr lang="pt-BR" sz="1100" dirty="0">
                    <a:solidFill>
                      <a:schemeClr val="bg1">
                        <a:lumMod val="50000"/>
                      </a:schemeClr>
                    </a:solidFill>
                    <a:latin typeface="Quicksand Light" pitchFamily="2" charset="0"/>
                  </a:rPr>
                  <a:t> dos trabalhadores, bem como recursos e a estrutura tecnológica.</a:t>
                </a:r>
              </a:p>
            </p:txBody>
          </p:sp>
        </p:grpSp>
      </p:grpSp>
    </p:spTree>
    <p:extLst>
      <p:ext uri="{BB962C8B-B14F-4D97-AF65-F5344CB8AC3E}">
        <p14:creationId xmlns:p14="http://schemas.microsoft.com/office/powerpoint/2010/main" val="1242893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D5FA06-68D7-4A38-A2AF-CAA33FA7E1D7}"/>
              </a:ext>
            </a:extLst>
          </p:cNvPr>
          <p:cNvSpPr>
            <a:spLocks noGrp="1"/>
          </p:cNvSpPr>
          <p:nvPr>
            <p:ph type="title"/>
          </p:nvPr>
        </p:nvSpPr>
        <p:spPr/>
        <p:txBody>
          <a:bodyPr/>
          <a:lstStyle/>
          <a:p>
            <a:r>
              <a:rPr lang="pt-BR" dirty="0"/>
              <a:t>Comparativo entre tecnologias </a:t>
            </a:r>
            <a:r>
              <a:rPr lang="pt-BR" dirty="0" err="1"/>
              <a:t>cross</a:t>
            </a:r>
            <a:r>
              <a:rPr lang="pt-BR" dirty="0"/>
              <a:t> plataforma</a:t>
            </a:r>
          </a:p>
        </p:txBody>
      </p:sp>
      <p:sp>
        <p:nvSpPr>
          <p:cNvPr id="3" name="Subtítulo 2">
            <a:extLst>
              <a:ext uri="{FF2B5EF4-FFF2-40B4-BE49-F238E27FC236}">
                <a16:creationId xmlns:a16="http://schemas.microsoft.com/office/drawing/2014/main" id="{BF9038D8-60C6-44AE-B476-01BD78A8BF1C}"/>
              </a:ext>
            </a:extLst>
          </p:cNvPr>
          <p:cNvSpPr>
            <a:spLocks noGrp="1"/>
          </p:cNvSpPr>
          <p:nvPr>
            <p:ph type="subTitle" idx="1"/>
          </p:nvPr>
        </p:nvSpPr>
        <p:spPr/>
        <p:txBody>
          <a:bodyPr>
            <a:normAutofit fontScale="92500" lnSpcReduction="20000"/>
          </a:bodyPr>
          <a:lstStyle/>
          <a:p>
            <a:r>
              <a:rPr lang="pt-BR" dirty="0"/>
              <a:t>Visão quantitativa</a:t>
            </a:r>
          </a:p>
        </p:txBody>
      </p:sp>
      <p:graphicFrame>
        <p:nvGraphicFramePr>
          <p:cNvPr id="4" name="Tabela 4">
            <a:extLst>
              <a:ext uri="{FF2B5EF4-FFF2-40B4-BE49-F238E27FC236}">
                <a16:creationId xmlns:a16="http://schemas.microsoft.com/office/drawing/2014/main" id="{69978085-F5F8-4711-A900-4108984049C2}"/>
              </a:ext>
            </a:extLst>
          </p:cNvPr>
          <p:cNvGraphicFramePr>
            <a:graphicFrameLocks noGrp="1"/>
          </p:cNvGraphicFramePr>
          <p:nvPr>
            <p:extLst>
              <p:ext uri="{D42A27DB-BD31-4B8C-83A1-F6EECF244321}">
                <p14:modId xmlns:p14="http://schemas.microsoft.com/office/powerpoint/2010/main" val="2339566335"/>
              </p:ext>
            </p:extLst>
          </p:nvPr>
        </p:nvGraphicFramePr>
        <p:xfrm>
          <a:off x="0" y="911224"/>
          <a:ext cx="12192001" cy="5946775"/>
        </p:xfrm>
        <a:graphic>
          <a:graphicData uri="http://schemas.openxmlformats.org/drawingml/2006/table">
            <a:tbl>
              <a:tblPr firstRow="1" bandRow="1">
                <a:tableStyleId>{5C22544A-7EE6-4342-B048-85BDC9FD1C3A}</a:tableStyleId>
              </a:tblPr>
              <a:tblGrid>
                <a:gridCol w="3791139">
                  <a:extLst>
                    <a:ext uri="{9D8B030D-6E8A-4147-A177-3AD203B41FA5}">
                      <a16:colId xmlns:a16="http://schemas.microsoft.com/office/drawing/2014/main" val="3817705853"/>
                    </a:ext>
                  </a:extLst>
                </a:gridCol>
                <a:gridCol w="1842993">
                  <a:extLst>
                    <a:ext uri="{9D8B030D-6E8A-4147-A177-3AD203B41FA5}">
                      <a16:colId xmlns:a16="http://schemas.microsoft.com/office/drawing/2014/main" val="652833130"/>
                    </a:ext>
                  </a:extLst>
                </a:gridCol>
                <a:gridCol w="1842993">
                  <a:extLst>
                    <a:ext uri="{9D8B030D-6E8A-4147-A177-3AD203B41FA5}">
                      <a16:colId xmlns:a16="http://schemas.microsoft.com/office/drawing/2014/main" val="87871687"/>
                    </a:ext>
                  </a:extLst>
                </a:gridCol>
                <a:gridCol w="4714876">
                  <a:extLst>
                    <a:ext uri="{9D8B030D-6E8A-4147-A177-3AD203B41FA5}">
                      <a16:colId xmlns:a16="http://schemas.microsoft.com/office/drawing/2014/main" val="1561133355"/>
                    </a:ext>
                  </a:extLst>
                </a:gridCol>
              </a:tblGrid>
              <a:tr h="343617">
                <a:tc>
                  <a:txBody>
                    <a:bodyPr/>
                    <a:lstStyle/>
                    <a:p>
                      <a:r>
                        <a:rPr lang="pt-BR" sz="1600" dirty="0">
                          <a:latin typeface="Quicksand Light" pitchFamily="2" charset="0"/>
                        </a:rPr>
                        <a:t>Critério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pt-BR" sz="1600" dirty="0" err="1">
                          <a:latin typeface="Quicksand Light" pitchFamily="2" charset="0"/>
                        </a:rPr>
                        <a:t>Flutter</a:t>
                      </a:r>
                      <a:endParaRPr lang="pt-BR" sz="1600" dirty="0">
                        <a:latin typeface="Quicksand Light"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endParaRPr lang="pt-BR" sz="1600" dirty="0">
                        <a:latin typeface="Quicksand Light"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pt-BR" sz="1600" dirty="0">
                          <a:latin typeface="Quicksand Light" pitchFamily="2" charset="0"/>
                        </a:rPr>
                        <a:t>Critério avaliativo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3785480"/>
                  </a:ext>
                </a:extLst>
              </a:tr>
              <a:tr h="343617">
                <a:tc>
                  <a:txBody>
                    <a:bodyPr/>
                    <a:lstStyle/>
                    <a:p>
                      <a:pPr algn="r"/>
                      <a:r>
                        <a:rPr lang="pt-BR" sz="1600" dirty="0">
                          <a:latin typeface="Quicksand Light" pitchFamily="2" charset="0"/>
                        </a:rPr>
                        <a:t>IDE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pt-BR" sz="1400">
                          <a:latin typeface="Quicksand Light" pitchFamily="2" charset="0"/>
                        </a:rPr>
                        <a:t>Disponibilidade de IDE para o framework.</a:t>
                      </a:r>
                      <a:endParaRPr lang="pt-BR" sz="1400" dirty="0">
                        <a:latin typeface="Quicksand Light"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09598100"/>
                  </a:ext>
                </a:extLst>
              </a:tr>
              <a:tr h="34361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600" dirty="0">
                          <a:latin typeface="Quicksand Light" pitchFamily="2" charset="0"/>
                        </a:rPr>
                        <a:t>Hot </a:t>
                      </a:r>
                      <a:r>
                        <a:rPr lang="pt-BR" sz="1600" dirty="0" err="1">
                          <a:latin typeface="Quicksand Light" pitchFamily="2" charset="0"/>
                        </a:rPr>
                        <a:t>reload</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dirty="0">
                          <a:latin typeface="Quicksand Light" pitchFamily="2" charset="0"/>
                        </a:rPr>
                        <a:t>Disponibilidade e eficiência.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86390529"/>
                  </a:ext>
                </a:extLst>
              </a:tr>
              <a:tr h="418863">
                <a:tc>
                  <a:txBody>
                    <a:bodyPr/>
                    <a:lstStyle/>
                    <a:p>
                      <a:pPr algn="r"/>
                      <a:r>
                        <a:rPr lang="pt-BR" sz="1600">
                          <a:latin typeface="Quicksand Light" pitchFamily="2" charset="0"/>
                        </a:rPr>
                        <a:t>Testabilidade</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dirty="0">
                          <a:latin typeface="Quicksand Light" pitchFamily="2" charset="0"/>
                        </a:rPr>
                        <a:t>Praticidade para criar e executar casos de testes.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1905777"/>
                  </a:ext>
                </a:extLst>
              </a:tr>
              <a:tr h="343617">
                <a:tc>
                  <a:txBody>
                    <a:bodyPr/>
                    <a:lstStyle/>
                    <a:p>
                      <a:pPr algn="r"/>
                      <a:r>
                        <a:rPr lang="pt-BR" sz="1600" dirty="0">
                          <a:latin typeface="Quicksand Light" pitchFamily="2" charset="0"/>
                        </a:rPr>
                        <a:t># Stars/</a:t>
                      </a:r>
                      <a:r>
                        <a:rPr lang="pt-BR" sz="1600" dirty="0" err="1">
                          <a:latin typeface="Quicksand Light" pitchFamily="2" charset="0"/>
                        </a:rPr>
                        <a:t>Forks</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a:latin typeface="Quicksand Light" pitchFamily="2" charset="0"/>
                        </a:rPr>
                        <a:t>Aderência e suporte da comunidade</a:t>
                      </a:r>
                      <a:endParaRPr lang="pt-BR" sz="14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495430"/>
                  </a:ext>
                </a:extLst>
              </a:tr>
              <a:tr h="343617">
                <a:tc>
                  <a:txBody>
                    <a:bodyPr/>
                    <a:lstStyle/>
                    <a:p>
                      <a:pPr algn="r"/>
                      <a:r>
                        <a:rPr lang="pt-BR" sz="1600" dirty="0">
                          <a:latin typeface="Quicksand Light" pitchFamily="2" charset="0"/>
                        </a:rPr>
                        <a:t>Pesquisa </a:t>
                      </a:r>
                      <a:r>
                        <a:rPr lang="pt-BR" sz="1600" dirty="0" err="1">
                          <a:latin typeface="Quicksand Light" pitchFamily="2" charset="0"/>
                        </a:rPr>
                        <a:t>StackOverflow</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a:latin typeface="Quicksand Light" pitchFamily="2" charset="0"/>
                        </a:rPr>
                        <a:t>Aceitabilidade por desenvolvedores.</a:t>
                      </a:r>
                      <a:endParaRPr lang="pt-BR" sz="14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5809435"/>
                  </a:ext>
                </a:extLst>
              </a:tr>
              <a:tr h="343617">
                <a:tc>
                  <a:txBody>
                    <a:bodyPr/>
                    <a:lstStyle/>
                    <a:p>
                      <a:pPr algn="r"/>
                      <a:r>
                        <a:rPr lang="pt-BR" sz="1600" dirty="0">
                          <a:latin typeface="Quicksand Light" pitchFamily="2" charset="0"/>
                        </a:rPr>
                        <a:t>Quem adota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a:latin typeface="Quicksand Light" pitchFamily="2" charset="0"/>
                        </a:rPr>
                        <a:t>Aceitabilidade do mercado.</a:t>
                      </a:r>
                      <a:endParaRPr lang="pt-BR" sz="14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52227298"/>
                  </a:ext>
                </a:extLst>
              </a:tr>
              <a:tr h="531044">
                <a:tc>
                  <a:txBody>
                    <a:bodyPr/>
                    <a:lstStyle/>
                    <a:p>
                      <a:pPr algn="r"/>
                      <a:r>
                        <a:rPr lang="pt-BR" sz="1600">
                          <a:latin typeface="Quicksand Light" pitchFamily="2" charset="0"/>
                        </a:rPr>
                        <a:t>Histórico de mudanças significativas</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dirty="0">
                          <a:latin typeface="Quicksand Light" pitchFamily="2" charset="0"/>
                        </a:rPr>
                        <a:t>Suporte de longo prazo baseado no histórico de evoluções.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200708"/>
                  </a:ext>
                </a:extLst>
              </a:tr>
              <a:tr h="633383">
                <a:tc>
                  <a:txBody>
                    <a:bodyPr/>
                    <a:lstStyle/>
                    <a:p>
                      <a:pPr algn="r"/>
                      <a:r>
                        <a:rPr lang="pt-BR" sz="1600" dirty="0">
                          <a:latin typeface="Quicksand Light" pitchFamily="2" charset="0"/>
                        </a:rPr>
                        <a:t>Quebra de compatibilidade por mudanças em seu ecossistema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dirty="0">
                          <a:latin typeface="Quicksand Light" pitchFamily="2" charset="0"/>
                        </a:rPr>
                        <a:t>Consistência para longo prazo expressa na politica de versionamento.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05684023"/>
                  </a:ext>
                </a:extLst>
              </a:tr>
              <a:tr h="531044">
                <a:tc>
                  <a:txBody>
                    <a:bodyPr/>
                    <a:lstStyle/>
                    <a:p>
                      <a:pPr algn="r"/>
                      <a:r>
                        <a:rPr lang="pt-BR" sz="1600">
                          <a:latin typeface="Quicksand Light" pitchFamily="2" charset="0"/>
                        </a:rPr>
                        <a:t>Facilidade de distribuição</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dirty="0">
                          <a:latin typeface="Quicksand Light" pitchFamily="2" charset="0"/>
                        </a:rPr>
                        <a:t>Facilidades para distribuir novas versões completas e funcionalidades sob demanda.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5738223"/>
                  </a:ext>
                </a:extLst>
              </a:tr>
              <a:tr h="531044">
                <a:tc>
                  <a:txBody>
                    <a:bodyPr/>
                    <a:lstStyle/>
                    <a:p>
                      <a:pPr algn="r"/>
                      <a:r>
                        <a:rPr lang="pt-BR" sz="1600" dirty="0">
                          <a:latin typeface="Quicksand Light" pitchFamily="2" charset="0"/>
                        </a:rPr>
                        <a:t>Conformidade com as lojas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400">
                          <a:latin typeface="Quicksand Light" pitchFamily="2" charset="0"/>
                        </a:rPr>
                        <a:t>Facilidades para publicar versões sem incorrer restrições da loja.</a:t>
                      </a:r>
                      <a:endParaRPr lang="pt-BR" sz="14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0133976"/>
                  </a:ext>
                </a:extLst>
              </a:tr>
              <a:tr h="749709">
                <a:tc>
                  <a:txBody>
                    <a:bodyPr/>
                    <a:lstStyle/>
                    <a:p>
                      <a:pPr algn="r"/>
                      <a:r>
                        <a:rPr lang="pt-BR" sz="1600" dirty="0">
                          <a:latin typeface="Quicksand Light" pitchFamily="2" charset="0"/>
                        </a:rPr>
                        <a:t>Uso de </a:t>
                      </a:r>
                      <a:r>
                        <a:rPr lang="pt-BR" sz="1600" dirty="0" err="1">
                          <a:latin typeface="Quicksand Light" pitchFamily="2" charset="0"/>
                        </a:rPr>
                        <a:t>Webviews</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400">
                          <a:latin typeface="Quicksand Light" pitchFamily="2" charset="0"/>
                        </a:rPr>
                        <a:t>Possibilidade de incorporar webviews com a menor complexidade possível na comunicação com apps incorporadas.</a:t>
                      </a:r>
                      <a:endParaRPr lang="pt-BR" sz="14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341336"/>
                  </a:ext>
                </a:extLst>
              </a:tr>
              <a:tr h="489986">
                <a:tc>
                  <a:txBody>
                    <a:bodyPr/>
                    <a:lstStyle/>
                    <a:p>
                      <a:pPr algn="r"/>
                      <a:r>
                        <a:rPr lang="pt-BR" sz="2000">
                          <a:solidFill>
                            <a:schemeClr val="bg1"/>
                          </a:solidFill>
                          <a:latin typeface="Quicksand Light" pitchFamily="2" charset="0"/>
                        </a:rPr>
                        <a:t>Avaliação Consolidada</a:t>
                      </a:r>
                      <a:endParaRPr lang="pt-BR" sz="20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pt-BR" sz="16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pt-BR" sz="16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pt-BR" sz="16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623424924"/>
                  </a:ext>
                </a:extLst>
              </a:tr>
            </a:tbl>
          </a:graphicData>
        </a:graphic>
      </p:graphicFrame>
      <p:grpSp>
        <p:nvGrpSpPr>
          <p:cNvPr id="94" name="Agrupar 115">
            <a:extLst>
              <a:ext uri="{FF2B5EF4-FFF2-40B4-BE49-F238E27FC236}">
                <a16:creationId xmlns:a16="http://schemas.microsoft.com/office/drawing/2014/main" id="{31AD06DD-29B9-48D6-843E-E9740C6B8D7B}"/>
              </a:ext>
            </a:extLst>
          </p:cNvPr>
          <p:cNvGrpSpPr/>
          <p:nvPr/>
        </p:nvGrpSpPr>
        <p:grpSpPr>
          <a:xfrm>
            <a:off x="4136813" y="1642709"/>
            <a:ext cx="1369846" cy="237693"/>
            <a:chOff x="5896608" y="2741501"/>
            <a:chExt cx="1369846" cy="237693"/>
          </a:xfrm>
        </p:grpSpPr>
        <p:sp>
          <p:nvSpPr>
            <p:cNvPr id="95" name="Retângulo 131">
              <a:extLst>
                <a:ext uri="{FF2B5EF4-FFF2-40B4-BE49-F238E27FC236}">
                  <a16:creationId xmlns:a16="http://schemas.microsoft.com/office/drawing/2014/main" id="{9C6EED1C-3805-4986-A88E-A2D858A9962A}"/>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6" name="Retângulo 132">
              <a:extLst>
                <a:ext uri="{FF2B5EF4-FFF2-40B4-BE49-F238E27FC236}">
                  <a16:creationId xmlns:a16="http://schemas.microsoft.com/office/drawing/2014/main" id="{C5B22DD7-0E38-4E60-8896-11D682FAACAD}"/>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7" name="Retângulo 133">
              <a:extLst>
                <a:ext uri="{FF2B5EF4-FFF2-40B4-BE49-F238E27FC236}">
                  <a16:creationId xmlns:a16="http://schemas.microsoft.com/office/drawing/2014/main" id="{9C5B9396-5D5B-4C36-AF9F-F122E924BE36}"/>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8" name="Retângulo 134">
              <a:extLst>
                <a:ext uri="{FF2B5EF4-FFF2-40B4-BE49-F238E27FC236}">
                  <a16:creationId xmlns:a16="http://schemas.microsoft.com/office/drawing/2014/main" id="{EC07174E-5D6F-4A0C-8871-C8E7DF47EB72}"/>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99" name="Retângulo 135">
              <a:extLst>
                <a:ext uri="{FF2B5EF4-FFF2-40B4-BE49-F238E27FC236}">
                  <a16:creationId xmlns:a16="http://schemas.microsoft.com/office/drawing/2014/main" id="{2714A07C-1624-4D5F-B31B-936BE0D6F084}"/>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0" name="Retângulo 136">
              <a:extLst>
                <a:ext uri="{FF2B5EF4-FFF2-40B4-BE49-F238E27FC236}">
                  <a16:creationId xmlns:a16="http://schemas.microsoft.com/office/drawing/2014/main" id="{B9BC86F8-B96E-4D5B-A84B-377B12781E6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1" name="Retângulo 137">
              <a:extLst>
                <a:ext uri="{FF2B5EF4-FFF2-40B4-BE49-F238E27FC236}">
                  <a16:creationId xmlns:a16="http://schemas.microsoft.com/office/drawing/2014/main" id="{71B03617-CA7C-4B8D-A47B-CADD4585B6BC}"/>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38">
              <a:extLst>
                <a:ext uri="{FF2B5EF4-FFF2-40B4-BE49-F238E27FC236}">
                  <a16:creationId xmlns:a16="http://schemas.microsoft.com/office/drawing/2014/main" id="{7D9DA611-F2C1-4148-AC60-A51C6F55E830}"/>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0" name="Agrupar 113">
            <a:extLst>
              <a:ext uri="{FF2B5EF4-FFF2-40B4-BE49-F238E27FC236}">
                <a16:creationId xmlns:a16="http://schemas.microsoft.com/office/drawing/2014/main" id="{07E74FF2-BF1B-4A85-ABC9-54D5581F3532}"/>
              </a:ext>
            </a:extLst>
          </p:cNvPr>
          <p:cNvGrpSpPr/>
          <p:nvPr/>
        </p:nvGrpSpPr>
        <p:grpSpPr>
          <a:xfrm>
            <a:off x="4136813" y="2035011"/>
            <a:ext cx="1369846" cy="237693"/>
            <a:chOff x="5896608" y="2300134"/>
            <a:chExt cx="1369846" cy="237693"/>
          </a:xfrm>
        </p:grpSpPr>
        <p:sp>
          <p:nvSpPr>
            <p:cNvPr id="121" name="Retângulo 149">
              <a:extLst>
                <a:ext uri="{FF2B5EF4-FFF2-40B4-BE49-F238E27FC236}">
                  <a16:creationId xmlns:a16="http://schemas.microsoft.com/office/drawing/2014/main" id="{8D439DC3-DD41-45D9-ADC8-1F82049A375A}"/>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2" name="Retângulo 150">
              <a:extLst>
                <a:ext uri="{FF2B5EF4-FFF2-40B4-BE49-F238E27FC236}">
                  <a16:creationId xmlns:a16="http://schemas.microsoft.com/office/drawing/2014/main" id="{4287300A-4959-4506-A182-73622DF537E4}"/>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3" name="Retângulo 151">
              <a:extLst>
                <a:ext uri="{FF2B5EF4-FFF2-40B4-BE49-F238E27FC236}">
                  <a16:creationId xmlns:a16="http://schemas.microsoft.com/office/drawing/2014/main" id="{6B6E16EB-4AB8-43D5-A454-EDFF312B7CBA}"/>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4" name="Retângulo 152">
              <a:extLst>
                <a:ext uri="{FF2B5EF4-FFF2-40B4-BE49-F238E27FC236}">
                  <a16:creationId xmlns:a16="http://schemas.microsoft.com/office/drawing/2014/main" id="{5B523907-9E14-43DD-85D0-2A42B3843C0B}"/>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5" name="Retângulo 153">
              <a:extLst>
                <a:ext uri="{FF2B5EF4-FFF2-40B4-BE49-F238E27FC236}">
                  <a16:creationId xmlns:a16="http://schemas.microsoft.com/office/drawing/2014/main" id="{39A1D609-48C4-4735-8B2F-096AA384A067}"/>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126" name="Retângulo 154">
              <a:extLst>
                <a:ext uri="{FF2B5EF4-FFF2-40B4-BE49-F238E27FC236}">
                  <a16:creationId xmlns:a16="http://schemas.microsoft.com/office/drawing/2014/main" id="{79DA9F0A-8B74-41F7-9CC5-C3F41766792F}"/>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7" name="Retângulo 155">
              <a:extLst>
                <a:ext uri="{FF2B5EF4-FFF2-40B4-BE49-F238E27FC236}">
                  <a16:creationId xmlns:a16="http://schemas.microsoft.com/office/drawing/2014/main" id="{D4B998A1-F1AC-4671-B8D9-DC734DFA9F68}"/>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8" name="Retângulo 156">
              <a:extLst>
                <a:ext uri="{FF2B5EF4-FFF2-40B4-BE49-F238E27FC236}">
                  <a16:creationId xmlns:a16="http://schemas.microsoft.com/office/drawing/2014/main" id="{5950F2B1-550A-423A-B0AE-B92E77C99F42}"/>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Retângulo 157">
              <a:extLst>
                <a:ext uri="{FF2B5EF4-FFF2-40B4-BE49-F238E27FC236}">
                  <a16:creationId xmlns:a16="http://schemas.microsoft.com/office/drawing/2014/main" id="{C5477243-E122-4BF1-BADE-A0F2D8631E3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63" name="Agrupar 115">
            <a:extLst>
              <a:ext uri="{FF2B5EF4-FFF2-40B4-BE49-F238E27FC236}">
                <a16:creationId xmlns:a16="http://schemas.microsoft.com/office/drawing/2014/main" id="{A0DEFFB4-24B0-4BDA-83B5-E001EED4739F}"/>
              </a:ext>
            </a:extLst>
          </p:cNvPr>
          <p:cNvGrpSpPr/>
          <p:nvPr/>
        </p:nvGrpSpPr>
        <p:grpSpPr>
          <a:xfrm>
            <a:off x="5852116" y="2402391"/>
            <a:ext cx="1369846" cy="237693"/>
            <a:chOff x="5896608" y="2741501"/>
            <a:chExt cx="1369846" cy="237693"/>
          </a:xfrm>
        </p:grpSpPr>
        <p:sp>
          <p:nvSpPr>
            <p:cNvPr id="164" name="Retângulo 131">
              <a:extLst>
                <a:ext uri="{FF2B5EF4-FFF2-40B4-BE49-F238E27FC236}">
                  <a16:creationId xmlns:a16="http://schemas.microsoft.com/office/drawing/2014/main" id="{33556209-D82D-4E02-BA14-6B45494554F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5" name="Retângulo 132">
              <a:extLst>
                <a:ext uri="{FF2B5EF4-FFF2-40B4-BE49-F238E27FC236}">
                  <a16:creationId xmlns:a16="http://schemas.microsoft.com/office/drawing/2014/main" id="{294C3A91-FED5-4C03-B4BD-17BE15FC4368}"/>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6" name="Retângulo 133">
              <a:extLst>
                <a:ext uri="{FF2B5EF4-FFF2-40B4-BE49-F238E27FC236}">
                  <a16:creationId xmlns:a16="http://schemas.microsoft.com/office/drawing/2014/main" id="{4AF0045A-5008-4F74-86AA-44186297D8A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7" name="Retângulo 134">
              <a:extLst>
                <a:ext uri="{FF2B5EF4-FFF2-40B4-BE49-F238E27FC236}">
                  <a16:creationId xmlns:a16="http://schemas.microsoft.com/office/drawing/2014/main" id="{E08AF216-84FE-4487-9675-6CF8A288273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168" name="Retângulo 135">
              <a:extLst>
                <a:ext uri="{FF2B5EF4-FFF2-40B4-BE49-F238E27FC236}">
                  <a16:creationId xmlns:a16="http://schemas.microsoft.com/office/drawing/2014/main" id="{CD7ABE41-F807-4D58-ABBE-657970920FFF}"/>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9" name="Retângulo 136">
              <a:extLst>
                <a:ext uri="{FF2B5EF4-FFF2-40B4-BE49-F238E27FC236}">
                  <a16:creationId xmlns:a16="http://schemas.microsoft.com/office/drawing/2014/main" id="{4B086904-E222-4F0B-BF24-3DFDF14D2165}"/>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0" name="Retângulo 137">
              <a:extLst>
                <a:ext uri="{FF2B5EF4-FFF2-40B4-BE49-F238E27FC236}">
                  <a16:creationId xmlns:a16="http://schemas.microsoft.com/office/drawing/2014/main" id="{89AFF684-57BD-42EF-BB83-C533C0824675}"/>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1" name="Retângulo 138">
              <a:extLst>
                <a:ext uri="{FF2B5EF4-FFF2-40B4-BE49-F238E27FC236}">
                  <a16:creationId xmlns:a16="http://schemas.microsoft.com/office/drawing/2014/main" id="{1EB9844A-B611-498A-8919-9C40A98BF24D}"/>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72" name="Agrupar 113">
            <a:extLst>
              <a:ext uri="{FF2B5EF4-FFF2-40B4-BE49-F238E27FC236}">
                <a16:creationId xmlns:a16="http://schemas.microsoft.com/office/drawing/2014/main" id="{8D9E4392-7B03-4062-9B20-B82786E8D489}"/>
              </a:ext>
            </a:extLst>
          </p:cNvPr>
          <p:cNvGrpSpPr/>
          <p:nvPr/>
        </p:nvGrpSpPr>
        <p:grpSpPr>
          <a:xfrm>
            <a:off x="4136813" y="2407023"/>
            <a:ext cx="1369846" cy="237693"/>
            <a:chOff x="5896608" y="2300134"/>
            <a:chExt cx="1369846" cy="237693"/>
          </a:xfrm>
        </p:grpSpPr>
        <p:sp>
          <p:nvSpPr>
            <p:cNvPr id="173" name="Retângulo 149">
              <a:extLst>
                <a:ext uri="{FF2B5EF4-FFF2-40B4-BE49-F238E27FC236}">
                  <a16:creationId xmlns:a16="http://schemas.microsoft.com/office/drawing/2014/main" id="{822F4D37-01C4-4CF0-96C5-AC802C44610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4" name="Retângulo 150">
              <a:extLst>
                <a:ext uri="{FF2B5EF4-FFF2-40B4-BE49-F238E27FC236}">
                  <a16:creationId xmlns:a16="http://schemas.microsoft.com/office/drawing/2014/main" id="{D3734533-8451-4ABE-B3FA-8986C97D1FB0}"/>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5" name="Retângulo 151">
              <a:extLst>
                <a:ext uri="{FF2B5EF4-FFF2-40B4-BE49-F238E27FC236}">
                  <a16:creationId xmlns:a16="http://schemas.microsoft.com/office/drawing/2014/main" id="{611689C1-8080-41E9-BF9C-01ED29241ED7}"/>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6" name="Retângulo 152">
              <a:extLst>
                <a:ext uri="{FF2B5EF4-FFF2-40B4-BE49-F238E27FC236}">
                  <a16:creationId xmlns:a16="http://schemas.microsoft.com/office/drawing/2014/main" id="{BB028CC6-C1A6-4350-A17A-C4D78B156413}"/>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7" name="Retângulo 153">
              <a:extLst>
                <a:ext uri="{FF2B5EF4-FFF2-40B4-BE49-F238E27FC236}">
                  <a16:creationId xmlns:a16="http://schemas.microsoft.com/office/drawing/2014/main" id="{4E5434FF-293D-4D6D-A12F-074AE5B70DF3}"/>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178" name="Retângulo 154">
              <a:extLst>
                <a:ext uri="{FF2B5EF4-FFF2-40B4-BE49-F238E27FC236}">
                  <a16:creationId xmlns:a16="http://schemas.microsoft.com/office/drawing/2014/main" id="{A66C3055-6599-4441-9CDC-4778748B6EDF}"/>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79" name="Retângulo 155">
              <a:extLst>
                <a:ext uri="{FF2B5EF4-FFF2-40B4-BE49-F238E27FC236}">
                  <a16:creationId xmlns:a16="http://schemas.microsoft.com/office/drawing/2014/main" id="{3D4B8836-4DAF-43FC-9003-5815A5A6018A}"/>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0" name="Retângulo 156">
              <a:extLst>
                <a:ext uri="{FF2B5EF4-FFF2-40B4-BE49-F238E27FC236}">
                  <a16:creationId xmlns:a16="http://schemas.microsoft.com/office/drawing/2014/main" id="{6E17FD16-D876-437D-8CAB-EC285D70E076}"/>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1" name="Retângulo 157">
              <a:extLst>
                <a:ext uri="{FF2B5EF4-FFF2-40B4-BE49-F238E27FC236}">
                  <a16:creationId xmlns:a16="http://schemas.microsoft.com/office/drawing/2014/main" id="{5351424C-F9E2-462B-A06C-7A412C8DD37E}"/>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82" name="Agrupar 114">
            <a:extLst>
              <a:ext uri="{FF2B5EF4-FFF2-40B4-BE49-F238E27FC236}">
                <a16:creationId xmlns:a16="http://schemas.microsoft.com/office/drawing/2014/main" id="{846AD286-D4F4-485F-8893-B243F53C5E84}"/>
              </a:ext>
            </a:extLst>
          </p:cNvPr>
          <p:cNvGrpSpPr/>
          <p:nvPr/>
        </p:nvGrpSpPr>
        <p:grpSpPr>
          <a:xfrm>
            <a:off x="4136813" y="2745316"/>
            <a:ext cx="1369846" cy="237693"/>
            <a:chOff x="5857229" y="1842511"/>
            <a:chExt cx="1369846" cy="237693"/>
          </a:xfrm>
        </p:grpSpPr>
        <p:sp>
          <p:nvSpPr>
            <p:cNvPr id="183" name="Retângulo 139">
              <a:extLst>
                <a:ext uri="{FF2B5EF4-FFF2-40B4-BE49-F238E27FC236}">
                  <a16:creationId xmlns:a16="http://schemas.microsoft.com/office/drawing/2014/main" id="{76BF72CB-7938-4700-B1C2-30F15CC446C5}"/>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4" name="Retângulo 140">
              <a:extLst>
                <a:ext uri="{FF2B5EF4-FFF2-40B4-BE49-F238E27FC236}">
                  <a16:creationId xmlns:a16="http://schemas.microsoft.com/office/drawing/2014/main" id="{A194B9FE-A4C1-4368-ADFE-6A4A398D8962}"/>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5" name="Retângulo 141">
              <a:extLst>
                <a:ext uri="{FF2B5EF4-FFF2-40B4-BE49-F238E27FC236}">
                  <a16:creationId xmlns:a16="http://schemas.microsoft.com/office/drawing/2014/main" id="{6CB268D7-A48F-4EB2-8E48-442A50D3E58C}"/>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6" name="Retângulo 142">
              <a:extLst>
                <a:ext uri="{FF2B5EF4-FFF2-40B4-BE49-F238E27FC236}">
                  <a16:creationId xmlns:a16="http://schemas.microsoft.com/office/drawing/2014/main" id="{8B9E4C0C-431C-4A89-BE71-9761BDDF8DC6}"/>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7" name="Retângulo 143">
              <a:extLst>
                <a:ext uri="{FF2B5EF4-FFF2-40B4-BE49-F238E27FC236}">
                  <a16:creationId xmlns:a16="http://schemas.microsoft.com/office/drawing/2014/main" id="{96E87B8B-A677-402D-971A-1589D9086B25}"/>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88" name="Retângulo 144">
              <a:extLst>
                <a:ext uri="{FF2B5EF4-FFF2-40B4-BE49-F238E27FC236}">
                  <a16:creationId xmlns:a16="http://schemas.microsoft.com/office/drawing/2014/main" id="{2FD80899-0E08-4530-BDAF-CF74401DD6C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189" name="Retângulo 145">
              <a:extLst>
                <a:ext uri="{FF2B5EF4-FFF2-40B4-BE49-F238E27FC236}">
                  <a16:creationId xmlns:a16="http://schemas.microsoft.com/office/drawing/2014/main" id="{97E05CFC-EFD6-4C3C-985C-8450F01DD7F8}"/>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0" name="Retângulo 146">
              <a:extLst>
                <a:ext uri="{FF2B5EF4-FFF2-40B4-BE49-F238E27FC236}">
                  <a16:creationId xmlns:a16="http://schemas.microsoft.com/office/drawing/2014/main" id="{185A0B2E-7F17-4EE3-9F11-2560A4917BCD}"/>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1" name="Retângulo 147">
              <a:extLst>
                <a:ext uri="{FF2B5EF4-FFF2-40B4-BE49-F238E27FC236}">
                  <a16:creationId xmlns:a16="http://schemas.microsoft.com/office/drawing/2014/main" id="{A88FCBD3-7A43-4428-BF4A-1FB64B79DF48}"/>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2" name="Retângulo 148">
              <a:extLst>
                <a:ext uri="{FF2B5EF4-FFF2-40B4-BE49-F238E27FC236}">
                  <a16:creationId xmlns:a16="http://schemas.microsoft.com/office/drawing/2014/main" id="{2176E076-30F8-4974-AE82-3C95C31B080C}"/>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02" name="Agrupar 115">
            <a:extLst>
              <a:ext uri="{FF2B5EF4-FFF2-40B4-BE49-F238E27FC236}">
                <a16:creationId xmlns:a16="http://schemas.microsoft.com/office/drawing/2014/main" id="{8FCF1CD2-342D-40B4-B11D-3A5017825161}"/>
              </a:ext>
            </a:extLst>
          </p:cNvPr>
          <p:cNvGrpSpPr/>
          <p:nvPr/>
        </p:nvGrpSpPr>
        <p:grpSpPr>
          <a:xfrm>
            <a:off x="5852116" y="2751254"/>
            <a:ext cx="1369846" cy="237693"/>
            <a:chOff x="5896608" y="2741501"/>
            <a:chExt cx="1369846" cy="237693"/>
          </a:xfrm>
        </p:grpSpPr>
        <p:sp>
          <p:nvSpPr>
            <p:cNvPr id="203" name="Retângulo 131">
              <a:extLst>
                <a:ext uri="{FF2B5EF4-FFF2-40B4-BE49-F238E27FC236}">
                  <a16:creationId xmlns:a16="http://schemas.microsoft.com/office/drawing/2014/main" id="{FA504764-D028-46F0-BF64-9515190F4B6A}"/>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4" name="Retângulo 132">
              <a:extLst>
                <a:ext uri="{FF2B5EF4-FFF2-40B4-BE49-F238E27FC236}">
                  <a16:creationId xmlns:a16="http://schemas.microsoft.com/office/drawing/2014/main" id="{39BD5E03-3001-4DFA-8AF8-AE00EE42604E}"/>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5" name="Retângulo 133">
              <a:extLst>
                <a:ext uri="{FF2B5EF4-FFF2-40B4-BE49-F238E27FC236}">
                  <a16:creationId xmlns:a16="http://schemas.microsoft.com/office/drawing/2014/main" id="{BB20D1C4-DE92-4A71-9664-7B9081857C93}"/>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6" name="Retângulo 134">
              <a:extLst>
                <a:ext uri="{FF2B5EF4-FFF2-40B4-BE49-F238E27FC236}">
                  <a16:creationId xmlns:a16="http://schemas.microsoft.com/office/drawing/2014/main" id="{8477540F-FC48-451B-A59F-5596D820785E}"/>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07" name="Retângulo 135">
              <a:extLst>
                <a:ext uri="{FF2B5EF4-FFF2-40B4-BE49-F238E27FC236}">
                  <a16:creationId xmlns:a16="http://schemas.microsoft.com/office/drawing/2014/main" id="{D7421723-9EF4-4BEB-B85A-BCBC7B6DF76C}"/>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8" name="Retângulo 136">
              <a:extLst>
                <a:ext uri="{FF2B5EF4-FFF2-40B4-BE49-F238E27FC236}">
                  <a16:creationId xmlns:a16="http://schemas.microsoft.com/office/drawing/2014/main" id="{C88DD216-A859-43FA-B5BB-C6D5B9B29BB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09" name="Retângulo 137">
              <a:extLst>
                <a:ext uri="{FF2B5EF4-FFF2-40B4-BE49-F238E27FC236}">
                  <a16:creationId xmlns:a16="http://schemas.microsoft.com/office/drawing/2014/main" id="{767FB377-CA16-4BDC-8C02-4C01CAC53628}"/>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0" name="Retângulo 138">
              <a:extLst>
                <a:ext uri="{FF2B5EF4-FFF2-40B4-BE49-F238E27FC236}">
                  <a16:creationId xmlns:a16="http://schemas.microsoft.com/office/drawing/2014/main" id="{DA3987A8-1230-4DB9-B45A-DEF1411AF8FD}"/>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8" name="Agrupar 113">
            <a:extLst>
              <a:ext uri="{FF2B5EF4-FFF2-40B4-BE49-F238E27FC236}">
                <a16:creationId xmlns:a16="http://schemas.microsoft.com/office/drawing/2014/main" id="{9AC38F9E-7209-4A74-8BCD-BD73CF6A7159}"/>
              </a:ext>
            </a:extLst>
          </p:cNvPr>
          <p:cNvGrpSpPr/>
          <p:nvPr/>
        </p:nvGrpSpPr>
        <p:grpSpPr>
          <a:xfrm>
            <a:off x="4136813" y="4143053"/>
            <a:ext cx="1369846" cy="237693"/>
            <a:chOff x="5896608" y="2300134"/>
            <a:chExt cx="1369846" cy="237693"/>
          </a:xfrm>
        </p:grpSpPr>
        <p:sp>
          <p:nvSpPr>
            <p:cNvPr id="219" name="Retângulo 149">
              <a:extLst>
                <a:ext uri="{FF2B5EF4-FFF2-40B4-BE49-F238E27FC236}">
                  <a16:creationId xmlns:a16="http://schemas.microsoft.com/office/drawing/2014/main" id="{F89F4FB5-9535-4FFD-A974-AC9821B19856}"/>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0" name="Retângulo 150">
              <a:extLst>
                <a:ext uri="{FF2B5EF4-FFF2-40B4-BE49-F238E27FC236}">
                  <a16:creationId xmlns:a16="http://schemas.microsoft.com/office/drawing/2014/main" id="{03985B5F-0EAA-4B2F-A631-DBAFFF7B5484}"/>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1" name="Retângulo 151">
              <a:extLst>
                <a:ext uri="{FF2B5EF4-FFF2-40B4-BE49-F238E27FC236}">
                  <a16:creationId xmlns:a16="http://schemas.microsoft.com/office/drawing/2014/main" id="{07ADE344-01B5-46D9-AE8D-CDD14D079017}"/>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2" name="Retângulo 152">
              <a:extLst>
                <a:ext uri="{FF2B5EF4-FFF2-40B4-BE49-F238E27FC236}">
                  <a16:creationId xmlns:a16="http://schemas.microsoft.com/office/drawing/2014/main" id="{4BB86A3D-AB65-4EEF-841D-43571746D0D6}"/>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3" name="Retângulo 153">
              <a:extLst>
                <a:ext uri="{FF2B5EF4-FFF2-40B4-BE49-F238E27FC236}">
                  <a16:creationId xmlns:a16="http://schemas.microsoft.com/office/drawing/2014/main" id="{020482F2-EE2C-457D-B3B3-34559602F534}"/>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24" name="Retângulo 154">
              <a:extLst>
                <a:ext uri="{FF2B5EF4-FFF2-40B4-BE49-F238E27FC236}">
                  <a16:creationId xmlns:a16="http://schemas.microsoft.com/office/drawing/2014/main" id="{994EEFBC-A3C8-465E-B5BB-E487720CD91C}"/>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5" name="Retângulo 155">
              <a:extLst>
                <a:ext uri="{FF2B5EF4-FFF2-40B4-BE49-F238E27FC236}">
                  <a16:creationId xmlns:a16="http://schemas.microsoft.com/office/drawing/2014/main" id="{EFD8D63B-DDE0-465E-A2A0-6B70DC819A74}"/>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6" name="Retângulo 156">
              <a:extLst>
                <a:ext uri="{FF2B5EF4-FFF2-40B4-BE49-F238E27FC236}">
                  <a16:creationId xmlns:a16="http://schemas.microsoft.com/office/drawing/2014/main" id="{E99996EF-88B0-4FEE-AC7C-C5CC5ACA7BC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7" name="Retângulo 157">
              <a:extLst>
                <a:ext uri="{FF2B5EF4-FFF2-40B4-BE49-F238E27FC236}">
                  <a16:creationId xmlns:a16="http://schemas.microsoft.com/office/drawing/2014/main" id="{EC42974A-2CD9-4B92-868A-D4A5291E694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6" name="Agrupar 113">
            <a:extLst>
              <a:ext uri="{FF2B5EF4-FFF2-40B4-BE49-F238E27FC236}">
                <a16:creationId xmlns:a16="http://schemas.microsoft.com/office/drawing/2014/main" id="{BB8F25A4-611C-49E4-9EB8-FB1BE342429F}"/>
              </a:ext>
            </a:extLst>
          </p:cNvPr>
          <p:cNvGrpSpPr/>
          <p:nvPr/>
        </p:nvGrpSpPr>
        <p:grpSpPr>
          <a:xfrm>
            <a:off x="4136813" y="3543375"/>
            <a:ext cx="1369846" cy="237693"/>
            <a:chOff x="5896608" y="2300134"/>
            <a:chExt cx="1369846" cy="237693"/>
          </a:xfrm>
        </p:grpSpPr>
        <p:sp>
          <p:nvSpPr>
            <p:cNvPr id="237" name="Retângulo 149">
              <a:extLst>
                <a:ext uri="{FF2B5EF4-FFF2-40B4-BE49-F238E27FC236}">
                  <a16:creationId xmlns:a16="http://schemas.microsoft.com/office/drawing/2014/main" id="{2C600357-9989-491E-85BD-07F0C65AE0B5}"/>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8" name="Retângulo 150">
              <a:extLst>
                <a:ext uri="{FF2B5EF4-FFF2-40B4-BE49-F238E27FC236}">
                  <a16:creationId xmlns:a16="http://schemas.microsoft.com/office/drawing/2014/main" id="{1474BB8D-3ECA-4153-B59E-E578A1DF04A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9" name="Retângulo 151">
              <a:extLst>
                <a:ext uri="{FF2B5EF4-FFF2-40B4-BE49-F238E27FC236}">
                  <a16:creationId xmlns:a16="http://schemas.microsoft.com/office/drawing/2014/main" id="{7C13C330-6BA1-484F-8E49-D689FA829AB5}"/>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0" name="Retângulo 152">
              <a:extLst>
                <a:ext uri="{FF2B5EF4-FFF2-40B4-BE49-F238E27FC236}">
                  <a16:creationId xmlns:a16="http://schemas.microsoft.com/office/drawing/2014/main" id="{51598D2E-77E6-47FF-A3E5-BD8F5D399AB8}"/>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1" name="Retângulo 153">
              <a:extLst>
                <a:ext uri="{FF2B5EF4-FFF2-40B4-BE49-F238E27FC236}">
                  <a16:creationId xmlns:a16="http://schemas.microsoft.com/office/drawing/2014/main" id="{FC8F797E-2886-44B0-A9F6-C03E370AF9F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42" name="Retângulo 154">
              <a:extLst>
                <a:ext uri="{FF2B5EF4-FFF2-40B4-BE49-F238E27FC236}">
                  <a16:creationId xmlns:a16="http://schemas.microsoft.com/office/drawing/2014/main" id="{06A1F2B9-256E-42A2-834D-16698552D54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3" name="Retângulo 155">
              <a:extLst>
                <a:ext uri="{FF2B5EF4-FFF2-40B4-BE49-F238E27FC236}">
                  <a16:creationId xmlns:a16="http://schemas.microsoft.com/office/drawing/2014/main" id="{35483806-9FFF-41C1-A2CA-7B1C5A2F7B5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4" name="Retângulo 156">
              <a:extLst>
                <a:ext uri="{FF2B5EF4-FFF2-40B4-BE49-F238E27FC236}">
                  <a16:creationId xmlns:a16="http://schemas.microsoft.com/office/drawing/2014/main" id="{F6C7DF8A-A51D-4126-B359-4AE5B684601A}"/>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5" name="Retângulo 157">
              <a:extLst>
                <a:ext uri="{FF2B5EF4-FFF2-40B4-BE49-F238E27FC236}">
                  <a16:creationId xmlns:a16="http://schemas.microsoft.com/office/drawing/2014/main" id="{B8886001-012E-44F8-BDC0-8EEF3EC902A9}"/>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46" name="Agrupar 113">
            <a:extLst>
              <a:ext uri="{FF2B5EF4-FFF2-40B4-BE49-F238E27FC236}">
                <a16:creationId xmlns:a16="http://schemas.microsoft.com/office/drawing/2014/main" id="{C6070FEB-489E-43A8-9E9C-23EAA076802D}"/>
              </a:ext>
            </a:extLst>
          </p:cNvPr>
          <p:cNvGrpSpPr/>
          <p:nvPr/>
        </p:nvGrpSpPr>
        <p:grpSpPr>
          <a:xfrm>
            <a:off x="5852116" y="3537437"/>
            <a:ext cx="1369846" cy="237693"/>
            <a:chOff x="5896608" y="2300134"/>
            <a:chExt cx="1369846" cy="237693"/>
          </a:xfrm>
        </p:grpSpPr>
        <p:sp>
          <p:nvSpPr>
            <p:cNvPr id="247" name="Retângulo 149">
              <a:extLst>
                <a:ext uri="{FF2B5EF4-FFF2-40B4-BE49-F238E27FC236}">
                  <a16:creationId xmlns:a16="http://schemas.microsoft.com/office/drawing/2014/main" id="{AD7DE15F-68DD-4420-A311-4E6319A498D4}"/>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8" name="Retângulo 150">
              <a:extLst>
                <a:ext uri="{FF2B5EF4-FFF2-40B4-BE49-F238E27FC236}">
                  <a16:creationId xmlns:a16="http://schemas.microsoft.com/office/drawing/2014/main" id="{530392B0-2DCA-4937-A67D-80D51528135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9" name="Retângulo 151">
              <a:extLst>
                <a:ext uri="{FF2B5EF4-FFF2-40B4-BE49-F238E27FC236}">
                  <a16:creationId xmlns:a16="http://schemas.microsoft.com/office/drawing/2014/main" id="{08DE25F2-51B3-4A6E-B01A-64A7F042CCF7}"/>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0" name="Retângulo 152">
              <a:extLst>
                <a:ext uri="{FF2B5EF4-FFF2-40B4-BE49-F238E27FC236}">
                  <a16:creationId xmlns:a16="http://schemas.microsoft.com/office/drawing/2014/main" id="{9AB456AC-2558-421A-A2AE-D1EF1691D6AB}"/>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1" name="Retângulo 153">
              <a:extLst>
                <a:ext uri="{FF2B5EF4-FFF2-40B4-BE49-F238E27FC236}">
                  <a16:creationId xmlns:a16="http://schemas.microsoft.com/office/drawing/2014/main" id="{26C54287-ECA1-449A-8C42-D8486131F989}"/>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52" name="Retângulo 154">
              <a:extLst>
                <a:ext uri="{FF2B5EF4-FFF2-40B4-BE49-F238E27FC236}">
                  <a16:creationId xmlns:a16="http://schemas.microsoft.com/office/drawing/2014/main" id="{5D401F5F-B431-43A9-BC39-69B27A9EE54C}"/>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3" name="Retângulo 155">
              <a:extLst>
                <a:ext uri="{FF2B5EF4-FFF2-40B4-BE49-F238E27FC236}">
                  <a16:creationId xmlns:a16="http://schemas.microsoft.com/office/drawing/2014/main" id="{E4469A8C-7832-44C7-9470-808E62E320D3}"/>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4" name="Retângulo 156">
              <a:extLst>
                <a:ext uri="{FF2B5EF4-FFF2-40B4-BE49-F238E27FC236}">
                  <a16:creationId xmlns:a16="http://schemas.microsoft.com/office/drawing/2014/main" id="{B3CEFAE0-5E4B-4FE3-A831-CA2A53D48553}"/>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5" name="Retângulo 157">
              <a:extLst>
                <a:ext uri="{FF2B5EF4-FFF2-40B4-BE49-F238E27FC236}">
                  <a16:creationId xmlns:a16="http://schemas.microsoft.com/office/drawing/2014/main" id="{3820ECBC-E5B2-4160-9260-4318ED59CFFC}"/>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79" name="Agrupar 113">
            <a:extLst>
              <a:ext uri="{FF2B5EF4-FFF2-40B4-BE49-F238E27FC236}">
                <a16:creationId xmlns:a16="http://schemas.microsoft.com/office/drawing/2014/main" id="{939178F5-C188-4A3B-9755-B7B1A6DD2C10}"/>
              </a:ext>
            </a:extLst>
          </p:cNvPr>
          <p:cNvGrpSpPr/>
          <p:nvPr/>
        </p:nvGrpSpPr>
        <p:grpSpPr>
          <a:xfrm>
            <a:off x="5852116" y="4704338"/>
            <a:ext cx="1369846" cy="237693"/>
            <a:chOff x="5896608" y="2300134"/>
            <a:chExt cx="1369846" cy="237693"/>
          </a:xfrm>
        </p:grpSpPr>
        <p:sp>
          <p:nvSpPr>
            <p:cNvPr id="280" name="Retângulo 149">
              <a:extLst>
                <a:ext uri="{FF2B5EF4-FFF2-40B4-BE49-F238E27FC236}">
                  <a16:creationId xmlns:a16="http://schemas.microsoft.com/office/drawing/2014/main" id="{10A31F3F-DE95-48EC-A8AE-88B53EAD412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1" name="Retângulo 150">
              <a:extLst>
                <a:ext uri="{FF2B5EF4-FFF2-40B4-BE49-F238E27FC236}">
                  <a16:creationId xmlns:a16="http://schemas.microsoft.com/office/drawing/2014/main" id="{EDDD8092-6730-4CA9-8C5A-28CE82CB5550}"/>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2" name="Retângulo 151">
              <a:extLst>
                <a:ext uri="{FF2B5EF4-FFF2-40B4-BE49-F238E27FC236}">
                  <a16:creationId xmlns:a16="http://schemas.microsoft.com/office/drawing/2014/main" id="{B67CD67A-47E9-4496-BDA6-A8D53D75C8B2}"/>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3" name="Retângulo 152">
              <a:extLst>
                <a:ext uri="{FF2B5EF4-FFF2-40B4-BE49-F238E27FC236}">
                  <a16:creationId xmlns:a16="http://schemas.microsoft.com/office/drawing/2014/main" id="{03B78D7F-A85C-4111-B33D-3578AB712BF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4" name="Retângulo 153">
              <a:extLst>
                <a:ext uri="{FF2B5EF4-FFF2-40B4-BE49-F238E27FC236}">
                  <a16:creationId xmlns:a16="http://schemas.microsoft.com/office/drawing/2014/main" id="{56B7B602-2BD3-401F-B9B1-82BBF5A99303}"/>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85" name="Retângulo 154">
              <a:extLst>
                <a:ext uri="{FF2B5EF4-FFF2-40B4-BE49-F238E27FC236}">
                  <a16:creationId xmlns:a16="http://schemas.microsoft.com/office/drawing/2014/main" id="{4EF1EDE1-BABF-4F0C-8B3D-F597E12547F0}"/>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6" name="Retângulo 155">
              <a:extLst>
                <a:ext uri="{FF2B5EF4-FFF2-40B4-BE49-F238E27FC236}">
                  <a16:creationId xmlns:a16="http://schemas.microsoft.com/office/drawing/2014/main" id="{29026B0A-FD74-4603-87B3-F70775FC78EE}"/>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7" name="Retângulo 156">
              <a:extLst>
                <a:ext uri="{FF2B5EF4-FFF2-40B4-BE49-F238E27FC236}">
                  <a16:creationId xmlns:a16="http://schemas.microsoft.com/office/drawing/2014/main" id="{C98EA753-9C8F-49D1-80A9-15537C31C6EC}"/>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8" name="Retângulo 157">
              <a:extLst>
                <a:ext uri="{FF2B5EF4-FFF2-40B4-BE49-F238E27FC236}">
                  <a16:creationId xmlns:a16="http://schemas.microsoft.com/office/drawing/2014/main" id="{72FAAFBD-4CCE-43AE-A5DF-2C00B97444B9}"/>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89" name="Agrupar 113">
            <a:extLst>
              <a:ext uri="{FF2B5EF4-FFF2-40B4-BE49-F238E27FC236}">
                <a16:creationId xmlns:a16="http://schemas.microsoft.com/office/drawing/2014/main" id="{92A4A83D-1E7D-4455-BBFE-AAECFE6F1B40}"/>
              </a:ext>
            </a:extLst>
          </p:cNvPr>
          <p:cNvGrpSpPr/>
          <p:nvPr/>
        </p:nvGrpSpPr>
        <p:grpSpPr>
          <a:xfrm>
            <a:off x="4136813" y="5239228"/>
            <a:ext cx="1369846" cy="237693"/>
            <a:chOff x="5896608" y="2300134"/>
            <a:chExt cx="1369846" cy="237693"/>
          </a:xfrm>
        </p:grpSpPr>
        <p:sp>
          <p:nvSpPr>
            <p:cNvPr id="290" name="Retângulo 149">
              <a:extLst>
                <a:ext uri="{FF2B5EF4-FFF2-40B4-BE49-F238E27FC236}">
                  <a16:creationId xmlns:a16="http://schemas.microsoft.com/office/drawing/2014/main" id="{33EB6F9E-F1BE-4D06-9624-B414D8A170A5}"/>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1" name="Retângulo 150">
              <a:extLst>
                <a:ext uri="{FF2B5EF4-FFF2-40B4-BE49-F238E27FC236}">
                  <a16:creationId xmlns:a16="http://schemas.microsoft.com/office/drawing/2014/main" id="{B7F5D11B-6FD5-4CE0-A605-C81B9602DC61}"/>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2" name="Retângulo 151">
              <a:extLst>
                <a:ext uri="{FF2B5EF4-FFF2-40B4-BE49-F238E27FC236}">
                  <a16:creationId xmlns:a16="http://schemas.microsoft.com/office/drawing/2014/main" id="{7E664D65-4C83-43F3-BE0C-2AD6021932C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3" name="Retângulo 152">
              <a:extLst>
                <a:ext uri="{FF2B5EF4-FFF2-40B4-BE49-F238E27FC236}">
                  <a16:creationId xmlns:a16="http://schemas.microsoft.com/office/drawing/2014/main" id="{14C82394-4136-4305-98AC-B6291DA13109}"/>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4" name="Retângulo 153">
              <a:extLst>
                <a:ext uri="{FF2B5EF4-FFF2-40B4-BE49-F238E27FC236}">
                  <a16:creationId xmlns:a16="http://schemas.microsoft.com/office/drawing/2014/main" id="{DD9FA639-B11E-4602-BCFC-142DF15C691C}"/>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295" name="Retângulo 154">
              <a:extLst>
                <a:ext uri="{FF2B5EF4-FFF2-40B4-BE49-F238E27FC236}">
                  <a16:creationId xmlns:a16="http://schemas.microsoft.com/office/drawing/2014/main" id="{0D760C22-4F96-4772-9448-8E7E992E70A0}"/>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6" name="Retângulo 155">
              <a:extLst>
                <a:ext uri="{FF2B5EF4-FFF2-40B4-BE49-F238E27FC236}">
                  <a16:creationId xmlns:a16="http://schemas.microsoft.com/office/drawing/2014/main" id="{CB714AB0-6B54-45E8-ABD7-DF5F7DEFBEE1}"/>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7" name="Retângulo 156">
              <a:extLst>
                <a:ext uri="{FF2B5EF4-FFF2-40B4-BE49-F238E27FC236}">
                  <a16:creationId xmlns:a16="http://schemas.microsoft.com/office/drawing/2014/main" id="{3BB480C5-8069-46D6-A934-DE7AA89CB203}"/>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8" name="Retângulo 157">
              <a:extLst>
                <a:ext uri="{FF2B5EF4-FFF2-40B4-BE49-F238E27FC236}">
                  <a16:creationId xmlns:a16="http://schemas.microsoft.com/office/drawing/2014/main" id="{B6E2BCA7-1347-4E98-B15F-EC80A67B7907}"/>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99" name="Agrupar 114">
            <a:extLst>
              <a:ext uri="{FF2B5EF4-FFF2-40B4-BE49-F238E27FC236}">
                <a16:creationId xmlns:a16="http://schemas.microsoft.com/office/drawing/2014/main" id="{6E613164-E2BB-45AB-8489-3327D9D6A471}"/>
              </a:ext>
            </a:extLst>
          </p:cNvPr>
          <p:cNvGrpSpPr/>
          <p:nvPr/>
        </p:nvGrpSpPr>
        <p:grpSpPr>
          <a:xfrm>
            <a:off x="4136813" y="5869457"/>
            <a:ext cx="1369846" cy="237693"/>
            <a:chOff x="5857229" y="1842511"/>
            <a:chExt cx="1369846" cy="237693"/>
          </a:xfrm>
        </p:grpSpPr>
        <p:sp>
          <p:nvSpPr>
            <p:cNvPr id="300" name="Retângulo 139">
              <a:extLst>
                <a:ext uri="{FF2B5EF4-FFF2-40B4-BE49-F238E27FC236}">
                  <a16:creationId xmlns:a16="http://schemas.microsoft.com/office/drawing/2014/main" id="{D519EDE2-3200-4593-BD23-961EA18B009A}"/>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1" name="Retângulo 140">
              <a:extLst>
                <a:ext uri="{FF2B5EF4-FFF2-40B4-BE49-F238E27FC236}">
                  <a16:creationId xmlns:a16="http://schemas.microsoft.com/office/drawing/2014/main" id="{14D6E59D-0B5B-4688-9B57-23779621878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2" name="Retângulo 141">
              <a:extLst>
                <a:ext uri="{FF2B5EF4-FFF2-40B4-BE49-F238E27FC236}">
                  <a16:creationId xmlns:a16="http://schemas.microsoft.com/office/drawing/2014/main" id="{010472DB-DBA0-45AD-B637-B835F9A8CC6B}"/>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3" name="Retângulo 142">
              <a:extLst>
                <a:ext uri="{FF2B5EF4-FFF2-40B4-BE49-F238E27FC236}">
                  <a16:creationId xmlns:a16="http://schemas.microsoft.com/office/drawing/2014/main" id="{4B4C6E65-5156-4E91-8E21-44DD87F48A3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4" name="Retângulo 143">
              <a:extLst>
                <a:ext uri="{FF2B5EF4-FFF2-40B4-BE49-F238E27FC236}">
                  <a16:creationId xmlns:a16="http://schemas.microsoft.com/office/drawing/2014/main" id="{FCF0C397-A853-4D51-8DB2-3F64BDDE3546}"/>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5" name="Retângulo 144">
              <a:extLst>
                <a:ext uri="{FF2B5EF4-FFF2-40B4-BE49-F238E27FC236}">
                  <a16:creationId xmlns:a16="http://schemas.microsoft.com/office/drawing/2014/main" id="{5FBC1EF3-D4DD-4654-BAF1-0DB7B30D387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06" name="Retângulo 145">
              <a:extLst>
                <a:ext uri="{FF2B5EF4-FFF2-40B4-BE49-F238E27FC236}">
                  <a16:creationId xmlns:a16="http://schemas.microsoft.com/office/drawing/2014/main" id="{6600DE73-5F9A-48F6-A14F-EEE378A8C029}"/>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7" name="Retângulo 146">
              <a:extLst>
                <a:ext uri="{FF2B5EF4-FFF2-40B4-BE49-F238E27FC236}">
                  <a16:creationId xmlns:a16="http://schemas.microsoft.com/office/drawing/2014/main" id="{3BE3DAF1-1AD8-4D7E-9049-54BF9DBA28EC}"/>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8" name="Retângulo 147">
              <a:extLst>
                <a:ext uri="{FF2B5EF4-FFF2-40B4-BE49-F238E27FC236}">
                  <a16:creationId xmlns:a16="http://schemas.microsoft.com/office/drawing/2014/main" id="{3C6E1FE2-C8B6-47DD-B12A-94DDD40B6AA1}"/>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9" name="Retângulo 148">
              <a:extLst>
                <a:ext uri="{FF2B5EF4-FFF2-40B4-BE49-F238E27FC236}">
                  <a16:creationId xmlns:a16="http://schemas.microsoft.com/office/drawing/2014/main" id="{5BDBDE23-66AB-4B4A-8BBB-5F37FB2619B9}"/>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0" name="Agrupar 113">
            <a:extLst>
              <a:ext uri="{FF2B5EF4-FFF2-40B4-BE49-F238E27FC236}">
                <a16:creationId xmlns:a16="http://schemas.microsoft.com/office/drawing/2014/main" id="{5CDD6CF4-2FA5-417D-B2E0-87146617A56D}"/>
              </a:ext>
            </a:extLst>
          </p:cNvPr>
          <p:cNvGrpSpPr/>
          <p:nvPr/>
        </p:nvGrpSpPr>
        <p:grpSpPr>
          <a:xfrm>
            <a:off x="5852116" y="5865763"/>
            <a:ext cx="1369846" cy="237693"/>
            <a:chOff x="5896608" y="2300134"/>
            <a:chExt cx="1369846" cy="237693"/>
          </a:xfrm>
        </p:grpSpPr>
        <p:sp>
          <p:nvSpPr>
            <p:cNvPr id="311" name="Retângulo 149">
              <a:extLst>
                <a:ext uri="{FF2B5EF4-FFF2-40B4-BE49-F238E27FC236}">
                  <a16:creationId xmlns:a16="http://schemas.microsoft.com/office/drawing/2014/main" id="{DC5E1CC7-DBAD-416E-9DA1-8D9AB1061AF6}"/>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2" name="Retângulo 150">
              <a:extLst>
                <a:ext uri="{FF2B5EF4-FFF2-40B4-BE49-F238E27FC236}">
                  <a16:creationId xmlns:a16="http://schemas.microsoft.com/office/drawing/2014/main" id="{EEAA17E6-2694-4C31-9C72-25B02EF56D3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3" name="Retângulo 151">
              <a:extLst>
                <a:ext uri="{FF2B5EF4-FFF2-40B4-BE49-F238E27FC236}">
                  <a16:creationId xmlns:a16="http://schemas.microsoft.com/office/drawing/2014/main" id="{E93BE7F7-A1B6-4D68-B3A0-776442A08EE7}"/>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4" name="Retângulo 152">
              <a:extLst>
                <a:ext uri="{FF2B5EF4-FFF2-40B4-BE49-F238E27FC236}">
                  <a16:creationId xmlns:a16="http://schemas.microsoft.com/office/drawing/2014/main" id="{F1461454-68B8-4699-89E0-1CCCD86BB1D8}"/>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5" name="Retângulo 153">
              <a:extLst>
                <a:ext uri="{FF2B5EF4-FFF2-40B4-BE49-F238E27FC236}">
                  <a16:creationId xmlns:a16="http://schemas.microsoft.com/office/drawing/2014/main" id="{1675BEDB-0AB2-4E46-ABF3-C5E0DCCD701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316" name="Retângulo 154">
              <a:extLst>
                <a:ext uri="{FF2B5EF4-FFF2-40B4-BE49-F238E27FC236}">
                  <a16:creationId xmlns:a16="http://schemas.microsoft.com/office/drawing/2014/main" id="{398B3D93-4AE1-495B-8075-B16B91BDBFC3}"/>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7" name="Retângulo 155">
              <a:extLst>
                <a:ext uri="{FF2B5EF4-FFF2-40B4-BE49-F238E27FC236}">
                  <a16:creationId xmlns:a16="http://schemas.microsoft.com/office/drawing/2014/main" id="{444CBD80-137E-410D-9E74-BE58C910B64E}"/>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8" name="Retângulo 156">
              <a:extLst>
                <a:ext uri="{FF2B5EF4-FFF2-40B4-BE49-F238E27FC236}">
                  <a16:creationId xmlns:a16="http://schemas.microsoft.com/office/drawing/2014/main" id="{9B108007-D022-4E41-95E4-DAD14FAA6DB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9" name="Retângulo 157">
              <a:extLst>
                <a:ext uri="{FF2B5EF4-FFF2-40B4-BE49-F238E27FC236}">
                  <a16:creationId xmlns:a16="http://schemas.microsoft.com/office/drawing/2014/main" id="{A4CB5B25-5929-4099-A3B3-EB41F24936EA}"/>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31" name="Agrupar 114">
            <a:extLst>
              <a:ext uri="{FF2B5EF4-FFF2-40B4-BE49-F238E27FC236}">
                <a16:creationId xmlns:a16="http://schemas.microsoft.com/office/drawing/2014/main" id="{DFA7B0BB-9583-49C8-B0B1-18F5E8B86195}"/>
              </a:ext>
            </a:extLst>
          </p:cNvPr>
          <p:cNvGrpSpPr/>
          <p:nvPr/>
        </p:nvGrpSpPr>
        <p:grpSpPr>
          <a:xfrm>
            <a:off x="4136813" y="1284245"/>
            <a:ext cx="1369846" cy="237693"/>
            <a:chOff x="5857229" y="1842511"/>
            <a:chExt cx="1369846" cy="237693"/>
          </a:xfrm>
        </p:grpSpPr>
        <p:sp>
          <p:nvSpPr>
            <p:cNvPr id="332" name="Retângulo 139">
              <a:extLst>
                <a:ext uri="{FF2B5EF4-FFF2-40B4-BE49-F238E27FC236}">
                  <a16:creationId xmlns:a16="http://schemas.microsoft.com/office/drawing/2014/main" id="{5FC3B19C-2831-4A63-B587-B3DA7F99DD2D}"/>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3" name="Retângulo 140">
              <a:extLst>
                <a:ext uri="{FF2B5EF4-FFF2-40B4-BE49-F238E27FC236}">
                  <a16:creationId xmlns:a16="http://schemas.microsoft.com/office/drawing/2014/main" id="{7DC186A3-825B-4F2B-A719-8C4DB26EB578}"/>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4" name="Retângulo 141">
              <a:extLst>
                <a:ext uri="{FF2B5EF4-FFF2-40B4-BE49-F238E27FC236}">
                  <a16:creationId xmlns:a16="http://schemas.microsoft.com/office/drawing/2014/main" id="{D9419EBE-2D59-40F3-A7EC-7F114A16617E}"/>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5" name="Retângulo 142">
              <a:extLst>
                <a:ext uri="{FF2B5EF4-FFF2-40B4-BE49-F238E27FC236}">
                  <a16:creationId xmlns:a16="http://schemas.microsoft.com/office/drawing/2014/main" id="{04508DAE-F105-44DE-8F0B-95253B90B7AE}"/>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6" name="Retângulo 143">
              <a:extLst>
                <a:ext uri="{FF2B5EF4-FFF2-40B4-BE49-F238E27FC236}">
                  <a16:creationId xmlns:a16="http://schemas.microsoft.com/office/drawing/2014/main" id="{A4896492-E5E8-4DAD-A4CE-69306CB178A9}"/>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7" name="Retângulo 144">
              <a:extLst>
                <a:ext uri="{FF2B5EF4-FFF2-40B4-BE49-F238E27FC236}">
                  <a16:creationId xmlns:a16="http://schemas.microsoft.com/office/drawing/2014/main" id="{1896C476-563A-4B6F-AFE0-A5BB38593580}"/>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38" name="Retângulo 145">
              <a:extLst>
                <a:ext uri="{FF2B5EF4-FFF2-40B4-BE49-F238E27FC236}">
                  <a16:creationId xmlns:a16="http://schemas.microsoft.com/office/drawing/2014/main" id="{E474F525-27A4-4E6A-93E7-BCBEA186F5CF}"/>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9" name="Retângulo 146">
              <a:extLst>
                <a:ext uri="{FF2B5EF4-FFF2-40B4-BE49-F238E27FC236}">
                  <a16:creationId xmlns:a16="http://schemas.microsoft.com/office/drawing/2014/main" id="{182E4719-E8E3-438C-9997-0CE38597FE82}"/>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0" name="Retângulo 147">
              <a:extLst>
                <a:ext uri="{FF2B5EF4-FFF2-40B4-BE49-F238E27FC236}">
                  <a16:creationId xmlns:a16="http://schemas.microsoft.com/office/drawing/2014/main" id="{4A1CEED9-750C-40E5-8A8E-66D280CE7A29}"/>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1" name="Retângulo 148">
              <a:extLst>
                <a:ext uri="{FF2B5EF4-FFF2-40B4-BE49-F238E27FC236}">
                  <a16:creationId xmlns:a16="http://schemas.microsoft.com/office/drawing/2014/main" id="{3D628725-694B-4128-B8FD-5ACAC0227826}"/>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2" name="Agrupar 114">
            <a:extLst>
              <a:ext uri="{FF2B5EF4-FFF2-40B4-BE49-F238E27FC236}">
                <a16:creationId xmlns:a16="http://schemas.microsoft.com/office/drawing/2014/main" id="{1EB6DE4F-543D-4969-9D9C-6B0AED6FB5B4}"/>
              </a:ext>
            </a:extLst>
          </p:cNvPr>
          <p:cNvGrpSpPr/>
          <p:nvPr/>
        </p:nvGrpSpPr>
        <p:grpSpPr>
          <a:xfrm>
            <a:off x="5852116" y="1284245"/>
            <a:ext cx="1369846" cy="237693"/>
            <a:chOff x="5857229" y="1842511"/>
            <a:chExt cx="1369846" cy="237693"/>
          </a:xfrm>
        </p:grpSpPr>
        <p:sp>
          <p:nvSpPr>
            <p:cNvPr id="343" name="Retângulo 139">
              <a:extLst>
                <a:ext uri="{FF2B5EF4-FFF2-40B4-BE49-F238E27FC236}">
                  <a16:creationId xmlns:a16="http://schemas.microsoft.com/office/drawing/2014/main" id="{45815461-DEDA-4A1B-B484-D3423CB1BBCF}"/>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4" name="Retângulo 140">
              <a:extLst>
                <a:ext uri="{FF2B5EF4-FFF2-40B4-BE49-F238E27FC236}">
                  <a16:creationId xmlns:a16="http://schemas.microsoft.com/office/drawing/2014/main" id="{0894591D-13D0-4177-9FF4-6862E3371D90}"/>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5" name="Retângulo 141">
              <a:extLst>
                <a:ext uri="{FF2B5EF4-FFF2-40B4-BE49-F238E27FC236}">
                  <a16:creationId xmlns:a16="http://schemas.microsoft.com/office/drawing/2014/main" id="{0CD6777E-58CB-4E9D-A34A-3A19F71D2BC4}"/>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6" name="Retângulo 142">
              <a:extLst>
                <a:ext uri="{FF2B5EF4-FFF2-40B4-BE49-F238E27FC236}">
                  <a16:creationId xmlns:a16="http://schemas.microsoft.com/office/drawing/2014/main" id="{2FDEA4C2-4A8C-4365-A7D3-7E536424B2FB}"/>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7" name="Retângulo 143">
              <a:extLst>
                <a:ext uri="{FF2B5EF4-FFF2-40B4-BE49-F238E27FC236}">
                  <a16:creationId xmlns:a16="http://schemas.microsoft.com/office/drawing/2014/main" id="{F4883FC3-4EB9-4083-A0BE-AF9539EF7903}"/>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8" name="Retângulo 144">
              <a:extLst>
                <a:ext uri="{FF2B5EF4-FFF2-40B4-BE49-F238E27FC236}">
                  <a16:creationId xmlns:a16="http://schemas.microsoft.com/office/drawing/2014/main" id="{7A90F83A-294F-4EC9-9F44-A2029D49C6EF}"/>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49" name="Retângulo 145">
              <a:extLst>
                <a:ext uri="{FF2B5EF4-FFF2-40B4-BE49-F238E27FC236}">
                  <a16:creationId xmlns:a16="http://schemas.microsoft.com/office/drawing/2014/main" id="{F2289ACD-8C80-4031-A16A-D63DBA5A22A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0" name="Retângulo 146">
              <a:extLst>
                <a:ext uri="{FF2B5EF4-FFF2-40B4-BE49-F238E27FC236}">
                  <a16:creationId xmlns:a16="http://schemas.microsoft.com/office/drawing/2014/main" id="{CBD33566-0756-4269-A9E0-8B315F8DC4EF}"/>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1" name="Retângulo 147">
              <a:extLst>
                <a:ext uri="{FF2B5EF4-FFF2-40B4-BE49-F238E27FC236}">
                  <a16:creationId xmlns:a16="http://schemas.microsoft.com/office/drawing/2014/main" id="{BA206A75-05F5-4C12-BFDC-4DBC218B27F0}"/>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2" name="Retângulo 148">
              <a:extLst>
                <a:ext uri="{FF2B5EF4-FFF2-40B4-BE49-F238E27FC236}">
                  <a16:creationId xmlns:a16="http://schemas.microsoft.com/office/drawing/2014/main" id="{C206F1CE-B41C-4358-AFEB-088372D39C11}"/>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3" name="Agrupar 115">
            <a:extLst>
              <a:ext uri="{FF2B5EF4-FFF2-40B4-BE49-F238E27FC236}">
                <a16:creationId xmlns:a16="http://schemas.microsoft.com/office/drawing/2014/main" id="{B8FBE6EE-5213-4A93-9CFF-0294F6BB37E0}"/>
              </a:ext>
            </a:extLst>
          </p:cNvPr>
          <p:cNvGrpSpPr/>
          <p:nvPr/>
        </p:nvGrpSpPr>
        <p:grpSpPr>
          <a:xfrm>
            <a:off x="5852116" y="2034186"/>
            <a:ext cx="1369846" cy="237693"/>
            <a:chOff x="5896608" y="2741501"/>
            <a:chExt cx="1369846" cy="237693"/>
          </a:xfrm>
        </p:grpSpPr>
        <p:sp>
          <p:nvSpPr>
            <p:cNvPr id="354" name="Retângulo 131">
              <a:extLst>
                <a:ext uri="{FF2B5EF4-FFF2-40B4-BE49-F238E27FC236}">
                  <a16:creationId xmlns:a16="http://schemas.microsoft.com/office/drawing/2014/main" id="{88EA8BAE-0F47-4FE3-9C23-C95973D1370B}"/>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5" name="Retângulo 132">
              <a:extLst>
                <a:ext uri="{FF2B5EF4-FFF2-40B4-BE49-F238E27FC236}">
                  <a16:creationId xmlns:a16="http://schemas.microsoft.com/office/drawing/2014/main" id="{69953C5D-8544-4FA6-8ECB-222734E5416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6" name="Retângulo 133">
              <a:extLst>
                <a:ext uri="{FF2B5EF4-FFF2-40B4-BE49-F238E27FC236}">
                  <a16:creationId xmlns:a16="http://schemas.microsoft.com/office/drawing/2014/main" id="{9EE5843C-E49D-43EA-9DEF-342BBA910AB5}"/>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7" name="Retângulo 134">
              <a:extLst>
                <a:ext uri="{FF2B5EF4-FFF2-40B4-BE49-F238E27FC236}">
                  <a16:creationId xmlns:a16="http://schemas.microsoft.com/office/drawing/2014/main" id="{07A6AEB1-BB9E-4756-9215-465F74A8BB36}"/>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58" name="Retângulo 135">
              <a:extLst>
                <a:ext uri="{FF2B5EF4-FFF2-40B4-BE49-F238E27FC236}">
                  <a16:creationId xmlns:a16="http://schemas.microsoft.com/office/drawing/2014/main" id="{CC2F7194-D00B-4FA4-A664-29802475A4C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9" name="Retângulo 136">
              <a:extLst>
                <a:ext uri="{FF2B5EF4-FFF2-40B4-BE49-F238E27FC236}">
                  <a16:creationId xmlns:a16="http://schemas.microsoft.com/office/drawing/2014/main" id="{BCC78151-478D-4C0C-AA8C-CD4DD24BA116}"/>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0" name="Retângulo 137">
              <a:extLst>
                <a:ext uri="{FF2B5EF4-FFF2-40B4-BE49-F238E27FC236}">
                  <a16:creationId xmlns:a16="http://schemas.microsoft.com/office/drawing/2014/main" id="{A8483694-FEFF-46A7-9D52-E839CE4AB6EF}"/>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1" name="Retângulo 138">
              <a:extLst>
                <a:ext uri="{FF2B5EF4-FFF2-40B4-BE49-F238E27FC236}">
                  <a16:creationId xmlns:a16="http://schemas.microsoft.com/office/drawing/2014/main" id="{900059DF-E613-48F4-8D61-E81697CBF315}"/>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2" name="Agrupar 115">
            <a:extLst>
              <a:ext uri="{FF2B5EF4-FFF2-40B4-BE49-F238E27FC236}">
                <a16:creationId xmlns:a16="http://schemas.microsoft.com/office/drawing/2014/main" id="{78D35141-7F62-4670-9814-46B1C2B5E658}"/>
              </a:ext>
            </a:extLst>
          </p:cNvPr>
          <p:cNvGrpSpPr/>
          <p:nvPr/>
        </p:nvGrpSpPr>
        <p:grpSpPr>
          <a:xfrm>
            <a:off x="5852116" y="1633197"/>
            <a:ext cx="1369846" cy="237693"/>
            <a:chOff x="5896608" y="2741501"/>
            <a:chExt cx="1369846" cy="237693"/>
          </a:xfrm>
        </p:grpSpPr>
        <p:sp>
          <p:nvSpPr>
            <p:cNvPr id="363" name="Retângulo 131">
              <a:extLst>
                <a:ext uri="{FF2B5EF4-FFF2-40B4-BE49-F238E27FC236}">
                  <a16:creationId xmlns:a16="http://schemas.microsoft.com/office/drawing/2014/main" id="{0B44A7DB-2B8B-4C39-9BB1-3EE2D5109F1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4" name="Retângulo 132">
              <a:extLst>
                <a:ext uri="{FF2B5EF4-FFF2-40B4-BE49-F238E27FC236}">
                  <a16:creationId xmlns:a16="http://schemas.microsoft.com/office/drawing/2014/main" id="{4B7A4094-A572-4524-BD9D-8213A86EF00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5" name="Retângulo 133">
              <a:extLst>
                <a:ext uri="{FF2B5EF4-FFF2-40B4-BE49-F238E27FC236}">
                  <a16:creationId xmlns:a16="http://schemas.microsoft.com/office/drawing/2014/main" id="{2C4EF9EB-F713-42CD-8DC3-B3AA77712C7B}"/>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6" name="Retângulo 134">
              <a:extLst>
                <a:ext uri="{FF2B5EF4-FFF2-40B4-BE49-F238E27FC236}">
                  <a16:creationId xmlns:a16="http://schemas.microsoft.com/office/drawing/2014/main" id="{F2318A93-9057-4CFA-953D-2A933AF602A4}"/>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77" name="Retângulo 135">
              <a:extLst>
                <a:ext uri="{FF2B5EF4-FFF2-40B4-BE49-F238E27FC236}">
                  <a16:creationId xmlns:a16="http://schemas.microsoft.com/office/drawing/2014/main" id="{09FE31FB-EDB1-423A-89BF-B1FD345333B0}"/>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8" name="Retângulo 136">
              <a:extLst>
                <a:ext uri="{FF2B5EF4-FFF2-40B4-BE49-F238E27FC236}">
                  <a16:creationId xmlns:a16="http://schemas.microsoft.com/office/drawing/2014/main" id="{F5CAD113-57AD-4548-AC9B-ECE3AC5DB7D0}"/>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9" name="Retângulo 137">
              <a:extLst>
                <a:ext uri="{FF2B5EF4-FFF2-40B4-BE49-F238E27FC236}">
                  <a16:creationId xmlns:a16="http://schemas.microsoft.com/office/drawing/2014/main" id="{3A310F8B-BBBF-47CC-B8B3-3F300DA0B98C}"/>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0" name="Retângulo 138">
              <a:extLst>
                <a:ext uri="{FF2B5EF4-FFF2-40B4-BE49-F238E27FC236}">
                  <a16:creationId xmlns:a16="http://schemas.microsoft.com/office/drawing/2014/main" id="{8EDE5614-F852-46B7-84BE-E79C8DD731F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81" name="Imagem 380" descr="Uma imagem contendo Padrão do plano de fundo&#10;&#10;Descrição gerada automaticamente">
            <a:extLst>
              <a:ext uri="{FF2B5EF4-FFF2-40B4-BE49-F238E27FC236}">
                <a16:creationId xmlns:a16="http://schemas.microsoft.com/office/drawing/2014/main" id="{9E81D7E6-25E4-4FB2-814F-1DBE1C48F6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566728" y="728034"/>
            <a:ext cx="2542034" cy="2538860"/>
          </a:xfrm>
          <a:prstGeom prst="rect">
            <a:avLst/>
          </a:prstGeom>
        </p:spPr>
      </p:pic>
      <p:grpSp>
        <p:nvGrpSpPr>
          <p:cNvPr id="382" name="Agrupar 114">
            <a:extLst>
              <a:ext uri="{FF2B5EF4-FFF2-40B4-BE49-F238E27FC236}">
                <a16:creationId xmlns:a16="http://schemas.microsoft.com/office/drawing/2014/main" id="{E3D9F084-99AB-4F0E-956E-D7BBE369C629}"/>
              </a:ext>
            </a:extLst>
          </p:cNvPr>
          <p:cNvGrpSpPr/>
          <p:nvPr/>
        </p:nvGrpSpPr>
        <p:grpSpPr>
          <a:xfrm>
            <a:off x="4136813" y="3088439"/>
            <a:ext cx="1369846" cy="237693"/>
            <a:chOff x="5857229" y="1842511"/>
            <a:chExt cx="1369846" cy="237693"/>
          </a:xfrm>
        </p:grpSpPr>
        <p:sp>
          <p:nvSpPr>
            <p:cNvPr id="383" name="Retângulo 139">
              <a:extLst>
                <a:ext uri="{FF2B5EF4-FFF2-40B4-BE49-F238E27FC236}">
                  <a16:creationId xmlns:a16="http://schemas.microsoft.com/office/drawing/2014/main" id="{A302EE95-D90C-46F2-86B8-FCB4E7E5577E}"/>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4" name="Retângulo 140">
              <a:extLst>
                <a:ext uri="{FF2B5EF4-FFF2-40B4-BE49-F238E27FC236}">
                  <a16:creationId xmlns:a16="http://schemas.microsoft.com/office/drawing/2014/main" id="{4089F6E1-2D5E-4178-8887-F5BACCA353EA}"/>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5" name="Retângulo 141">
              <a:extLst>
                <a:ext uri="{FF2B5EF4-FFF2-40B4-BE49-F238E27FC236}">
                  <a16:creationId xmlns:a16="http://schemas.microsoft.com/office/drawing/2014/main" id="{DF2B3BAA-C552-4FCA-A089-5BC0F94E2B5A}"/>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6" name="Retângulo 142">
              <a:extLst>
                <a:ext uri="{FF2B5EF4-FFF2-40B4-BE49-F238E27FC236}">
                  <a16:creationId xmlns:a16="http://schemas.microsoft.com/office/drawing/2014/main" id="{8B6F706D-8077-4C4D-A981-C8FD53899ABE}"/>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7" name="Retângulo 143">
              <a:extLst>
                <a:ext uri="{FF2B5EF4-FFF2-40B4-BE49-F238E27FC236}">
                  <a16:creationId xmlns:a16="http://schemas.microsoft.com/office/drawing/2014/main" id="{B0B4CEC1-E328-4036-B13B-1D0D329861E1}"/>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8" name="Retângulo 144">
              <a:extLst>
                <a:ext uri="{FF2B5EF4-FFF2-40B4-BE49-F238E27FC236}">
                  <a16:creationId xmlns:a16="http://schemas.microsoft.com/office/drawing/2014/main" id="{A78E3C99-E9FA-468B-BBDD-E62DD47F6927}"/>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89" name="Retângulo 145">
              <a:extLst>
                <a:ext uri="{FF2B5EF4-FFF2-40B4-BE49-F238E27FC236}">
                  <a16:creationId xmlns:a16="http://schemas.microsoft.com/office/drawing/2014/main" id="{ABCCED90-1C2B-4B71-8D97-699FDED1F057}"/>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0" name="Retângulo 146">
              <a:extLst>
                <a:ext uri="{FF2B5EF4-FFF2-40B4-BE49-F238E27FC236}">
                  <a16:creationId xmlns:a16="http://schemas.microsoft.com/office/drawing/2014/main" id="{3F0C0F50-CB55-4C51-8737-DAB5C7D6E031}"/>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1" name="Retângulo 147">
              <a:extLst>
                <a:ext uri="{FF2B5EF4-FFF2-40B4-BE49-F238E27FC236}">
                  <a16:creationId xmlns:a16="http://schemas.microsoft.com/office/drawing/2014/main" id="{70390132-8A60-43E4-BCF4-5E1EF636B34D}"/>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2" name="Retângulo 148">
              <a:extLst>
                <a:ext uri="{FF2B5EF4-FFF2-40B4-BE49-F238E27FC236}">
                  <a16:creationId xmlns:a16="http://schemas.microsoft.com/office/drawing/2014/main" id="{DE32DDF4-3E5E-4C8C-93DA-9170F35D113F}"/>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93" name="Agrupar 114">
            <a:extLst>
              <a:ext uri="{FF2B5EF4-FFF2-40B4-BE49-F238E27FC236}">
                <a16:creationId xmlns:a16="http://schemas.microsoft.com/office/drawing/2014/main" id="{C9FE6F04-554E-402C-877E-95299942FC58}"/>
              </a:ext>
            </a:extLst>
          </p:cNvPr>
          <p:cNvGrpSpPr/>
          <p:nvPr/>
        </p:nvGrpSpPr>
        <p:grpSpPr>
          <a:xfrm>
            <a:off x="5852116" y="3088439"/>
            <a:ext cx="1369846" cy="237693"/>
            <a:chOff x="5857229" y="1842511"/>
            <a:chExt cx="1369846" cy="237693"/>
          </a:xfrm>
        </p:grpSpPr>
        <p:sp>
          <p:nvSpPr>
            <p:cNvPr id="394" name="Retângulo 139">
              <a:extLst>
                <a:ext uri="{FF2B5EF4-FFF2-40B4-BE49-F238E27FC236}">
                  <a16:creationId xmlns:a16="http://schemas.microsoft.com/office/drawing/2014/main" id="{793633FC-2873-42D9-8851-7159BE6D5A1D}"/>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5" name="Retângulo 140">
              <a:extLst>
                <a:ext uri="{FF2B5EF4-FFF2-40B4-BE49-F238E27FC236}">
                  <a16:creationId xmlns:a16="http://schemas.microsoft.com/office/drawing/2014/main" id="{5C1F1BF3-B585-4EC8-9A5E-097758D98586}"/>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6" name="Retângulo 141">
              <a:extLst>
                <a:ext uri="{FF2B5EF4-FFF2-40B4-BE49-F238E27FC236}">
                  <a16:creationId xmlns:a16="http://schemas.microsoft.com/office/drawing/2014/main" id="{DFD1ECAE-2ED1-4B21-ABC4-20AA8219ADAD}"/>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7" name="Retângulo 142">
              <a:extLst>
                <a:ext uri="{FF2B5EF4-FFF2-40B4-BE49-F238E27FC236}">
                  <a16:creationId xmlns:a16="http://schemas.microsoft.com/office/drawing/2014/main" id="{C77076F2-FD08-40A5-A3B0-13F977B40B6B}"/>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8" name="Retângulo 143">
              <a:extLst>
                <a:ext uri="{FF2B5EF4-FFF2-40B4-BE49-F238E27FC236}">
                  <a16:creationId xmlns:a16="http://schemas.microsoft.com/office/drawing/2014/main" id="{591BE736-9C49-4C20-A257-1C3B54CAE1F1}"/>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9" name="Retângulo 144">
              <a:extLst>
                <a:ext uri="{FF2B5EF4-FFF2-40B4-BE49-F238E27FC236}">
                  <a16:creationId xmlns:a16="http://schemas.microsoft.com/office/drawing/2014/main" id="{1B244EC5-4B03-439D-BF7E-7F368FC83BC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400" name="Retângulo 145">
              <a:extLst>
                <a:ext uri="{FF2B5EF4-FFF2-40B4-BE49-F238E27FC236}">
                  <a16:creationId xmlns:a16="http://schemas.microsoft.com/office/drawing/2014/main" id="{8F47A6CC-E789-4901-BEEF-C1848E4462DA}"/>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1" name="Retângulo 146">
              <a:extLst>
                <a:ext uri="{FF2B5EF4-FFF2-40B4-BE49-F238E27FC236}">
                  <a16:creationId xmlns:a16="http://schemas.microsoft.com/office/drawing/2014/main" id="{BC2F0E27-A857-4C4F-8635-6C038C1B0962}"/>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2" name="Retângulo 147">
              <a:extLst>
                <a:ext uri="{FF2B5EF4-FFF2-40B4-BE49-F238E27FC236}">
                  <a16:creationId xmlns:a16="http://schemas.microsoft.com/office/drawing/2014/main" id="{D011801D-6613-456C-867C-EE79D35D2211}"/>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3" name="Retângulo 148">
              <a:extLst>
                <a:ext uri="{FF2B5EF4-FFF2-40B4-BE49-F238E27FC236}">
                  <a16:creationId xmlns:a16="http://schemas.microsoft.com/office/drawing/2014/main" id="{342D1408-3FC1-4FCB-AD84-E4FD84C6B01B}"/>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04" name="Agrupar 113">
            <a:extLst>
              <a:ext uri="{FF2B5EF4-FFF2-40B4-BE49-F238E27FC236}">
                <a16:creationId xmlns:a16="http://schemas.microsoft.com/office/drawing/2014/main" id="{3740CB66-F31C-46BD-94D4-672B68E90E44}"/>
              </a:ext>
            </a:extLst>
          </p:cNvPr>
          <p:cNvGrpSpPr/>
          <p:nvPr/>
        </p:nvGrpSpPr>
        <p:grpSpPr>
          <a:xfrm>
            <a:off x="5852116" y="5239228"/>
            <a:ext cx="1369846" cy="237693"/>
            <a:chOff x="5896608" y="2300134"/>
            <a:chExt cx="1369846" cy="237693"/>
          </a:xfrm>
        </p:grpSpPr>
        <p:sp>
          <p:nvSpPr>
            <p:cNvPr id="405" name="Retângulo 149">
              <a:extLst>
                <a:ext uri="{FF2B5EF4-FFF2-40B4-BE49-F238E27FC236}">
                  <a16:creationId xmlns:a16="http://schemas.microsoft.com/office/drawing/2014/main" id="{ECACDBE0-B905-4A99-909F-7780D23B09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6" name="Retângulo 150">
              <a:extLst>
                <a:ext uri="{FF2B5EF4-FFF2-40B4-BE49-F238E27FC236}">
                  <a16:creationId xmlns:a16="http://schemas.microsoft.com/office/drawing/2014/main" id="{0C09FF53-4AED-4DE4-BB27-030A59062D2B}"/>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7" name="Retângulo 151">
              <a:extLst>
                <a:ext uri="{FF2B5EF4-FFF2-40B4-BE49-F238E27FC236}">
                  <a16:creationId xmlns:a16="http://schemas.microsoft.com/office/drawing/2014/main" id="{4FB5AB26-2D4F-44CF-AA71-833E4A78971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8" name="Retângulo 152">
              <a:extLst>
                <a:ext uri="{FF2B5EF4-FFF2-40B4-BE49-F238E27FC236}">
                  <a16:creationId xmlns:a16="http://schemas.microsoft.com/office/drawing/2014/main" id="{64B09F8C-CC04-4EF6-B1BB-3D69D47E2C42}"/>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9" name="Retângulo 153">
              <a:extLst>
                <a:ext uri="{FF2B5EF4-FFF2-40B4-BE49-F238E27FC236}">
                  <a16:creationId xmlns:a16="http://schemas.microsoft.com/office/drawing/2014/main" id="{D623AA1A-CE5B-4B52-8019-D0477C4430E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410" name="Retângulo 154">
              <a:extLst>
                <a:ext uri="{FF2B5EF4-FFF2-40B4-BE49-F238E27FC236}">
                  <a16:creationId xmlns:a16="http://schemas.microsoft.com/office/drawing/2014/main" id="{9C726715-7D16-49F2-A03F-BF797FFEE96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1" name="Retângulo 155">
              <a:extLst>
                <a:ext uri="{FF2B5EF4-FFF2-40B4-BE49-F238E27FC236}">
                  <a16:creationId xmlns:a16="http://schemas.microsoft.com/office/drawing/2014/main" id="{EA841D8E-F391-463B-9332-B0A48EA04C70}"/>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2" name="Retângulo 156">
              <a:extLst>
                <a:ext uri="{FF2B5EF4-FFF2-40B4-BE49-F238E27FC236}">
                  <a16:creationId xmlns:a16="http://schemas.microsoft.com/office/drawing/2014/main" id="{690F7BE2-FD99-46E3-A435-F6C60B65F88C}"/>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3" name="Retângulo 157">
              <a:extLst>
                <a:ext uri="{FF2B5EF4-FFF2-40B4-BE49-F238E27FC236}">
                  <a16:creationId xmlns:a16="http://schemas.microsoft.com/office/drawing/2014/main" id="{3A46EB5C-90B8-4E93-810B-B2DC205CA67D}"/>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4" name="Agrupar 113">
            <a:extLst>
              <a:ext uri="{FF2B5EF4-FFF2-40B4-BE49-F238E27FC236}">
                <a16:creationId xmlns:a16="http://schemas.microsoft.com/office/drawing/2014/main" id="{1F694861-0130-434D-8DED-8ABB586DED78}"/>
              </a:ext>
            </a:extLst>
          </p:cNvPr>
          <p:cNvGrpSpPr/>
          <p:nvPr/>
        </p:nvGrpSpPr>
        <p:grpSpPr>
          <a:xfrm>
            <a:off x="4136813" y="4704338"/>
            <a:ext cx="1369846" cy="237693"/>
            <a:chOff x="5896608" y="2300134"/>
            <a:chExt cx="1369846" cy="237693"/>
          </a:xfrm>
        </p:grpSpPr>
        <p:sp>
          <p:nvSpPr>
            <p:cNvPr id="415" name="Retângulo 149">
              <a:extLst>
                <a:ext uri="{FF2B5EF4-FFF2-40B4-BE49-F238E27FC236}">
                  <a16:creationId xmlns:a16="http://schemas.microsoft.com/office/drawing/2014/main" id="{EF8EA69B-C285-40B6-B844-EB7AD80A7DFA}"/>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6" name="Retângulo 150">
              <a:extLst>
                <a:ext uri="{FF2B5EF4-FFF2-40B4-BE49-F238E27FC236}">
                  <a16:creationId xmlns:a16="http://schemas.microsoft.com/office/drawing/2014/main" id="{0770C83E-DB67-411D-9093-973F4462070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7" name="Retângulo 151">
              <a:extLst>
                <a:ext uri="{FF2B5EF4-FFF2-40B4-BE49-F238E27FC236}">
                  <a16:creationId xmlns:a16="http://schemas.microsoft.com/office/drawing/2014/main" id="{4DB5CA68-10B1-4035-A112-178DCB23B86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8" name="Retângulo 152">
              <a:extLst>
                <a:ext uri="{FF2B5EF4-FFF2-40B4-BE49-F238E27FC236}">
                  <a16:creationId xmlns:a16="http://schemas.microsoft.com/office/drawing/2014/main" id="{AC3B0097-E4B1-49EB-B447-B06E936BD889}"/>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9" name="Retângulo 153">
              <a:extLst>
                <a:ext uri="{FF2B5EF4-FFF2-40B4-BE49-F238E27FC236}">
                  <a16:creationId xmlns:a16="http://schemas.microsoft.com/office/drawing/2014/main" id="{07B2C7DD-7668-4E9A-B6A1-A84FB69F687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420" name="Retângulo 154">
              <a:extLst>
                <a:ext uri="{FF2B5EF4-FFF2-40B4-BE49-F238E27FC236}">
                  <a16:creationId xmlns:a16="http://schemas.microsoft.com/office/drawing/2014/main" id="{764F8B52-C949-4D75-8B98-17856E02DA1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1" name="Retângulo 155">
              <a:extLst>
                <a:ext uri="{FF2B5EF4-FFF2-40B4-BE49-F238E27FC236}">
                  <a16:creationId xmlns:a16="http://schemas.microsoft.com/office/drawing/2014/main" id="{88ABBD1B-A3D9-40F9-ADB8-94C8E979F1A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2" name="Retângulo 156">
              <a:extLst>
                <a:ext uri="{FF2B5EF4-FFF2-40B4-BE49-F238E27FC236}">
                  <a16:creationId xmlns:a16="http://schemas.microsoft.com/office/drawing/2014/main" id="{84177482-CCB8-448D-83D3-D5C2B27D03A2}"/>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3" name="Retângulo 157">
              <a:extLst>
                <a:ext uri="{FF2B5EF4-FFF2-40B4-BE49-F238E27FC236}">
                  <a16:creationId xmlns:a16="http://schemas.microsoft.com/office/drawing/2014/main" id="{1C5F64C9-45D0-4387-8F25-5A0E3D258C77}"/>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6" name="Agrupar 115">
            <a:extLst>
              <a:ext uri="{FF2B5EF4-FFF2-40B4-BE49-F238E27FC236}">
                <a16:creationId xmlns:a16="http://schemas.microsoft.com/office/drawing/2014/main" id="{116CF384-BE05-4761-82EE-43C0012CB765}"/>
              </a:ext>
            </a:extLst>
          </p:cNvPr>
          <p:cNvGrpSpPr/>
          <p:nvPr/>
        </p:nvGrpSpPr>
        <p:grpSpPr>
          <a:xfrm>
            <a:off x="5847693" y="4135972"/>
            <a:ext cx="1369846" cy="237693"/>
            <a:chOff x="5896608" y="2741501"/>
            <a:chExt cx="1369846" cy="237693"/>
          </a:xfrm>
        </p:grpSpPr>
        <p:sp>
          <p:nvSpPr>
            <p:cNvPr id="257" name="Retângulo 131">
              <a:extLst>
                <a:ext uri="{FF2B5EF4-FFF2-40B4-BE49-F238E27FC236}">
                  <a16:creationId xmlns:a16="http://schemas.microsoft.com/office/drawing/2014/main" id="{FCD655E0-DE24-4E42-B3DA-015804EC73C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32">
              <a:extLst>
                <a:ext uri="{FF2B5EF4-FFF2-40B4-BE49-F238E27FC236}">
                  <a16:creationId xmlns:a16="http://schemas.microsoft.com/office/drawing/2014/main" id="{7900A99D-5FCB-47C3-86DA-CA4B7C1316E4}"/>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9" name="Retângulo 133">
              <a:extLst>
                <a:ext uri="{FF2B5EF4-FFF2-40B4-BE49-F238E27FC236}">
                  <a16:creationId xmlns:a16="http://schemas.microsoft.com/office/drawing/2014/main" id="{C5589150-8A8F-4AD2-B0F6-EB039F2D45D3}"/>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0" name="Retângulo 134">
              <a:extLst>
                <a:ext uri="{FF2B5EF4-FFF2-40B4-BE49-F238E27FC236}">
                  <a16:creationId xmlns:a16="http://schemas.microsoft.com/office/drawing/2014/main" id="{8BACAB29-5BB4-4FE8-AB41-E1C5672821E8}"/>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61" name="Retângulo 135">
              <a:extLst>
                <a:ext uri="{FF2B5EF4-FFF2-40B4-BE49-F238E27FC236}">
                  <a16:creationId xmlns:a16="http://schemas.microsoft.com/office/drawing/2014/main" id="{4E078344-9DDE-4754-A270-8FA8DEBD0184}"/>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36">
              <a:extLst>
                <a:ext uri="{FF2B5EF4-FFF2-40B4-BE49-F238E27FC236}">
                  <a16:creationId xmlns:a16="http://schemas.microsoft.com/office/drawing/2014/main" id="{56DE1B61-A175-43D0-8407-4960AED20D88}"/>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37">
              <a:extLst>
                <a:ext uri="{FF2B5EF4-FFF2-40B4-BE49-F238E27FC236}">
                  <a16:creationId xmlns:a16="http://schemas.microsoft.com/office/drawing/2014/main" id="{BF33B920-E37F-4421-8B6A-0099996E9310}"/>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4" name="Retângulo 138">
              <a:extLst>
                <a:ext uri="{FF2B5EF4-FFF2-40B4-BE49-F238E27FC236}">
                  <a16:creationId xmlns:a16="http://schemas.microsoft.com/office/drawing/2014/main" id="{7867540A-64BD-4DB1-91F6-9EFF196594D8}"/>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189918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D5FA06-68D7-4A38-A2AF-CAA33FA7E1D7}"/>
              </a:ext>
            </a:extLst>
          </p:cNvPr>
          <p:cNvSpPr>
            <a:spLocks noGrp="1"/>
          </p:cNvSpPr>
          <p:nvPr>
            <p:ph type="title"/>
          </p:nvPr>
        </p:nvSpPr>
        <p:spPr/>
        <p:txBody>
          <a:bodyPr/>
          <a:lstStyle/>
          <a:p>
            <a:r>
              <a:rPr lang="pt-BR" dirty="0"/>
              <a:t>Comparativo entre tecnologias </a:t>
            </a:r>
            <a:r>
              <a:rPr lang="pt-BR" dirty="0" err="1"/>
              <a:t>cross</a:t>
            </a:r>
            <a:r>
              <a:rPr lang="pt-BR" dirty="0"/>
              <a:t> plataforma</a:t>
            </a:r>
          </a:p>
        </p:txBody>
      </p:sp>
      <p:sp>
        <p:nvSpPr>
          <p:cNvPr id="3" name="Subtítulo 2">
            <a:extLst>
              <a:ext uri="{FF2B5EF4-FFF2-40B4-BE49-F238E27FC236}">
                <a16:creationId xmlns:a16="http://schemas.microsoft.com/office/drawing/2014/main" id="{BF9038D8-60C6-44AE-B476-01BD78A8BF1C}"/>
              </a:ext>
            </a:extLst>
          </p:cNvPr>
          <p:cNvSpPr>
            <a:spLocks noGrp="1"/>
          </p:cNvSpPr>
          <p:nvPr>
            <p:ph type="subTitle" idx="1"/>
          </p:nvPr>
        </p:nvSpPr>
        <p:spPr/>
        <p:txBody>
          <a:bodyPr>
            <a:normAutofit fontScale="92500" lnSpcReduction="20000"/>
          </a:bodyPr>
          <a:lstStyle/>
          <a:p>
            <a:r>
              <a:rPr lang="pt-BR" dirty="0"/>
              <a:t>Visão quantitativa</a:t>
            </a:r>
          </a:p>
        </p:txBody>
      </p:sp>
      <p:graphicFrame>
        <p:nvGraphicFramePr>
          <p:cNvPr id="4" name="Tabela 4">
            <a:extLst>
              <a:ext uri="{FF2B5EF4-FFF2-40B4-BE49-F238E27FC236}">
                <a16:creationId xmlns:a16="http://schemas.microsoft.com/office/drawing/2014/main" id="{69978085-F5F8-4711-A900-4108984049C2}"/>
              </a:ext>
            </a:extLst>
          </p:cNvPr>
          <p:cNvGraphicFramePr>
            <a:graphicFrameLocks noGrp="1"/>
          </p:cNvGraphicFramePr>
          <p:nvPr>
            <p:extLst>
              <p:ext uri="{D42A27DB-BD31-4B8C-83A1-F6EECF244321}">
                <p14:modId xmlns:p14="http://schemas.microsoft.com/office/powerpoint/2010/main" val="3804908082"/>
              </p:ext>
            </p:extLst>
          </p:nvPr>
        </p:nvGraphicFramePr>
        <p:xfrm>
          <a:off x="0" y="911224"/>
          <a:ext cx="12192001" cy="5943602"/>
        </p:xfrm>
        <a:graphic>
          <a:graphicData uri="http://schemas.openxmlformats.org/drawingml/2006/table">
            <a:tbl>
              <a:tblPr firstRow="1" bandRow="1">
                <a:tableStyleId>{5C22544A-7EE6-4342-B048-85BDC9FD1C3A}</a:tableStyleId>
              </a:tblPr>
              <a:tblGrid>
                <a:gridCol w="3791139">
                  <a:extLst>
                    <a:ext uri="{9D8B030D-6E8A-4147-A177-3AD203B41FA5}">
                      <a16:colId xmlns:a16="http://schemas.microsoft.com/office/drawing/2014/main" val="3817705853"/>
                    </a:ext>
                  </a:extLst>
                </a:gridCol>
                <a:gridCol w="2293545">
                  <a:extLst>
                    <a:ext uri="{9D8B030D-6E8A-4147-A177-3AD203B41FA5}">
                      <a16:colId xmlns:a16="http://schemas.microsoft.com/office/drawing/2014/main" val="652833130"/>
                    </a:ext>
                  </a:extLst>
                </a:gridCol>
                <a:gridCol w="2293545">
                  <a:extLst>
                    <a:ext uri="{9D8B030D-6E8A-4147-A177-3AD203B41FA5}">
                      <a16:colId xmlns:a16="http://schemas.microsoft.com/office/drawing/2014/main" val="87871687"/>
                    </a:ext>
                  </a:extLst>
                </a:gridCol>
                <a:gridCol w="3813772">
                  <a:extLst>
                    <a:ext uri="{9D8B030D-6E8A-4147-A177-3AD203B41FA5}">
                      <a16:colId xmlns:a16="http://schemas.microsoft.com/office/drawing/2014/main" val="1561133355"/>
                    </a:ext>
                  </a:extLst>
                </a:gridCol>
              </a:tblGrid>
              <a:tr h="344860">
                <a:tc>
                  <a:txBody>
                    <a:bodyPr/>
                    <a:lstStyle/>
                    <a:p>
                      <a:r>
                        <a:rPr lang="pt-BR" sz="1600" dirty="0">
                          <a:latin typeface="Quicksand Light" pitchFamily="2" charset="0"/>
                        </a:rPr>
                        <a:t>Critério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pt-BR" sz="1600" dirty="0" err="1">
                          <a:latin typeface="Quicksand Light" pitchFamily="2" charset="0"/>
                        </a:rPr>
                        <a:t>Flutter</a:t>
                      </a:r>
                      <a:endParaRPr lang="pt-BR" sz="1600" dirty="0">
                        <a:latin typeface="Quicksand Light"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endParaRPr lang="pt-BR" sz="1600" dirty="0">
                        <a:latin typeface="Quicksand Light"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pt-BR" sz="1600" dirty="0">
                          <a:latin typeface="Quicksand Light" pitchFamily="2" charset="0"/>
                        </a:rPr>
                        <a:t>Critério avaliativo</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3785480"/>
                  </a:ext>
                </a:extLst>
              </a:tr>
              <a:tr h="344860">
                <a:tc>
                  <a:txBody>
                    <a:bodyPr/>
                    <a:lstStyle/>
                    <a:p>
                      <a:pPr algn="r"/>
                      <a:r>
                        <a:rPr lang="pt-BR" sz="1600">
                          <a:latin typeface="Quicksand Light" pitchFamily="2" charset="0"/>
                        </a:rPr>
                        <a:t>IDE</a:t>
                      </a:r>
                      <a:endParaRPr lang="pt-BR" sz="1600" dirty="0">
                        <a:latin typeface="Quicksand Light"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pt-BR" sz="1200">
                        <a:latin typeface="Quicksand Light" pitchFamily="2"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Disponibilidade de IDE para o framework.</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09598100"/>
                  </a:ext>
                </a:extLst>
              </a:tr>
              <a:tr h="34486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600">
                          <a:latin typeface="Quicksand Light" pitchFamily="2" charset="0"/>
                        </a:rPr>
                        <a:t>Hot reload</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Disponibilidade e eficiência.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86390529"/>
                  </a:ext>
                </a:extLst>
              </a:tr>
              <a:tr h="434494">
                <a:tc>
                  <a:txBody>
                    <a:bodyPr/>
                    <a:lstStyle/>
                    <a:p>
                      <a:pPr algn="r"/>
                      <a:r>
                        <a:rPr lang="pt-BR" sz="1600">
                          <a:latin typeface="Quicksand Light" pitchFamily="2" charset="0"/>
                        </a:rPr>
                        <a:t>Testabilidade</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Praticidade para criar e executar casos de testes.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61905777"/>
                  </a:ext>
                </a:extLst>
              </a:tr>
              <a:tr h="344860">
                <a:tc>
                  <a:txBody>
                    <a:bodyPr/>
                    <a:lstStyle/>
                    <a:p>
                      <a:pPr algn="r"/>
                      <a:r>
                        <a:rPr lang="pt-BR" sz="1600">
                          <a:latin typeface="Quicksand Light" pitchFamily="2" charset="0"/>
                        </a:rPr>
                        <a:t># Stars/Forks</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Aderência e suporte da comunidade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6495430"/>
                  </a:ext>
                </a:extLst>
              </a:tr>
              <a:tr h="344860">
                <a:tc>
                  <a:txBody>
                    <a:bodyPr/>
                    <a:lstStyle/>
                    <a:p>
                      <a:pPr algn="r"/>
                      <a:r>
                        <a:rPr lang="pt-BR" sz="1600" dirty="0">
                          <a:latin typeface="Quicksand Light" pitchFamily="2" charset="0"/>
                        </a:rPr>
                        <a:t>Pesquisa </a:t>
                      </a:r>
                      <a:r>
                        <a:rPr lang="pt-BR" sz="1600" dirty="0" err="1">
                          <a:latin typeface="Quicksand Light" pitchFamily="2" charset="0"/>
                        </a:rPr>
                        <a:t>StackOverflow</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a:latin typeface="Quicksand Light" pitchFamily="2" charset="0"/>
                        </a:rPr>
                        <a:t>Aceitabilidade por desenvolvedores.</a:t>
                      </a:r>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45809435"/>
                  </a:ext>
                </a:extLst>
              </a:tr>
              <a:tr h="470264">
                <a:tc>
                  <a:txBody>
                    <a:bodyPr/>
                    <a:lstStyle/>
                    <a:p>
                      <a:pPr algn="r"/>
                      <a:r>
                        <a:rPr lang="pt-BR" sz="1600" dirty="0">
                          <a:latin typeface="Quicksand Light" pitchFamily="2" charset="0"/>
                        </a:rPr>
                        <a:t>Quem adota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pt-BR" sz="1200" kern="1200">
                          <a:solidFill>
                            <a:schemeClr val="dk1"/>
                          </a:solidFill>
                          <a:latin typeface="Quicksand Light" pitchFamily="2" charset="0"/>
                          <a:ea typeface="+mn-ea"/>
                          <a:cs typeface="+mn-cs"/>
                        </a:rPr>
                        <a:t>NuBank / iFood / Banco BV / Banco BS2 / Globo Ads</a:t>
                      </a:r>
                      <a:endParaRPr lang="pt-BR" sz="1200" kern="1200" dirty="0">
                        <a:solidFill>
                          <a:schemeClr val="dk1"/>
                        </a:solidFill>
                        <a:latin typeface="Quicksand Light" pitchFamily="2"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pt-BR" sz="1200" kern="1200">
                          <a:solidFill>
                            <a:schemeClr val="dk1"/>
                          </a:solidFill>
                          <a:latin typeface="Quicksand Light" pitchFamily="2" charset="0"/>
                          <a:ea typeface="+mn-ea"/>
                          <a:cs typeface="+mn-cs"/>
                        </a:rPr>
                        <a:t>Banco do Brasil / Shopfy / Uber Eats / Wix </a:t>
                      </a:r>
                      <a:endParaRPr lang="pt-BR" sz="1200" kern="1200" dirty="0">
                        <a:solidFill>
                          <a:schemeClr val="dk1"/>
                        </a:solidFill>
                        <a:latin typeface="Quicksand Light" pitchFamily="2"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Aceitabilidade do mercado.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52227298"/>
                  </a:ext>
                </a:extLst>
              </a:tr>
              <a:tr h="550359">
                <a:tc>
                  <a:txBody>
                    <a:bodyPr/>
                    <a:lstStyle/>
                    <a:p>
                      <a:pPr algn="r"/>
                      <a:r>
                        <a:rPr lang="pt-BR" sz="1600">
                          <a:latin typeface="Quicksand Light" pitchFamily="2" charset="0"/>
                        </a:rPr>
                        <a:t>Histórico de mudanças significativas</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a:latin typeface="Quicksand Light" pitchFamily="2" charset="0"/>
                        </a:rPr>
                        <a:t>Suporte de longo prazo baseado no histórico de evoluções.</a:t>
                      </a:r>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4200708"/>
                  </a:ext>
                </a:extLst>
              </a:tr>
              <a:tr h="657019">
                <a:tc>
                  <a:txBody>
                    <a:bodyPr/>
                    <a:lstStyle/>
                    <a:p>
                      <a:pPr algn="r"/>
                      <a:r>
                        <a:rPr lang="pt-BR" sz="1600">
                          <a:latin typeface="Quicksand Light" pitchFamily="2" charset="0"/>
                        </a:rPr>
                        <a:t>Quebra de compatibilidade por mudanças em seu ecossistema</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Consistência para longo prazo expressa na politica de versionamento.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05684023"/>
                  </a:ext>
                </a:extLst>
              </a:tr>
              <a:tr h="470264">
                <a:tc>
                  <a:txBody>
                    <a:bodyPr/>
                    <a:lstStyle/>
                    <a:p>
                      <a:pPr algn="r"/>
                      <a:r>
                        <a:rPr lang="pt-BR" sz="1600">
                          <a:latin typeface="Quicksand Light" pitchFamily="2" charset="0"/>
                        </a:rPr>
                        <a:t>Facilidade de distribuição</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Facilidades para distribuir novas versões completas e funcionalidades sob demanda.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5738223"/>
                  </a:ext>
                </a:extLst>
              </a:tr>
              <a:tr h="470264">
                <a:tc>
                  <a:txBody>
                    <a:bodyPr/>
                    <a:lstStyle/>
                    <a:p>
                      <a:pPr algn="r"/>
                      <a:r>
                        <a:rPr lang="pt-BR" sz="1600" dirty="0">
                          <a:latin typeface="Quicksand Light" pitchFamily="2" charset="0"/>
                        </a:rPr>
                        <a:t>Conformidade com as lojas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Facilidades para publicar versões sem incorrer restrições da loja.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90133976"/>
                  </a:ext>
                </a:extLst>
              </a:tr>
              <a:tr h="658369">
                <a:tc>
                  <a:txBody>
                    <a:bodyPr/>
                    <a:lstStyle/>
                    <a:p>
                      <a:pPr algn="r"/>
                      <a:r>
                        <a:rPr lang="pt-BR" sz="1600" dirty="0">
                          <a:latin typeface="Quicksand Light" pitchFamily="2" charset="0"/>
                        </a:rPr>
                        <a:t>Uso de </a:t>
                      </a:r>
                      <a:r>
                        <a:rPr lang="pt-BR" sz="1600" dirty="0" err="1">
                          <a:latin typeface="Quicksand Light" pitchFamily="2" charset="0"/>
                        </a:rPr>
                        <a:t>Webviews</a:t>
                      </a:r>
                      <a:endParaRPr lang="pt-BR" sz="16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pt-BR" sz="1200" dirty="0">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pt-BR" sz="1200" dirty="0">
                          <a:latin typeface="Quicksand Light" pitchFamily="2" charset="0"/>
                        </a:rPr>
                        <a:t>Possibilidade de incorporar </a:t>
                      </a:r>
                      <a:r>
                        <a:rPr lang="pt-BR" sz="1200" dirty="0" err="1">
                          <a:latin typeface="Quicksand Light" pitchFamily="2" charset="0"/>
                        </a:rPr>
                        <a:t>webviews</a:t>
                      </a:r>
                      <a:r>
                        <a:rPr lang="pt-BR" sz="1200" dirty="0">
                          <a:latin typeface="Quicksand Light" pitchFamily="2" charset="0"/>
                        </a:rPr>
                        <a:t> com a menor complexidade possível na comunicação com apps incorporadas.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341336"/>
                  </a:ext>
                </a:extLst>
              </a:tr>
              <a:tr h="508269">
                <a:tc>
                  <a:txBody>
                    <a:bodyPr/>
                    <a:lstStyle/>
                    <a:p>
                      <a:pPr algn="r"/>
                      <a:r>
                        <a:rPr lang="pt-BR" sz="2000" dirty="0">
                          <a:solidFill>
                            <a:schemeClr val="bg1"/>
                          </a:solidFill>
                          <a:latin typeface="Quicksand Light" pitchFamily="2" charset="0"/>
                        </a:rPr>
                        <a:t>Avaliação Consolidada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pt-BR" sz="16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pt-BR" sz="16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pt-BR" sz="1600" dirty="0">
                        <a:solidFill>
                          <a:schemeClr val="bg1"/>
                        </a:solidFill>
                        <a:latin typeface="Quicksand Light" pitchFamily="2"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623424924"/>
                  </a:ext>
                </a:extLst>
              </a:tr>
            </a:tbl>
          </a:graphicData>
        </a:graphic>
      </p:graphicFrame>
      <p:pic>
        <p:nvPicPr>
          <p:cNvPr id="5" name="Imagem 4" descr="Uma imagem contendo Padrão do plano de fundo&#10;&#10;Descrição gerada automaticamente">
            <a:extLst>
              <a:ext uri="{FF2B5EF4-FFF2-40B4-BE49-F238E27FC236}">
                <a16:creationId xmlns:a16="http://schemas.microsoft.com/office/drawing/2014/main" id="{C6588188-7F3D-4452-852D-B54B1345EB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9566728" y="728034"/>
            <a:ext cx="2542034" cy="2538860"/>
          </a:xfrm>
          <a:prstGeom prst="rect">
            <a:avLst/>
          </a:prstGeom>
        </p:spPr>
      </p:pic>
    </p:spTree>
    <p:extLst>
      <p:ext uri="{BB962C8B-B14F-4D97-AF65-F5344CB8AC3E}">
        <p14:creationId xmlns:p14="http://schemas.microsoft.com/office/powerpoint/2010/main" val="1464091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3025" y="2695575"/>
            <a:ext cx="1466849" cy="1466849"/>
          </a:xfrm>
          <a:prstGeom prst="rect">
            <a:avLst/>
          </a:prstGeom>
        </p:spPr>
      </p:pic>
      <p:sp>
        <p:nvSpPr>
          <p:cNvPr id="2" name="CaixaDeTexto 1">
            <a:extLst>
              <a:ext uri="{FF2B5EF4-FFF2-40B4-BE49-F238E27FC236}">
                <a16:creationId xmlns:a16="http://schemas.microsoft.com/office/drawing/2014/main" id="{C6649F98-FCF8-4CE8-BA56-3CBD2A7CC0E2}"/>
              </a:ext>
            </a:extLst>
          </p:cNvPr>
          <p:cNvSpPr txBox="1"/>
          <p:nvPr/>
        </p:nvSpPr>
        <p:spPr>
          <a:xfrm>
            <a:off x="165101" y="1365250"/>
            <a:ext cx="9483724" cy="501675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pt-BR" dirty="0">
                <a:latin typeface="Quicksand Light" pitchFamily="2" charset="0"/>
              </a:rPr>
              <a:t>A comunidade em torno do </a:t>
            </a:r>
            <a:r>
              <a:rPr lang="pt-BR" dirty="0" err="1">
                <a:latin typeface="Quicksand Light" pitchFamily="2" charset="0"/>
              </a:rPr>
              <a:t>React</a:t>
            </a:r>
            <a:r>
              <a:rPr lang="pt-BR" dirty="0">
                <a:latin typeface="Quicksand Light" pitchFamily="2" charset="0"/>
              </a:rPr>
              <a:t> </a:t>
            </a:r>
            <a:r>
              <a:rPr lang="pt-BR" dirty="0" err="1">
                <a:latin typeface="Quicksand Light" pitchFamily="2" charset="0"/>
              </a:rPr>
              <a:t>Native</a:t>
            </a:r>
            <a:r>
              <a:rPr lang="pt-BR" dirty="0">
                <a:latin typeface="Quicksand Light" pitchFamily="2" charset="0"/>
              </a:rPr>
              <a:t> é grande, madura e existe há mais tempo do que todas as outras alternativas.</a:t>
            </a:r>
          </a:p>
          <a:p>
            <a:pPr marL="285750" indent="-285750">
              <a:spcAft>
                <a:spcPts val="1200"/>
              </a:spcAft>
              <a:buFont typeface="Arial" panose="020B0604020202020204" pitchFamily="34" charset="0"/>
              <a:buChar char="•"/>
            </a:pPr>
            <a:r>
              <a:rPr lang="pt-BR" dirty="0">
                <a:latin typeface="Quicksand Light" pitchFamily="2" charset="0"/>
              </a:rPr>
              <a:t>Em nossas pesquisas entendemos que a comunidade no </a:t>
            </a:r>
            <a:r>
              <a:rPr lang="pt-BR" dirty="0" err="1">
                <a:latin typeface="Quicksand Light" pitchFamily="2" charset="0"/>
              </a:rPr>
              <a:t>React</a:t>
            </a:r>
            <a:r>
              <a:rPr lang="pt-BR" dirty="0">
                <a:latin typeface="Quicksand Light" pitchFamily="2" charset="0"/>
              </a:rPr>
              <a:t> </a:t>
            </a:r>
            <a:r>
              <a:rPr lang="pt-BR" dirty="0" err="1">
                <a:latin typeface="Quicksand Light" pitchFamily="2" charset="0"/>
              </a:rPr>
              <a:t>Native</a:t>
            </a:r>
            <a:r>
              <a:rPr lang="pt-BR" dirty="0">
                <a:latin typeface="Quicksand Light" pitchFamily="2" charset="0"/>
              </a:rPr>
              <a:t> está mais envolvida e mais propensa a continuar o desenvolvimento se o Facebook decidir retirar o suporte oficial.</a:t>
            </a:r>
          </a:p>
          <a:p>
            <a:pPr marL="285750" indent="-285750">
              <a:spcAft>
                <a:spcPts val="1200"/>
              </a:spcAft>
              <a:buFont typeface="Arial" panose="020B0604020202020204" pitchFamily="34" charset="0"/>
              <a:buChar char="•"/>
            </a:pPr>
            <a:r>
              <a:rPr lang="pt-BR" dirty="0">
                <a:latin typeface="Quicksand Light" pitchFamily="2" charset="0"/>
              </a:rPr>
              <a:t>Com relação ao compromisso do mantenedor, vemos o </a:t>
            </a:r>
            <a:r>
              <a:rPr lang="pt-BR" dirty="0" err="1">
                <a:latin typeface="Quicksand Light" pitchFamily="2" charset="0"/>
              </a:rPr>
              <a:t>Flutter</a:t>
            </a:r>
            <a:r>
              <a:rPr lang="pt-BR" dirty="0">
                <a:latin typeface="Quicksand Light" pitchFamily="2" charset="0"/>
              </a:rPr>
              <a:t> e o </a:t>
            </a:r>
            <a:r>
              <a:rPr lang="pt-BR" dirty="0" err="1">
                <a:latin typeface="Quicksand Light" pitchFamily="2" charset="0"/>
              </a:rPr>
              <a:t>React</a:t>
            </a:r>
            <a:r>
              <a:rPr lang="pt-BR" dirty="0">
                <a:latin typeface="Quicksand Light" pitchFamily="2" charset="0"/>
              </a:rPr>
              <a:t> </a:t>
            </a:r>
            <a:r>
              <a:rPr lang="pt-BR" dirty="0" err="1">
                <a:latin typeface="Quicksand Light" pitchFamily="2" charset="0"/>
              </a:rPr>
              <a:t>Native</a:t>
            </a:r>
            <a:r>
              <a:rPr lang="pt-BR" dirty="0">
                <a:latin typeface="Quicksand Light" pitchFamily="2" charset="0"/>
              </a:rPr>
              <a:t> com a mesma probabilidade de continuar sendo suportados a longo prazo.</a:t>
            </a:r>
          </a:p>
          <a:p>
            <a:pPr marL="285750" indent="-285750">
              <a:spcAft>
                <a:spcPts val="1200"/>
              </a:spcAft>
              <a:buFont typeface="Arial" panose="020B0604020202020204" pitchFamily="34" charset="0"/>
              <a:buChar char="•"/>
            </a:pPr>
            <a:r>
              <a:rPr lang="pt-BR" dirty="0">
                <a:latin typeface="Quicksand Light" pitchFamily="2" charset="0"/>
              </a:rPr>
              <a:t>Embora o </a:t>
            </a:r>
            <a:r>
              <a:rPr lang="pt-BR" dirty="0" err="1">
                <a:latin typeface="Quicksand Light" pitchFamily="2" charset="0"/>
              </a:rPr>
              <a:t>Flutter</a:t>
            </a:r>
            <a:r>
              <a:rPr lang="pt-BR" dirty="0">
                <a:latin typeface="Quicksand Light" pitchFamily="2" charset="0"/>
              </a:rPr>
              <a:t> seja uma tecnologia mais recente, tem melhor documentação oficial e suporte do mantenedor e a comunidade está aderindo em ritmo acelerado.</a:t>
            </a:r>
          </a:p>
          <a:p>
            <a:pPr marL="285750" indent="-285750">
              <a:spcAft>
                <a:spcPts val="1200"/>
              </a:spcAft>
              <a:buFont typeface="Arial" panose="020B0604020202020204" pitchFamily="34" charset="0"/>
              <a:buChar char="•"/>
            </a:pPr>
            <a:r>
              <a:rPr lang="pt-BR" dirty="0">
                <a:latin typeface="Quicksand Light" pitchFamily="2" charset="0"/>
              </a:rPr>
              <a:t>O </a:t>
            </a:r>
            <a:r>
              <a:rPr lang="pt-BR" dirty="0" err="1">
                <a:latin typeface="Quicksand Light" pitchFamily="2" charset="0"/>
              </a:rPr>
              <a:t>Flutter</a:t>
            </a:r>
            <a:r>
              <a:rPr lang="pt-BR" dirty="0">
                <a:latin typeface="Quicksand Light" pitchFamily="2" charset="0"/>
              </a:rPr>
              <a:t> foi um projeto de vários anos dentro da Google antes do lançamento oficial e está sendo usado atualmente em mais de 10 projetos no Google, por exemplo, o Google </a:t>
            </a:r>
            <a:r>
              <a:rPr lang="pt-BR" dirty="0" err="1">
                <a:latin typeface="Quicksand Light" pitchFamily="2" charset="0"/>
              </a:rPr>
              <a:t>Adds</a:t>
            </a:r>
            <a:r>
              <a:rPr lang="pt-BR" dirty="0">
                <a:latin typeface="Quicksand Light" pitchFamily="2" charset="0"/>
              </a:rPr>
              <a:t> que é público e se alcança milhões de usuários.</a:t>
            </a:r>
          </a:p>
          <a:p>
            <a:pPr marL="285750" indent="-285750">
              <a:spcAft>
                <a:spcPts val="1200"/>
              </a:spcAft>
              <a:buFont typeface="Arial" panose="020B0604020202020204" pitchFamily="34" charset="0"/>
              <a:buChar char="•"/>
            </a:pPr>
            <a:r>
              <a:rPr lang="pt-BR" dirty="0">
                <a:latin typeface="Quicksand Light" pitchFamily="2" charset="0"/>
              </a:rPr>
              <a:t>Em 2021 nota-se um crescimento ainda maior do </a:t>
            </a:r>
            <a:r>
              <a:rPr lang="pt-BR" dirty="0" err="1">
                <a:latin typeface="Quicksand Light" pitchFamily="2" charset="0"/>
              </a:rPr>
              <a:t>Flutter</a:t>
            </a:r>
            <a:r>
              <a:rPr lang="pt-BR" dirty="0">
                <a:latin typeface="Quicksand Light" pitchFamily="2" charset="0"/>
              </a:rPr>
              <a:t> pela comunidade.  Seu SDK se posiciona como um das plataformas mais desejadas pelos desenvolvedores para construção de aplicativos mobile.</a:t>
            </a:r>
          </a:p>
        </p:txBody>
      </p:sp>
      <p:sp>
        <p:nvSpPr>
          <p:cNvPr id="3" name="Título 2">
            <a:extLst>
              <a:ext uri="{FF2B5EF4-FFF2-40B4-BE49-F238E27FC236}">
                <a16:creationId xmlns:a16="http://schemas.microsoft.com/office/drawing/2014/main" id="{9FF83DBE-4DD7-4BD4-A784-D6D074A149A0}"/>
              </a:ext>
            </a:extLst>
          </p:cNvPr>
          <p:cNvSpPr>
            <a:spLocks noGrp="1"/>
          </p:cNvSpPr>
          <p:nvPr>
            <p:ph type="title"/>
          </p:nvPr>
        </p:nvSpPr>
        <p:spPr/>
        <p:txBody>
          <a:bodyPr/>
          <a:lstStyle/>
          <a:p>
            <a:r>
              <a:rPr lang="pt-BR" dirty="0"/>
              <a:t>Tecnologias </a:t>
            </a:r>
            <a:r>
              <a:rPr lang="pt-BR" dirty="0" err="1"/>
              <a:t>cross</a:t>
            </a:r>
            <a:r>
              <a:rPr lang="pt-BR" dirty="0"/>
              <a:t> plataforma</a:t>
            </a:r>
          </a:p>
        </p:txBody>
      </p:sp>
      <p:sp>
        <p:nvSpPr>
          <p:cNvPr id="4" name="Subtítulo 3">
            <a:extLst>
              <a:ext uri="{FF2B5EF4-FFF2-40B4-BE49-F238E27FC236}">
                <a16:creationId xmlns:a16="http://schemas.microsoft.com/office/drawing/2014/main" id="{6651B0D4-59D5-4149-8553-69AA4DA43341}"/>
              </a:ext>
            </a:extLst>
          </p:cNvPr>
          <p:cNvSpPr>
            <a:spLocks noGrp="1"/>
          </p:cNvSpPr>
          <p:nvPr>
            <p:ph type="subTitle" idx="1"/>
          </p:nvPr>
        </p:nvSpPr>
        <p:spPr/>
        <p:txBody>
          <a:bodyPr>
            <a:normAutofit fontScale="92500" lnSpcReduction="20000"/>
          </a:bodyPr>
          <a:lstStyle/>
          <a:p>
            <a:r>
              <a:rPr lang="pt-BR" dirty="0"/>
              <a:t>Considerações sobre evolução tecnológica futura</a:t>
            </a:r>
          </a:p>
        </p:txBody>
      </p:sp>
    </p:spTree>
    <p:extLst>
      <p:ext uri="{BB962C8B-B14F-4D97-AF65-F5344CB8AC3E}">
        <p14:creationId xmlns:p14="http://schemas.microsoft.com/office/powerpoint/2010/main" val="1016469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6F613-9A7D-4D13-A435-BBFFFCD47B69}"/>
              </a:ext>
            </a:extLst>
          </p:cNvPr>
          <p:cNvSpPr>
            <a:spLocks noGrp="1"/>
          </p:cNvSpPr>
          <p:nvPr>
            <p:ph type="title"/>
          </p:nvPr>
        </p:nvSpPr>
        <p:spPr/>
        <p:txBody>
          <a:bodyPr/>
          <a:lstStyle/>
          <a:p>
            <a:r>
              <a:rPr lang="pt-BR" dirty="0"/>
              <a:t>Tecnologias </a:t>
            </a:r>
            <a:r>
              <a:rPr lang="pt-BR" dirty="0" err="1"/>
              <a:t>cross</a:t>
            </a:r>
            <a:r>
              <a:rPr lang="pt-BR" dirty="0"/>
              <a:t> plataforma</a:t>
            </a:r>
          </a:p>
        </p:txBody>
      </p:sp>
      <p:sp>
        <p:nvSpPr>
          <p:cNvPr id="3" name="Subtítulo 2">
            <a:extLst>
              <a:ext uri="{FF2B5EF4-FFF2-40B4-BE49-F238E27FC236}">
                <a16:creationId xmlns:a16="http://schemas.microsoft.com/office/drawing/2014/main" id="{8F1C4949-83C3-4FFD-BC0E-F274EC2EA100}"/>
              </a:ext>
            </a:extLst>
          </p:cNvPr>
          <p:cNvSpPr>
            <a:spLocks noGrp="1"/>
          </p:cNvSpPr>
          <p:nvPr>
            <p:ph type="subTitle" idx="1"/>
          </p:nvPr>
        </p:nvSpPr>
        <p:spPr/>
        <p:txBody>
          <a:bodyPr>
            <a:normAutofit fontScale="92500" lnSpcReduction="20000"/>
          </a:bodyPr>
          <a:lstStyle/>
          <a:p>
            <a:r>
              <a:rPr lang="pt-BR" dirty="0"/>
              <a:t>Estatísticas de adoção</a:t>
            </a:r>
          </a:p>
        </p:txBody>
      </p:sp>
      <p:grpSp>
        <p:nvGrpSpPr>
          <p:cNvPr id="20" name="Agrupar 19">
            <a:extLst>
              <a:ext uri="{FF2B5EF4-FFF2-40B4-BE49-F238E27FC236}">
                <a16:creationId xmlns:a16="http://schemas.microsoft.com/office/drawing/2014/main" id="{FA71B5E5-B506-4BA3-987C-D167160E3D38}"/>
              </a:ext>
            </a:extLst>
          </p:cNvPr>
          <p:cNvGrpSpPr/>
          <p:nvPr/>
        </p:nvGrpSpPr>
        <p:grpSpPr>
          <a:xfrm>
            <a:off x="56708" y="914400"/>
            <a:ext cx="12135292" cy="5943600"/>
            <a:chOff x="56708" y="914400"/>
            <a:chExt cx="12135292" cy="5943600"/>
          </a:xfrm>
        </p:grpSpPr>
        <p:pic>
          <p:nvPicPr>
            <p:cNvPr id="5" name="Imagem 4" descr="Gráfico, Gráfico de linhas&#10;&#10;Descrição gerada automaticamente">
              <a:extLst>
                <a:ext uri="{FF2B5EF4-FFF2-40B4-BE49-F238E27FC236}">
                  <a16:creationId xmlns:a16="http://schemas.microsoft.com/office/drawing/2014/main" id="{96A5FA3B-3BBD-4C9E-9FCE-4016D63FC1BE}"/>
                </a:ext>
              </a:extLst>
            </p:cNvPr>
            <p:cNvPicPr>
              <a:picLocks noChangeAspect="1"/>
            </p:cNvPicPr>
            <p:nvPr/>
          </p:nvPicPr>
          <p:blipFill>
            <a:blip r:embed="rId2"/>
            <a:stretch>
              <a:fillRect/>
            </a:stretch>
          </p:blipFill>
          <p:spPr>
            <a:xfrm>
              <a:off x="7400798" y="1088297"/>
              <a:ext cx="4791202" cy="2699719"/>
            </a:xfrm>
            <a:prstGeom prst="rect">
              <a:avLst/>
            </a:prstGeom>
          </p:spPr>
        </p:pic>
        <p:pic>
          <p:nvPicPr>
            <p:cNvPr id="8" name="Imagem 7" descr="Gráfico, Gráfico de barras&#10;&#10;Descrição gerada automaticamente">
              <a:extLst>
                <a:ext uri="{FF2B5EF4-FFF2-40B4-BE49-F238E27FC236}">
                  <a16:creationId xmlns:a16="http://schemas.microsoft.com/office/drawing/2014/main" id="{062BB804-C3A1-43B7-8C7B-E23FF5D989B2}"/>
                </a:ext>
              </a:extLst>
            </p:cNvPr>
            <p:cNvPicPr>
              <a:picLocks noChangeAspect="1"/>
            </p:cNvPicPr>
            <p:nvPr/>
          </p:nvPicPr>
          <p:blipFill>
            <a:blip r:embed="rId3"/>
            <a:stretch>
              <a:fillRect/>
            </a:stretch>
          </p:blipFill>
          <p:spPr>
            <a:xfrm>
              <a:off x="663825" y="2086627"/>
              <a:ext cx="6096000" cy="3599145"/>
            </a:xfrm>
            <a:prstGeom prst="rect">
              <a:avLst/>
            </a:prstGeom>
          </p:spPr>
        </p:pic>
        <p:pic>
          <p:nvPicPr>
            <p:cNvPr id="10" name="Imagem 9" descr="Padrão do plano de fundo&#10;&#10;Descrição gerada automaticamente">
              <a:extLst>
                <a:ext uri="{FF2B5EF4-FFF2-40B4-BE49-F238E27FC236}">
                  <a16:creationId xmlns:a16="http://schemas.microsoft.com/office/drawing/2014/main" id="{A1A9885B-112A-4088-97BC-7D7EEBDDBEE5}"/>
                </a:ext>
              </a:extLst>
            </p:cNvPr>
            <p:cNvPicPr>
              <a:picLocks noChangeAspect="1"/>
            </p:cNvPicPr>
            <p:nvPr/>
          </p:nvPicPr>
          <p:blipFill>
            <a:blip r:embed="rId4"/>
            <a:stretch>
              <a:fillRect/>
            </a:stretch>
          </p:blipFill>
          <p:spPr>
            <a:xfrm>
              <a:off x="7400798" y="3886200"/>
              <a:ext cx="4791202" cy="2971800"/>
            </a:xfrm>
            <a:prstGeom prst="rect">
              <a:avLst/>
            </a:prstGeom>
          </p:spPr>
        </p:pic>
        <p:pic>
          <p:nvPicPr>
            <p:cNvPr id="3074" name="Picture 2" descr="Google">
              <a:extLst>
                <a:ext uri="{FF2B5EF4-FFF2-40B4-BE49-F238E27FC236}">
                  <a16:creationId xmlns:a16="http://schemas.microsoft.com/office/drawing/2014/main" id="{1BAAD8AC-8BCF-4EBD-8C2A-C84BF387EF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6544360" y="2222156"/>
              <a:ext cx="1234286" cy="43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448F2B2-5BB4-4674-AF35-2E70D04890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6057918" y="5156100"/>
              <a:ext cx="2196610" cy="4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atista - The Statistics Portal for Market Data, Market Research and  Market Studies">
              <a:extLst>
                <a:ext uri="{FF2B5EF4-FFF2-40B4-BE49-F238E27FC236}">
                  <a16:creationId xmlns:a16="http://schemas.microsoft.com/office/drawing/2014/main" id="{425F3010-5356-4189-AFAC-466663EF60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616747" y="3572016"/>
              <a:ext cx="1778909"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47963139-E3F0-4A07-A06E-AB01A7341ACC}"/>
                </a:ext>
              </a:extLst>
            </p:cNvPr>
            <p:cNvSpPr txBox="1"/>
            <p:nvPr/>
          </p:nvSpPr>
          <p:spPr>
            <a:xfrm rot="16200000">
              <a:off x="6824790" y="2102891"/>
              <a:ext cx="1595718" cy="276999"/>
            </a:xfrm>
            <a:prstGeom prst="rect">
              <a:avLst/>
            </a:prstGeom>
            <a:noFill/>
          </p:spPr>
          <p:txBody>
            <a:bodyPr wrap="square" rtlCol="0">
              <a:spAutoFit/>
            </a:bodyPr>
            <a:lstStyle/>
            <a:p>
              <a:pPr algn="ctr"/>
              <a:r>
                <a:rPr lang="pt-BR" sz="1200" dirty="0" err="1">
                  <a:latin typeface="Quicksand Light" pitchFamily="2" charset="0"/>
                </a:rPr>
                <a:t>trends</a:t>
              </a:r>
              <a:r>
                <a:rPr lang="pt-BR" sz="1200" dirty="0">
                  <a:latin typeface="Quicksand Light" pitchFamily="2" charset="0"/>
                </a:rPr>
                <a:t> de 5 anos</a:t>
              </a:r>
            </a:p>
          </p:txBody>
        </p:sp>
        <p:sp>
          <p:nvSpPr>
            <p:cNvPr id="16" name="CaixaDeTexto 15">
              <a:extLst>
                <a:ext uri="{FF2B5EF4-FFF2-40B4-BE49-F238E27FC236}">
                  <a16:creationId xmlns:a16="http://schemas.microsoft.com/office/drawing/2014/main" id="{93781E8B-CFF1-41DD-ACB7-9374F505F7CC}"/>
                </a:ext>
              </a:extLst>
            </p:cNvPr>
            <p:cNvSpPr txBox="1"/>
            <p:nvPr/>
          </p:nvSpPr>
          <p:spPr>
            <a:xfrm rot="16200000">
              <a:off x="6524347" y="5233598"/>
              <a:ext cx="2196606" cy="276999"/>
            </a:xfrm>
            <a:prstGeom prst="rect">
              <a:avLst/>
            </a:prstGeom>
            <a:noFill/>
          </p:spPr>
          <p:txBody>
            <a:bodyPr wrap="square" rtlCol="0">
              <a:spAutoFit/>
            </a:bodyPr>
            <a:lstStyle/>
            <a:p>
              <a:pPr algn="ctr"/>
              <a:r>
                <a:rPr lang="pt-BR" sz="1200" dirty="0">
                  <a:solidFill>
                    <a:schemeClr val="bg1"/>
                  </a:solidFill>
                  <a:latin typeface="Quicksand Light" pitchFamily="2" charset="0"/>
                </a:rPr>
                <a:t>+ desejadas pelos </a:t>
              </a:r>
              <a:r>
                <a:rPr lang="pt-BR" sz="1200" dirty="0" err="1">
                  <a:solidFill>
                    <a:schemeClr val="bg1"/>
                  </a:solidFill>
                  <a:latin typeface="Quicksand Light" pitchFamily="2" charset="0"/>
                </a:rPr>
                <a:t>devs</a:t>
              </a:r>
              <a:r>
                <a:rPr lang="pt-BR" sz="1200" dirty="0">
                  <a:solidFill>
                    <a:schemeClr val="bg1"/>
                  </a:solidFill>
                  <a:latin typeface="Quicksand Light" pitchFamily="2" charset="0"/>
                </a:rPr>
                <a:t> 2020</a:t>
              </a:r>
            </a:p>
          </p:txBody>
        </p:sp>
        <p:sp>
          <p:nvSpPr>
            <p:cNvPr id="17" name="CaixaDeTexto 16">
              <a:extLst>
                <a:ext uri="{FF2B5EF4-FFF2-40B4-BE49-F238E27FC236}">
                  <a16:creationId xmlns:a16="http://schemas.microsoft.com/office/drawing/2014/main" id="{E36B898D-E725-4B20-9FCB-8B9A8D0C1B0E}"/>
                </a:ext>
              </a:extLst>
            </p:cNvPr>
            <p:cNvSpPr txBox="1"/>
            <p:nvPr/>
          </p:nvSpPr>
          <p:spPr>
            <a:xfrm rot="16200000">
              <a:off x="-172938" y="3649517"/>
              <a:ext cx="1595718" cy="276999"/>
            </a:xfrm>
            <a:prstGeom prst="rect">
              <a:avLst/>
            </a:prstGeom>
            <a:noFill/>
          </p:spPr>
          <p:txBody>
            <a:bodyPr wrap="square" rtlCol="0">
              <a:spAutoFit/>
            </a:bodyPr>
            <a:lstStyle/>
            <a:p>
              <a:pPr algn="ctr"/>
              <a:r>
                <a:rPr lang="pt-BR" sz="1200" dirty="0">
                  <a:latin typeface="Quicksand Light" pitchFamily="2" charset="0"/>
                </a:rPr>
                <a:t>Adoção</a:t>
              </a:r>
            </a:p>
          </p:txBody>
        </p:sp>
        <p:cxnSp>
          <p:nvCxnSpPr>
            <p:cNvPr id="14" name="Conector reto 13">
              <a:extLst>
                <a:ext uri="{FF2B5EF4-FFF2-40B4-BE49-F238E27FC236}">
                  <a16:creationId xmlns:a16="http://schemas.microsoft.com/office/drawing/2014/main" id="{D71BAACF-8567-4DA2-9795-4FA526C607EF}"/>
                </a:ext>
              </a:extLst>
            </p:cNvPr>
            <p:cNvCxnSpPr/>
            <p:nvPr/>
          </p:nvCxnSpPr>
          <p:spPr>
            <a:xfrm>
              <a:off x="6849035" y="914400"/>
              <a:ext cx="0" cy="5943600"/>
            </a:xfrm>
            <a:prstGeom prst="line">
              <a:avLst/>
            </a:prstGeom>
            <a:ln>
              <a:solidFill>
                <a:srgbClr val="66BFFF"/>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8F354F4-919E-4D64-834E-19400A3FA016}"/>
                </a:ext>
              </a:extLst>
            </p:cNvPr>
            <p:cNvCxnSpPr>
              <a:cxnSpLocks/>
            </p:cNvCxnSpPr>
            <p:nvPr/>
          </p:nvCxnSpPr>
          <p:spPr>
            <a:xfrm>
              <a:off x="6849035" y="3761122"/>
              <a:ext cx="5342965" cy="0"/>
            </a:xfrm>
            <a:prstGeom prst="line">
              <a:avLst/>
            </a:prstGeom>
            <a:ln>
              <a:solidFill>
                <a:srgbClr val="66B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0110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Arquitetura</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5" name="TextBox 5">
            <a:extLst>
              <a:ext uri="{FF2B5EF4-FFF2-40B4-BE49-F238E27FC236}">
                <a16:creationId xmlns:a16="http://schemas.microsoft.com/office/drawing/2014/main" id="{14885039-6070-44B6-B7B7-C65506C8360D}"/>
              </a:ext>
            </a:extLst>
          </p:cNvPr>
          <p:cNvSpPr txBox="1"/>
          <p:nvPr/>
        </p:nvSpPr>
        <p:spPr>
          <a:xfrm>
            <a:off x="40821" y="1352410"/>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Visão Geral</a:t>
            </a:r>
          </a:p>
        </p:txBody>
      </p:sp>
      <p:sp>
        <p:nvSpPr>
          <p:cNvPr id="29" name="CaixaDeTexto 28">
            <a:extLst>
              <a:ext uri="{FF2B5EF4-FFF2-40B4-BE49-F238E27FC236}">
                <a16:creationId xmlns:a16="http://schemas.microsoft.com/office/drawing/2014/main" id="{A203320C-7AF7-4FCB-9BC2-F36292A5D4C5}"/>
              </a:ext>
            </a:extLst>
          </p:cNvPr>
          <p:cNvSpPr txBox="1"/>
          <p:nvPr/>
        </p:nvSpPr>
        <p:spPr>
          <a:xfrm>
            <a:off x="-9352" y="1697288"/>
            <a:ext cx="7682164" cy="1754326"/>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Com uma expectativa futura de trazer novos negócios para o ecossistema da VR, tendo como canal principal com o usuário final o aplicativo mobile VR e VC,  algumas pontos foram observados para suportar o novo Super App.</a:t>
            </a:r>
          </a:p>
          <a:p>
            <a:pPr lvl="1" algn="just"/>
            <a:br>
              <a:rPr lang="pt-BR" sz="1200" dirty="0">
                <a:latin typeface="Quicksand"/>
              </a:rPr>
            </a:br>
            <a:r>
              <a:rPr lang="pt-BR" sz="1200" dirty="0">
                <a:latin typeface="Quicksand"/>
              </a:rPr>
              <a:t> </a:t>
            </a:r>
          </a:p>
          <a:p>
            <a:pPr marL="1085850" lvl="2" indent="-171450" algn="just">
              <a:buFont typeface="Wingdings" panose="05000000000000000000" pitchFamily="2" charset="2"/>
              <a:buChar char="q"/>
            </a:pPr>
            <a:r>
              <a:rPr lang="pt-BR" sz="1200" dirty="0">
                <a:latin typeface="Quicksand"/>
              </a:rPr>
              <a:t>Maior tempo de build, devido a adição de novas funcionalidades no aplicativo.</a:t>
            </a:r>
          </a:p>
          <a:p>
            <a:pPr marL="1085850" lvl="2" indent="-171450" algn="just">
              <a:buFont typeface="Wingdings" panose="05000000000000000000" pitchFamily="2" charset="2"/>
              <a:buChar char="q"/>
            </a:pPr>
            <a:r>
              <a:rPr lang="pt-BR" sz="1200" dirty="0">
                <a:latin typeface="Quicksand" pitchFamily="2" charset="77"/>
              </a:rPr>
              <a:t>Mais complexidade para testes independentes das novas funcionalidades</a:t>
            </a:r>
          </a:p>
          <a:p>
            <a:pPr marL="1085850" lvl="2" indent="-171450" algn="just">
              <a:buFont typeface="Wingdings" panose="05000000000000000000" pitchFamily="2" charset="2"/>
              <a:buChar char="q"/>
            </a:pPr>
            <a:r>
              <a:rPr lang="pt-BR" sz="1200" dirty="0">
                <a:latin typeface="Quicksand" pitchFamily="2" charset="77"/>
              </a:rPr>
              <a:t>Interferência e dependências ao escalar equipes de desenvolvimento.</a:t>
            </a:r>
          </a:p>
          <a:p>
            <a:pPr marL="1085850" lvl="2" indent="-171450" algn="just">
              <a:buFont typeface="Wingdings" panose="05000000000000000000" pitchFamily="2" charset="2"/>
              <a:buChar char="q"/>
            </a:pPr>
            <a:endParaRPr lang="pt-BR" sz="1200" b="1" dirty="0">
              <a:latin typeface="Quicksand" pitchFamily="2" charset="77"/>
            </a:endParaRPr>
          </a:p>
        </p:txBody>
      </p:sp>
      <p:sp>
        <p:nvSpPr>
          <p:cNvPr id="30" name="CaixaDeTexto 29">
            <a:extLst>
              <a:ext uri="{FF2B5EF4-FFF2-40B4-BE49-F238E27FC236}">
                <a16:creationId xmlns:a16="http://schemas.microsoft.com/office/drawing/2014/main" id="{A22A2B42-6C3D-4B49-AF9E-E72716AAACDD}"/>
              </a:ext>
            </a:extLst>
          </p:cNvPr>
          <p:cNvSpPr txBox="1"/>
          <p:nvPr/>
        </p:nvSpPr>
        <p:spPr>
          <a:xfrm>
            <a:off x="-429921" y="3567794"/>
            <a:ext cx="8523302" cy="3231654"/>
          </a:xfrm>
          <a:prstGeom prst="rect">
            <a:avLst/>
          </a:prstGeom>
          <a:noFill/>
        </p:spPr>
        <p:txBody>
          <a:bodyPr wrap="square">
            <a:spAutoFit/>
          </a:bodyPr>
          <a:lstStyle/>
          <a:p>
            <a:pPr marL="1085850" lvl="2" indent="-171450" algn="just">
              <a:buFont typeface="Wingdings" panose="05000000000000000000" pitchFamily="2" charset="2"/>
              <a:buChar char="q"/>
            </a:pPr>
            <a:r>
              <a:rPr lang="pt-BR" sz="1200" dirty="0">
                <a:latin typeface="Quicksand"/>
              </a:rPr>
              <a:t>Para mitigar esses problemas, sugerimos a adoção de estratégias de modularização do APP (</a:t>
            </a:r>
            <a:r>
              <a:rPr lang="pt-BR" sz="1200" dirty="0" err="1">
                <a:latin typeface="Quicksand"/>
              </a:rPr>
              <a:t>Multi-Module</a:t>
            </a:r>
            <a:r>
              <a:rPr lang="pt-BR" sz="1200" dirty="0">
                <a:latin typeface="Quicksand"/>
              </a:rPr>
              <a:t> </a:t>
            </a:r>
            <a:r>
              <a:rPr lang="pt-BR" sz="1200" dirty="0" err="1">
                <a:latin typeface="Quicksand"/>
              </a:rPr>
              <a:t>Architecture</a:t>
            </a:r>
            <a:r>
              <a:rPr lang="pt-BR" sz="1200" dirty="0">
                <a:latin typeface="Quicksand"/>
              </a:rPr>
              <a:t>), nesse modelo a orquestração dos módulos será de responsabilidade da aplicação core (</a:t>
            </a:r>
            <a:r>
              <a:rPr lang="pt-BR" sz="1200" dirty="0" err="1">
                <a:latin typeface="Quicksand"/>
              </a:rPr>
              <a:t>engine</a:t>
            </a:r>
            <a:r>
              <a:rPr lang="pt-BR" sz="1200" dirty="0">
                <a:latin typeface="Quicksand"/>
              </a:rPr>
              <a:t>) responsável por carregar os módulos a partir de mecanismos de configurações e prover toda infraestrutura para acoplamentos desses módulos.</a:t>
            </a:r>
          </a:p>
          <a:p>
            <a:pPr marL="1085850" lvl="2" indent="-171450" algn="just">
              <a:buFont typeface="Wingdings" panose="05000000000000000000" pitchFamily="2" charset="2"/>
              <a:buChar char="q"/>
            </a:pPr>
            <a:endParaRPr lang="pt-BR" sz="1200" dirty="0">
              <a:latin typeface="Quicksand"/>
            </a:endParaRPr>
          </a:p>
          <a:p>
            <a:pPr marL="1543050" lvl="3" indent="-171450" algn="just">
              <a:buFont typeface="Wingdings" panose="05000000000000000000" pitchFamily="2" charset="2"/>
              <a:buChar char="q"/>
            </a:pPr>
            <a:r>
              <a:rPr lang="pt-BR" sz="1200" dirty="0">
                <a:latin typeface="Quicksand"/>
              </a:rPr>
              <a:t>Nesse tipo de abordagem os módulos não precisam conhecer ou ter dependências de outro módulos, o conceito de módulo é de ser baseado em </a:t>
            </a:r>
            <a:r>
              <a:rPr lang="pt-BR" sz="1200" dirty="0" err="1">
                <a:latin typeface="Quicksand"/>
              </a:rPr>
              <a:t>feature</a:t>
            </a:r>
            <a:r>
              <a:rPr lang="pt-BR" sz="1200" dirty="0">
                <a:latin typeface="Quicksand"/>
              </a:rPr>
              <a:t> module (ex.: mini app). Os módulos precisam se conectar a </a:t>
            </a:r>
            <a:r>
              <a:rPr lang="pt-BR" sz="1200" dirty="0" err="1">
                <a:latin typeface="Quicksand"/>
              </a:rPr>
              <a:t>engine</a:t>
            </a:r>
            <a:r>
              <a:rPr lang="pt-BR" sz="1200" dirty="0">
                <a:latin typeface="Quicksand"/>
              </a:rPr>
              <a:t> através de um contrato, ou seja, dessa forma, a </a:t>
            </a:r>
            <a:r>
              <a:rPr lang="pt-BR" sz="1200" dirty="0" err="1">
                <a:latin typeface="Quicksand"/>
              </a:rPr>
              <a:t>engine</a:t>
            </a:r>
            <a:r>
              <a:rPr lang="pt-BR" sz="1200" dirty="0">
                <a:latin typeface="Quicksand"/>
              </a:rPr>
              <a:t> poderá garantir que métodos como </a:t>
            </a:r>
            <a:r>
              <a:rPr lang="pt-BR" sz="1200" dirty="0" err="1">
                <a:latin typeface="Quicksand"/>
              </a:rPr>
              <a:t>ini</a:t>
            </a:r>
            <a:r>
              <a:rPr lang="pt-BR" sz="1200" dirty="0">
                <a:latin typeface="Quicksand"/>
              </a:rPr>
              <a:t>, por exemplo, existem nos módulos acoplados e serão sempre executados. As dependências necessárias pelos módulos deverá ter sua gestão pela aplicação core e a comunicação entre mini app e aplicação core via </a:t>
            </a:r>
            <a:r>
              <a:rPr lang="pt-BR" sz="1200" dirty="0" err="1">
                <a:latin typeface="Quicksand"/>
              </a:rPr>
              <a:t>message</a:t>
            </a:r>
            <a:r>
              <a:rPr lang="pt-BR" sz="1200" dirty="0">
                <a:latin typeface="Quicksand"/>
              </a:rPr>
              <a:t> bridge.</a:t>
            </a:r>
          </a:p>
          <a:p>
            <a:pPr marL="1543050" lvl="3" indent="-171450" algn="just">
              <a:buFont typeface="Wingdings" panose="05000000000000000000" pitchFamily="2" charset="2"/>
              <a:buChar char="q"/>
            </a:pPr>
            <a:endParaRPr lang="pt-BR" sz="1200" dirty="0">
              <a:latin typeface="Quicksand"/>
            </a:endParaRPr>
          </a:p>
          <a:p>
            <a:pPr marL="1543050" lvl="3" indent="-171450" algn="just">
              <a:buFont typeface="Wingdings" panose="05000000000000000000" pitchFamily="2" charset="2"/>
              <a:buChar char="q"/>
            </a:pPr>
            <a:r>
              <a:rPr lang="pt-BR" sz="1200" dirty="0">
                <a:latin typeface="Quicksand"/>
              </a:rPr>
              <a:t>No processo de desenvolvimento, a equipe responsável pelo módulo, precisa apenas ter o aplicativo core para conectar o seu módulo e poder realizar o Building, </a:t>
            </a:r>
            <a:r>
              <a:rPr lang="pt-BR" sz="1200" dirty="0" err="1">
                <a:latin typeface="Quicksand"/>
              </a:rPr>
              <a:t>Testing</a:t>
            </a:r>
            <a:r>
              <a:rPr lang="pt-BR" sz="1200" dirty="0">
                <a:latin typeface="Quicksand"/>
              </a:rPr>
              <a:t>, </a:t>
            </a:r>
            <a:r>
              <a:rPr lang="pt-BR" sz="1200" dirty="0" err="1">
                <a:latin typeface="Quicksand"/>
              </a:rPr>
              <a:t>Publication</a:t>
            </a:r>
            <a:r>
              <a:rPr lang="pt-BR" sz="1200" dirty="0">
                <a:latin typeface="Quicksand"/>
              </a:rPr>
              <a:t> independente de outros módulos.</a:t>
            </a:r>
          </a:p>
          <a:p>
            <a:pPr marL="1543050" lvl="3" indent="-171450" algn="just">
              <a:buFont typeface="Wingdings" panose="05000000000000000000" pitchFamily="2" charset="2"/>
              <a:buChar char="q"/>
            </a:pPr>
            <a:endParaRPr lang="pt-BR" sz="1200" b="1" dirty="0">
              <a:solidFill>
                <a:srgbClr val="FF0000"/>
              </a:solidFill>
              <a:latin typeface="Quicksand"/>
            </a:endParaRPr>
          </a:p>
          <a:p>
            <a:pPr marL="1543050" lvl="3" indent="-171450" algn="just">
              <a:buFont typeface="Wingdings" panose="05000000000000000000" pitchFamily="2" charset="2"/>
              <a:buChar char="q"/>
            </a:pPr>
            <a:r>
              <a:rPr lang="pt-BR" sz="1200" b="1" dirty="0">
                <a:solidFill>
                  <a:srgbClr val="FF0000"/>
                </a:solidFill>
                <a:latin typeface="Quicksand"/>
              </a:rPr>
              <a:t>Referência: https://www.w3.org/TR/mini-app-white-paper/</a:t>
            </a:r>
          </a:p>
        </p:txBody>
      </p:sp>
      <p:sp>
        <p:nvSpPr>
          <p:cNvPr id="2" name="Título 1">
            <a:extLst>
              <a:ext uri="{FF2B5EF4-FFF2-40B4-BE49-F238E27FC236}">
                <a16:creationId xmlns:a16="http://schemas.microsoft.com/office/drawing/2014/main" id="{60F3014F-8F2D-4057-9EE1-99BD57F72542}"/>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E1E06067-ED57-43DA-BE6D-0ADC6C32BE6D}"/>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775319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Arquitetura</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Solução Nativa ou Hibrido </a:t>
            </a: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5" name="TextBox 5">
            <a:extLst>
              <a:ext uri="{FF2B5EF4-FFF2-40B4-BE49-F238E27FC236}">
                <a16:creationId xmlns:a16="http://schemas.microsoft.com/office/drawing/2014/main" id="{14885039-6070-44B6-B7B7-C65506C8360D}"/>
              </a:ext>
            </a:extLst>
          </p:cNvPr>
          <p:cNvSpPr txBox="1"/>
          <p:nvPr/>
        </p:nvSpPr>
        <p:spPr>
          <a:xfrm>
            <a:off x="0" y="180950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Padrão Sugerido</a:t>
            </a:r>
          </a:p>
        </p:txBody>
      </p:sp>
      <p:sp>
        <p:nvSpPr>
          <p:cNvPr id="18" name="CaixaDeTexto 17">
            <a:extLst>
              <a:ext uri="{FF2B5EF4-FFF2-40B4-BE49-F238E27FC236}">
                <a16:creationId xmlns:a16="http://schemas.microsoft.com/office/drawing/2014/main" id="{08DF0E93-F045-4EDC-9261-44C73FF26AAD}"/>
              </a:ext>
            </a:extLst>
          </p:cNvPr>
          <p:cNvSpPr txBox="1"/>
          <p:nvPr/>
        </p:nvSpPr>
        <p:spPr>
          <a:xfrm>
            <a:off x="0" y="2207885"/>
            <a:ext cx="7682164" cy="830997"/>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 proposta de abordagem é utilização do MVVM </a:t>
            </a:r>
            <a:r>
              <a:rPr lang="pt-BR" sz="1200" dirty="0" err="1">
                <a:latin typeface="Quicksand"/>
              </a:rPr>
              <a:t>pattern</a:t>
            </a:r>
            <a:r>
              <a:rPr lang="pt-BR" sz="1200" dirty="0">
                <a:latin typeface="Quicksand"/>
              </a:rPr>
              <a:t> e Clean </a:t>
            </a:r>
            <a:r>
              <a:rPr lang="pt-BR" sz="1200" dirty="0" err="1">
                <a:latin typeface="Quicksand"/>
              </a:rPr>
              <a:t>Architecture</a:t>
            </a:r>
            <a:r>
              <a:rPr lang="pt-BR" sz="1200" dirty="0">
                <a:latin typeface="Quicksand"/>
              </a:rPr>
              <a:t> para os módulos (mini apps) e aplicativo core. </a:t>
            </a:r>
            <a:endParaRPr lang="pt-BR" sz="1200" b="1"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9" name="TextBox 5">
            <a:extLst>
              <a:ext uri="{FF2B5EF4-FFF2-40B4-BE49-F238E27FC236}">
                <a16:creationId xmlns:a16="http://schemas.microsoft.com/office/drawing/2014/main" id="{9309DC3E-5438-4248-94BE-8FE0E65C01F9}"/>
              </a:ext>
            </a:extLst>
          </p:cNvPr>
          <p:cNvSpPr txBox="1"/>
          <p:nvPr/>
        </p:nvSpPr>
        <p:spPr>
          <a:xfrm>
            <a:off x="511040" y="2779277"/>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Camada de Dados</a:t>
            </a:r>
          </a:p>
        </p:txBody>
      </p:sp>
      <p:sp>
        <p:nvSpPr>
          <p:cNvPr id="20" name="CaixaDeTexto 19">
            <a:extLst>
              <a:ext uri="{FF2B5EF4-FFF2-40B4-BE49-F238E27FC236}">
                <a16:creationId xmlns:a16="http://schemas.microsoft.com/office/drawing/2014/main" id="{E952DA81-2080-41CC-8CD9-B26DA0149AC6}"/>
              </a:ext>
            </a:extLst>
          </p:cNvPr>
          <p:cNvSpPr txBox="1"/>
          <p:nvPr/>
        </p:nvSpPr>
        <p:spPr>
          <a:xfrm>
            <a:off x="374664" y="3177316"/>
            <a:ext cx="7682164" cy="830997"/>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O acesso a fonte de dados e serviços(http) será baseado no padrão de projeto </a:t>
            </a:r>
            <a:r>
              <a:rPr lang="pt-BR" sz="1200" b="1" dirty="0" err="1">
                <a:latin typeface="Quicksand"/>
              </a:rPr>
              <a:t>repository</a:t>
            </a:r>
            <a:r>
              <a:rPr lang="pt-BR" sz="1200" b="1" dirty="0">
                <a:latin typeface="Quicksand"/>
              </a:rPr>
              <a:t> </a:t>
            </a:r>
            <a:r>
              <a:rPr lang="pt-BR" sz="1200" b="1" dirty="0" err="1">
                <a:latin typeface="Quicksand"/>
              </a:rPr>
              <a:t>pattner</a:t>
            </a:r>
            <a:r>
              <a:rPr lang="pt-BR" sz="1200" b="1" dirty="0">
                <a:latin typeface="Quicksand"/>
              </a:rPr>
              <a:t>,</a:t>
            </a:r>
            <a:r>
              <a:rPr lang="pt-BR" sz="1200" dirty="0">
                <a:latin typeface="Quicksand"/>
              </a:rPr>
              <a:t> com a criação de uma classe e interface para cada modelo, e aproveitando o principio de </a:t>
            </a:r>
            <a:r>
              <a:rPr lang="pt-BR" sz="1200" b="1" dirty="0">
                <a:latin typeface="Quicksand"/>
              </a:rPr>
              <a:t>inversão de dependência </a:t>
            </a:r>
            <a:r>
              <a:rPr lang="pt-BR" sz="1200" dirty="0">
                <a:latin typeface="Quicksand"/>
              </a:rPr>
              <a:t>para abstrair a fonte de dados.</a:t>
            </a: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cxnSp>
        <p:nvCxnSpPr>
          <p:cNvPr id="6" name="Conector de Seta Reta 5">
            <a:extLst>
              <a:ext uri="{FF2B5EF4-FFF2-40B4-BE49-F238E27FC236}">
                <a16:creationId xmlns:a16="http://schemas.microsoft.com/office/drawing/2014/main" id="{5981D22C-140F-4C60-9EFE-E4346CAD7A10}"/>
              </a:ext>
            </a:extLst>
          </p:cNvPr>
          <p:cNvCxnSpPr>
            <a:cxnSpLocks/>
            <a:stCxn id="46" idx="1"/>
          </p:cNvCxnSpPr>
          <p:nvPr/>
        </p:nvCxnSpPr>
        <p:spPr>
          <a:xfrm flipH="1" flipV="1">
            <a:off x="4250875" y="4284055"/>
            <a:ext cx="1077769" cy="20369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0" name="Agrupar 39">
            <a:extLst>
              <a:ext uri="{FF2B5EF4-FFF2-40B4-BE49-F238E27FC236}">
                <a16:creationId xmlns:a16="http://schemas.microsoft.com/office/drawing/2014/main" id="{19A7B547-BEF0-4633-BDEE-044ADFF308DD}"/>
              </a:ext>
            </a:extLst>
          </p:cNvPr>
          <p:cNvGrpSpPr/>
          <p:nvPr/>
        </p:nvGrpSpPr>
        <p:grpSpPr>
          <a:xfrm>
            <a:off x="4250875" y="3910439"/>
            <a:ext cx="1121385" cy="2786729"/>
            <a:chOff x="2770099" y="4162424"/>
            <a:chExt cx="1307316" cy="2164634"/>
          </a:xfrm>
        </p:grpSpPr>
        <p:cxnSp>
          <p:nvCxnSpPr>
            <p:cNvPr id="4" name="Conector reto 3">
              <a:extLst>
                <a:ext uri="{FF2B5EF4-FFF2-40B4-BE49-F238E27FC236}">
                  <a16:creationId xmlns:a16="http://schemas.microsoft.com/office/drawing/2014/main" id="{6F1C79E6-1040-4450-9C94-BDC1246A3D91}"/>
                </a:ext>
              </a:extLst>
            </p:cNvPr>
            <p:cNvCxnSpPr/>
            <p:nvPr/>
          </p:nvCxnSpPr>
          <p:spPr>
            <a:xfrm>
              <a:off x="3465870" y="4162424"/>
              <a:ext cx="0" cy="21646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CEEECBF-02EC-41C3-AD39-51EBE979AA94}"/>
                </a:ext>
              </a:extLst>
            </p:cNvPr>
            <p:cNvCxnSpPr>
              <a:cxnSpLocks/>
              <a:stCxn id="48" idx="1"/>
              <a:endCxn id="54" idx="3"/>
            </p:cNvCxnSpPr>
            <p:nvPr/>
          </p:nvCxnSpPr>
          <p:spPr>
            <a:xfrm flipH="1">
              <a:off x="2770099" y="5231857"/>
              <a:ext cx="1307316" cy="14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onector de Seta Reta 32">
            <a:extLst>
              <a:ext uri="{FF2B5EF4-FFF2-40B4-BE49-F238E27FC236}">
                <a16:creationId xmlns:a16="http://schemas.microsoft.com/office/drawing/2014/main" id="{22F5F8AB-E72D-4073-BEA6-492A4E4F9A14}"/>
              </a:ext>
            </a:extLst>
          </p:cNvPr>
          <p:cNvCxnSpPr>
            <a:cxnSpLocks/>
          </p:cNvCxnSpPr>
          <p:nvPr/>
        </p:nvCxnSpPr>
        <p:spPr>
          <a:xfrm flipH="1" flipV="1">
            <a:off x="6262937" y="4272250"/>
            <a:ext cx="523673" cy="118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D3EF6D0C-B48B-40D9-8838-C2051A631474}"/>
              </a:ext>
            </a:extLst>
          </p:cNvPr>
          <p:cNvCxnSpPr>
            <a:cxnSpLocks/>
          </p:cNvCxnSpPr>
          <p:nvPr/>
        </p:nvCxnSpPr>
        <p:spPr>
          <a:xfrm flipH="1">
            <a:off x="6270835" y="4456713"/>
            <a:ext cx="522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5265ACD6-9D15-49D4-AC28-D4E427D956F4}"/>
              </a:ext>
            </a:extLst>
          </p:cNvPr>
          <p:cNvSpPr txBox="1"/>
          <p:nvPr/>
        </p:nvSpPr>
        <p:spPr>
          <a:xfrm>
            <a:off x="6817011" y="4111201"/>
            <a:ext cx="500458" cy="276999"/>
          </a:xfrm>
          <a:prstGeom prst="rect">
            <a:avLst/>
          </a:prstGeom>
          <a:noFill/>
        </p:spPr>
        <p:txBody>
          <a:bodyPr wrap="none" rtlCol="0">
            <a:spAutoFit/>
          </a:bodyPr>
          <a:lstStyle/>
          <a:p>
            <a:pPr algn="l"/>
            <a:r>
              <a:rPr lang="pt-BR" sz="1200" dirty="0">
                <a:latin typeface="Quicksand" pitchFamily="2" charset="0"/>
              </a:rPr>
              <a:t>uses</a:t>
            </a:r>
          </a:p>
        </p:txBody>
      </p:sp>
      <p:sp>
        <p:nvSpPr>
          <p:cNvPr id="38" name="CaixaDeTexto 37">
            <a:extLst>
              <a:ext uri="{FF2B5EF4-FFF2-40B4-BE49-F238E27FC236}">
                <a16:creationId xmlns:a16="http://schemas.microsoft.com/office/drawing/2014/main" id="{1A354452-84E7-4129-B4DE-DAC39C1E7184}"/>
              </a:ext>
            </a:extLst>
          </p:cNvPr>
          <p:cNvSpPr txBox="1"/>
          <p:nvPr/>
        </p:nvSpPr>
        <p:spPr>
          <a:xfrm>
            <a:off x="6786610" y="4335493"/>
            <a:ext cx="728084" cy="276999"/>
          </a:xfrm>
          <a:prstGeom prst="rect">
            <a:avLst/>
          </a:prstGeom>
          <a:noFill/>
        </p:spPr>
        <p:txBody>
          <a:bodyPr wrap="none" rtlCol="0">
            <a:spAutoFit/>
          </a:bodyPr>
          <a:lstStyle/>
          <a:p>
            <a:pPr algn="l"/>
            <a:r>
              <a:rPr lang="pt-BR" sz="1200" dirty="0" err="1">
                <a:latin typeface="Quicksand" pitchFamily="2" charset="0"/>
              </a:rPr>
              <a:t>extends</a:t>
            </a:r>
            <a:endParaRPr lang="pt-BR" sz="1200" dirty="0">
              <a:latin typeface="Quicksand" pitchFamily="2" charset="0"/>
            </a:endParaRPr>
          </a:p>
        </p:txBody>
      </p:sp>
      <p:sp>
        <p:nvSpPr>
          <p:cNvPr id="39" name="CaixaDeTexto 38">
            <a:extLst>
              <a:ext uri="{FF2B5EF4-FFF2-40B4-BE49-F238E27FC236}">
                <a16:creationId xmlns:a16="http://schemas.microsoft.com/office/drawing/2014/main" id="{D3B485AA-CC5E-450D-A92D-F1B7BF6B3FDA}"/>
              </a:ext>
            </a:extLst>
          </p:cNvPr>
          <p:cNvSpPr txBox="1"/>
          <p:nvPr/>
        </p:nvSpPr>
        <p:spPr>
          <a:xfrm>
            <a:off x="378969" y="5652020"/>
            <a:ext cx="3462113" cy="461665"/>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t>
            </a:r>
            <a:r>
              <a:rPr lang="pt-BR" sz="1200" b="1" dirty="0" err="1">
                <a:latin typeface="Quicksand"/>
              </a:rPr>
              <a:t>DataSource</a:t>
            </a:r>
            <a:r>
              <a:rPr lang="pt-BR" sz="1200" dirty="0">
                <a:latin typeface="Quicksand"/>
              </a:rPr>
              <a:t>: A interface que o framework precisa implementar</a:t>
            </a:r>
            <a:endParaRPr lang="pt-BR" sz="1200" dirty="0">
              <a:latin typeface="Quicksand" pitchFamily="2" charset="77"/>
            </a:endParaRPr>
          </a:p>
        </p:txBody>
      </p:sp>
      <p:sp>
        <p:nvSpPr>
          <p:cNvPr id="41" name="CaixaDeTexto 40">
            <a:extLst>
              <a:ext uri="{FF2B5EF4-FFF2-40B4-BE49-F238E27FC236}">
                <a16:creationId xmlns:a16="http://schemas.microsoft.com/office/drawing/2014/main" id="{EC7B2022-7FEB-4F23-9D1C-31AF227CB7A3}"/>
              </a:ext>
            </a:extLst>
          </p:cNvPr>
          <p:cNvSpPr txBox="1"/>
          <p:nvPr/>
        </p:nvSpPr>
        <p:spPr>
          <a:xfrm>
            <a:off x="388127" y="6113685"/>
            <a:ext cx="3462113" cy="646331"/>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t>
            </a:r>
            <a:r>
              <a:rPr lang="pt-BR" sz="1200" b="1" dirty="0" err="1">
                <a:latin typeface="Quicksand"/>
              </a:rPr>
              <a:t>Repository</a:t>
            </a:r>
            <a:r>
              <a:rPr lang="pt-BR" sz="1200" b="1" dirty="0">
                <a:latin typeface="Quicksand"/>
              </a:rPr>
              <a:t>:</a:t>
            </a:r>
            <a:r>
              <a:rPr lang="pt-BR" sz="1200" dirty="0">
                <a:latin typeface="Quicksand"/>
              </a:rPr>
              <a:t>: Prover os métodos de acesso aos dados delegados pelo </a:t>
            </a:r>
            <a:r>
              <a:rPr lang="pt-BR" sz="1200" dirty="0" err="1">
                <a:latin typeface="Quicksand"/>
              </a:rPr>
              <a:t>DataSource</a:t>
            </a:r>
            <a:r>
              <a:rPr lang="pt-BR" sz="1200" dirty="0">
                <a:latin typeface="Quicksand"/>
              </a:rPr>
              <a:t>.</a:t>
            </a:r>
            <a:endParaRPr lang="pt-BR" sz="1200" dirty="0">
              <a:latin typeface="Quicksand" pitchFamily="2" charset="77"/>
            </a:endParaRPr>
          </a:p>
        </p:txBody>
      </p:sp>
      <p:sp>
        <p:nvSpPr>
          <p:cNvPr id="43" name="Fluxograma: Processo Alternativo 42">
            <a:extLst>
              <a:ext uri="{FF2B5EF4-FFF2-40B4-BE49-F238E27FC236}">
                <a16:creationId xmlns:a16="http://schemas.microsoft.com/office/drawing/2014/main" id="{FC3328F4-57A9-4A3A-BB1E-1DCE4CED972D}"/>
              </a:ext>
            </a:extLst>
          </p:cNvPr>
          <p:cNvSpPr/>
          <p:nvPr/>
        </p:nvSpPr>
        <p:spPr>
          <a:xfrm>
            <a:off x="2074328" y="3977975"/>
            <a:ext cx="216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latin typeface="Quicksand" pitchFamily="2" charset="0"/>
              </a:rPr>
              <a:t>Repository</a:t>
            </a:r>
            <a:endParaRPr lang="pt-BR" sz="1600" dirty="0">
              <a:latin typeface="Quicksand" pitchFamily="2" charset="0"/>
            </a:endParaRPr>
          </a:p>
        </p:txBody>
      </p:sp>
      <p:sp>
        <p:nvSpPr>
          <p:cNvPr id="46" name="Fluxograma: Processo Alternativo 45">
            <a:extLst>
              <a:ext uri="{FF2B5EF4-FFF2-40B4-BE49-F238E27FC236}">
                <a16:creationId xmlns:a16="http://schemas.microsoft.com/office/drawing/2014/main" id="{BCE22695-B9CC-4B39-ADDE-83B5955ECCF3}"/>
              </a:ext>
            </a:extLst>
          </p:cNvPr>
          <p:cNvSpPr/>
          <p:nvPr/>
        </p:nvSpPr>
        <p:spPr>
          <a:xfrm>
            <a:off x="5328644" y="5944794"/>
            <a:ext cx="2850962" cy="752375"/>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t-BR" sz="1600" dirty="0">
                <a:latin typeface="Quicksand" pitchFamily="2" charset="0"/>
              </a:rPr>
            </a:br>
            <a:r>
              <a:rPr lang="pt-BR" sz="1600" dirty="0">
                <a:latin typeface="Quicksand" pitchFamily="2" charset="0"/>
              </a:rPr>
              <a:t>Framework </a:t>
            </a:r>
            <a:r>
              <a:rPr lang="pt-BR" sz="1600" dirty="0" err="1">
                <a:latin typeface="Quicksand" pitchFamily="2" charset="0"/>
              </a:rPr>
              <a:t>Class</a:t>
            </a:r>
            <a:r>
              <a:rPr lang="pt-BR" sz="1600" dirty="0">
                <a:latin typeface="Quicksand" pitchFamily="2" charset="0"/>
              </a:rPr>
              <a:t> </a:t>
            </a:r>
            <a:r>
              <a:rPr lang="pt-BR" sz="1600" dirty="0" err="1">
                <a:latin typeface="Quicksand" pitchFamily="2" charset="0"/>
              </a:rPr>
              <a:t>that</a:t>
            </a:r>
            <a:r>
              <a:rPr lang="pt-BR" sz="1600" dirty="0">
                <a:latin typeface="Quicksand" pitchFamily="2" charset="0"/>
              </a:rPr>
              <a:t> </a:t>
            </a:r>
            <a:r>
              <a:rPr lang="pt-BR" sz="1600" dirty="0" err="1">
                <a:latin typeface="Quicksand" pitchFamily="2" charset="0"/>
              </a:rPr>
              <a:t>initializes</a:t>
            </a:r>
            <a:r>
              <a:rPr lang="pt-BR" sz="1600" dirty="0">
                <a:latin typeface="Quicksand" pitchFamily="2" charset="0"/>
              </a:rPr>
              <a:t> </a:t>
            </a:r>
            <a:r>
              <a:rPr lang="pt-BR" sz="1600" dirty="0" err="1">
                <a:latin typeface="Quicksand" pitchFamily="2" charset="0"/>
              </a:rPr>
              <a:t>Repository</a:t>
            </a:r>
            <a:r>
              <a:rPr lang="pt-BR" sz="1600" dirty="0">
                <a:latin typeface="Quicksand" pitchFamily="2" charset="0"/>
              </a:rPr>
              <a:t> </a:t>
            </a:r>
          </a:p>
          <a:p>
            <a:pPr algn="ctr"/>
            <a:endParaRPr lang="pt-BR" dirty="0">
              <a:latin typeface="Quicksand" pitchFamily="2" charset="0"/>
            </a:endParaRPr>
          </a:p>
        </p:txBody>
      </p:sp>
      <p:sp>
        <p:nvSpPr>
          <p:cNvPr id="48" name="Fluxograma: Processo Alternativo 47">
            <a:extLst>
              <a:ext uri="{FF2B5EF4-FFF2-40B4-BE49-F238E27FC236}">
                <a16:creationId xmlns:a16="http://schemas.microsoft.com/office/drawing/2014/main" id="{2A80DAAF-144E-440B-9E37-E3F35F3CC920}"/>
              </a:ext>
            </a:extLst>
          </p:cNvPr>
          <p:cNvSpPr/>
          <p:nvPr/>
        </p:nvSpPr>
        <p:spPr>
          <a:xfrm>
            <a:off x="5372260" y="5017217"/>
            <a:ext cx="2160000" cy="540000"/>
          </a:xfrm>
          <a:prstGeom prst="flowChartAlternateProcess">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t-BR" sz="1600" dirty="0">
                <a:latin typeface="Quicksand" pitchFamily="2" charset="0"/>
              </a:rPr>
            </a:br>
            <a:br>
              <a:rPr lang="pt-BR" sz="1600" dirty="0">
                <a:latin typeface="Quicksand" pitchFamily="2" charset="0"/>
              </a:rPr>
            </a:br>
            <a:r>
              <a:rPr lang="pt-BR" sz="1600" dirty="0" err="1">
                <a:latin typeface="Quicksand" pitchFamily="2" charset="0"/>
              </a:rPr>
              <a:t>DataSource</a:t>
            </a:r>
            <a:r>
              <a:rPr lang="pt-BR" sz="1600" dirty="0">
                <a:latin typeface="Quicksand" pitchFamily="2" charset="0"/>
              </a:rPr>
              <a:t> </a:t>
            </a:r>
            <a:r>
              <a:rPr lang="pt-BR" sz="1600" dirty="0" err="1">
                <a:latin typeface="Quicksand" pitchFamily="2" charset="0"/>
              </a:rPr>
              <a:t>lmpementation</a:t>
            </a:r>
            <a:endParaRPr lang="pt-BR" sz="1600" dirty="0">
              <a:latin typeface="Quicksand" pitchFamily="2" charset="0"/>
            </a:endParaRPr>
          </a:p>
          <a:p>
            <a:pPr algn="ctr"/>
            <a:endParaRPr lang="pt-BR" sz="1600" dirty="0">
              <a:latin typeface="Quicksand" pitchFamily="2" charset="0"/>
            </a:endParaRPr>
          </a:p>
          <a:p>
            <a:pPr algn="ctr"/>
            <a:endParaRPr lang="pt-BR" dirty="0">
              <a:latin typeface="Quicksand" pitchFamily="2" charset="0"/>
            </a:endParaRPr>
          </a:p>
        </p:txBody>
      </p:sp>
      <p:sp>
        <p:nvSpPr>
          <p:cNvPr id="54" name="Fluxograma: Processo Alternativo 53">
            <a:extLst>
              <a:ext uri="{FF2B5EF4-FFF2-40B4-BE49-F238E27FC236}">
                <a16:creationId xmlns:a16="http://schemas.microsoft.com/office/drawing/2014/main" id="{6CF4B599-535D-4444-BCFB-68776AD73B0A}"/>
              </a:ext>
            </a:extLst>
          </p:cNvPr>
          <p:cNvSpPr/>
          <p:nvPr/>
        </p:nvSpPr>
        <p:spPr>
          <a:xfrm>
            <a:off x="2090875" y="5035663"/>
            <a:ext cx="2160000" cy="540000"/>
          </a:xfrm>
          <a:prstGeom prst="flowChartAlternateProcess">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latin typeface="Quicksand" pitchFamily="2" charset="0"/>
              </a:rPr>
              <a:t>DataSource</a:t>
            </a:r>
            <a:endParaRPr lang="pt-BR" sz="1600" dirty="0">
              <a:latin typeface="Quicksand" pitchFamily="2" charset="0"/>
            </a:endParaRPr>
          </a:p>
        </p:txBody>
      </p:sp>
      <p:sp>
        <p:nvSpPr>
          <p:cNvPr id="2" name="Título 1">
            <a:extLst>
              <a:ext uri="{FF2B5EF4-FFF2-40B4-BE49-F238E27FC236}">
                <a16:creationId xmlns:a16="http://schemas.microsoft.com/office/drawing/2014/main" id="{01AB3BAE-E19C-494A-9720-BF7C5AE3456C}"/>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E34CE0F3-D591-4452-A0E0-56BD46EE4476}"/>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36764707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Arquitetura</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356806" y="155897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Camada Framework</a:t>
            </a: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9" name="TextBox 5">
            <a:extLst>
              <a:ext uri="{FF2B5EF4-FFF2-40B4-BE49-F238E27FC236}">
                <a16:creationId xmlns:a16="http://schemas.microsoft.com/office/drawing/2014/main" id="{18E9E7E3-E25A-4F05-B8E4-B03CBF745BF0}"/>
              </a:ext>
            </a:extLst>
          </p:cNvPr>
          <p:cNvSpPr txBox="1"/>
          <p:nvPr/>
        </p:nvSpPr>
        <p:spPr>
          <a:xfrm>
            <a:off x="0" y="1243411"/>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Padrão Sugerido</a:t>
            </a:r>
          </a:p>
        </p:txBody>
      </p:sp>
      <p:sp>
        <p:nvSpPr>
          <p:cNvPr id="30" name="CaixaDeTexto 29">
            <a:extLst>
              <a:ext uri="{FF2B5EF4-FFF2-40B4-BE49-F238E27FC236}">
                <a16:creationId xmlns:a16="http://schemas.microsoft.com/office/drawing/2014/main" id="{9E1259FB-7269-47BE-BAD8-6D464501590B}"/>
              </a:ext>
            </a:extLst>
          </p:cNvPr>
          <p:cNvSpPr txBox="1"/>
          <p:nvPr/>
        </p:nvSpPr>
        <p:spPr>
          <a:xfrm>
            <a:off x="242863" y="1935911"/>
            <a:ext cx="7682164" cy="461665"/>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A camada de framework contém as implementações de interfaces definidas na camada de dados,  </a:t>
            </a:r>
            <a:endParaRPr lang="pt-BR" sz="1200" dirty="0">
              <a:latin typeface="Quicksand" pitchFamily="2" charset="77"/>
            </a:endParaRPr>
          </a:p>
        </p:txBody>
      </p:sp>
      <p:sp>
        <p:nvSpPr>
          <p:cNvPr id="31" name="TextBox 5">
            <a:extLst>
              <a:ext uri="{FF2B5EF4-FFF2-40B4-BE49-F238E27FC236}">
                <a16:creationId xmlns:a16="http://schemas.microsoft.com/office/drawing/2014/main" id="{F4519206-0DDC-4235-A86C-4484BA576E56}"/>
              </a:ext>
            </a:extLst>
          </p:cNvPr>
          <p:cNvSpPr txBox="1"/>
          <p:nvPr/>
        </p:nvSpPr>
        <p:spPr>
          <a:xfrm>
            <a:off x="359883" y="2436884"/>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Camada de Apresentação</a:t>
            </a:r>
          </a:p>
        </p:txBody>
      </p:sp>
      <p:sp>
        <p:nvSpPr>
          <p:cNvPr id="32" name="CaixaDeTexto 31">
            <a:extLst>
              <a:ext uri="{FF2B5EF4-FFF2-40B4-BE49-F238E27FC236}">
                <a16:creationId xmlns:a16="http://schemas.microsoft.com/office/drawing/2014/main" id="{0DF6E295-816A-472F-9B4D-3E7E7EAD0B08}"/>
              </a:ext>
            </a:extLst>
          </p:cNvPr>
          <p:cNvSpPr txBox="1"/>
          <p:nvPr/>
        </p:nvSpPr>
        <p:spPr>
          <a:xfrm>
            <a:off x="356806" y="2693084"/>
            <a:ext cx="7682164" cy="646331"/>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A campada de apresentação contém todo código relacionado a interface com o usuário. Esta camada está no mesmo nível da camada de framework. Para versão Android o padrão utilizado nessa camada será o MVVM suportado pelo Android </a:t>
            </a:r>
            <a:r>
              <a:rPr lang="pt-BR" sz="1200" dirty="0" err="1">
                <a:latin typeface="Quicksand"/>
              </a:rPr>
              <a:t>JetPack</a:t>
            </a:r>
            <a:r>
              <a:rPr lang="pt-BR" sz="1200" dirty="0">
                <a:latin typeface="Quicksand"/>
              </a:rPr>
              <a:t>.</a:t>
            </a:r>
            <a:endParaRPr lang="pt-BR" sz="1200" dirty="0">
              <a:latin typeface="Quicksand" pitchFamily="2" charset="77"/>
            </a:endParaRPr>
          </a:p>
        </p:txBody>
      </p:sp>
      <p:cxnSp>
        <p:nvCxnSpPr>
          <p:cNvPr id="44" name="Conector de Seta Reta 43">
            <a:extLst>
              <a:ext uri="{FF2B5EF4-FFF2-40B4-BE49-F238E27FC236}">
                <a16:creationId xmlns:a16="http://schemas.microsoft.com/office/drawing/2014/main" id="{67521D42-11A9-44E8-8103-40AFB83C1A71}"/>
              </a:ext>
            </a:extLst>
          </p:cNvPr>
          <p:cNvCxnSpPr>
            <a:cxnSpLocks/>
          </p:cNvCxnSpPr>
          <p:nvPr/>
        </p:nvCxnSpPr>
        <p:spPr>
          <a:xfrm flipH="1">
            <a:off x="2300913" y="4393147"/>
            <a:ext cx="10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de Seta Reta 46">
            <a:extLst>
              <a:ext uri="{FF2B5EF4-FFF2-40B4-BE49-F238E27FC236}">
                <a16:creationId xmlns:a16="http://schemas.microsoft.com/office/drawing/2014/main" id="{F2A8F8C2-186A-4CC9-9045-FBD83D32D081}"/>
              </a:ext>
            </a:extLst>
          </p:cNvPr>
          <p:cNvCxnSpPr>
            <a:cxnSpLocks/>
          </p:cNvCxnSpPr>
          <p:nvPr/>
        </p:nvCxnSpPr>
        <p:spPr>
          <a:xfrm>
            <a:off x="5251056" y="4212295"/>
            <a:ext cx="10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8E96B92E-35E0-43C6-8753-469F107DA463}"/>
              </a:ext>
            </a:extLst>
          </p:cNvPr>
          <p:cNvCxnSpPr>
            <a:cxnSpLocks/>
          </p:cNvCxnSpPr>
          <p:nvPr/>
        </p:nvCxnSpPr>
        <p:spPr>
          <a:xfrm>
            <a:off x="2300913" y="3876467"/>
            <a:ext cx="10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Agrupar 10">
            <a:extLst>
              <a:ext uri="{FF2B5EF4-FFF2-40B4-BE49-F238E27FC236}">
                <a16:creationId xmlns:a16="http://schemas.microsoft.com/office/drawing/2014/main" id="{C9FFAF06-B975-454E-AFBB-84EA77399BBE}"/>
              </a:ext>
            </a:extLst>
          </p:cNvPr>
          <p:cNvGrpSpPr/>
          <p:nvPr/>
        </p:nvGrpSpPr>
        <p:grpSpPr>
          <a:xfrm>
            <a:off x="445310" y="3564413"/>
            <a:ext cx="7682290" cy="1080000"/>
            <a:chOff x="356806" y="3786114"/>
            <a:chExt cx="7682290" cy="1261230"/>
          </a:xfrm>
        </p:grpSpPr>
        <p:sp>
          <p:nvSpPr>
            <p:cNvPr id="34" name="Fluxograma: Processo Alternativo 33">
              <a:extLst>
                <a:ext uri="{FF2B5EF4-FFF2-40B4-BE49-F238E27FC236}">
                  <a16:creationId xmlns:a16="http://schemas.microsoft.com/office/drawing/2014/main" id="{4F678452-0F14-4B2C-939A-8A52CFCC60BC}"/>
                </a:ext>
              </a:extLst>
            </p:cNvPr>
            <p:cNvSpPr/>
            <p:nvPr/>
          </p:nvSpPr>
          <p:spPr>
            <a:xfrm>
              <a:off x="356806" y="3786114"/>
              <a:ext cx="1774800" cy="1260000"/>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View</a:t>
              </a:r>
            </a:p>
          </p:txBody>
        </p:sp>
        <p:sp>
          <p:nvSpPr>
            <p:cNvPr id="36" name="Fluxograma: Processo Alternativo 35">
              <a:extLst>
                <a:ext uri="{FF2B5EF4-FFF2-40B4-BE49-F238E27FC236}">
                  <a16:creationId xmlns:a16="http://schemas.microsoft.com/office/drawing/2014/main" id="{5D710788-37D2-454F-8F46-A9B26C3D6F4B}"/>
                </a:ext>
              </a:extLst>
            </p:cNvPr>
            <p:cNvSpPr/>
            <p:nvPr/>
          </p:nvSpPr>
          <p:spPr>
            <a:xfrm>
              <a:off x="3310488" y="3786114"/>
              <a:ext cx="1774800" cy="1260000"/>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ViewModel</a:t>
              </a:r>
            </a:p>
          </p:txBody>
        </p:sp>
        <p:sp>
          <p:nvSpPr>
            <p:cNvPr id="42" name="Fluxograma: Processo Alternativo 41">
              <a:extLst>
                <a:ext uri="{FF2B5EF4-FFF2-40B4-BE49-F238E27FC236}">
                  <a16:creationId xmlns:a16="http://schemas.microsoft.com/office/drawing/2014/main" id="{1F7F58F9-F62F-4CC9-A01E-D2C9CB39C877}"/>
                </a:ext>
              </a:extLst>
            </p:cNvPr>
            <p:cNvSpPr/>
            <p:nvPr/>
          </p:nvSpPr>
          <p:spPr>
            <a:xfrm>
              <a:off x="6264170" y="3787344"/>
              <a:ext cx="1774926" cy="1260000"/>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pitchFamily="2" charset="0"/>
                </a:rPr>
                <a:t>Model</a:t>
              </a:r>
            </a:p>
          </p:txBody>
        </p:sp>
        <p:cxnSp>
          <p:nvCxnSpPr>
            <p:cNvPr id="45" name="Conector de Seta Reta 44">
              <a:extLst>
                <a:ext uri="{FF2B5EF4-FFF2-40B4-BE49-F238E27FC236}">
                  <a16:creationId xmlns:a16="http://schemas.microsoft.com/office/drawing/2014/main" id="{2CF7C7ED-0A0D-42C5-B047-2D4EB81400A0}"/>
                </a:ext>
              </a:extLst>
            </p:cNvPr>
            <p:cNvCxnSpPr>
              <a:cxnSpLocks/>
            </p:cNvCxnSpPr>
            <p:nvPr/>
          </p:nvCxnSpPr>
          <p:spPr>
            <a:xfrm flipH="1">
              <a:off x="5144280" y="4416114"/>
              <a:ext cx="10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122372DA-AA56-4066-8533-A140934C2D8A}"/>
                </a:ext>
              </a:extLst>
            </p:cNvPr>
            <p:cNvSpPr txBox="1"/>
            <p:nvPr/>
          </p:nvSpPr>
          <p:spPr>
            <a:xfrm>
              <a:off x="2375921" y="3873534"/>
              <a:ext cx="744331" cy="276999"/>
            </a:xfrm>
            <a:prstGeom prst="rect">
              <a:avLst/>
            </a:prstGeom>
            <a:noFill/>
          </p:spPr>
          <p:txBody>
            <a:bodyPr wrap="square">
              <a:spAutoFit/>
            </a:bodyPr>
            <a:lstStyle/>
            <a:p>
              <a:r>
                <a:rPr lang="pt-BR" sz="1200" dirty="0" err="1">
                  <a:latin typeface="Quicksand"/>
                </a:rPr>
                <a:t>actions</a:t>
              </a:r>
              <a:endParaRPr lang="pt-BR" sz="1200" dirty="0"/>
            </a:p>
          </p:txBody>
        </p:sp>
        <p:sp>
          <p:nvSpPr>
            <p:cNvPr id="51" name="CaixaDeTexto 50">
              <a:extLst>
                <a:ext uri="{FF2B5EF4-FFF2-40B4-BE49-F238E27FC236}">
                  <a16:creationId xmlns:a16="http://schemas.microsoft.com/office/drawing/2014/main" id="{2EF974EB-A4FA-4F1E-AFAC-593DC7F6229F}"/>
                </a:ext>
              </a:extLst>
            </p:cNvPr>
            <p:cNvSpPr txBox="1"/>
            <p:nvPr/>
          </p:nvSpPr>
          <p:spPr>
            <a:xfrm>
              <a:off x="2185685" y="4428543"/>
              <a:ext cx="1261275" cy="276999"/>
            </a:xfrm>
            <a:prstGeom prst="rect">
              <a:avLst/>
            </a:prstGeom>
            <a:noFill/>
          </p:spPr>
          <p:txBody>
            <a:bodyPr wrap="square">
              <a:spAutoFit/>
            </a:bodyPr>
            <a:lstStyle/>
            <a:p>
              <a:r>
                <a:rPr lang="pt-BR" sz="1200" dirty="0" err="1">
                  <a:latin typeface="Quicksand"/>
                </a:rPr>
                <a:t>async</a:t>
              </a:r>
              <a:r>
                <a:rPr lang="pt-BR" sz="1200" dirty="0">
                  <a:latin typeface="Quicksand"/>
                </a:rPr>
                <a:t> </a:t>
              </a:r>
              <a:r>
                <a:rPr lang="pt-BR" sz="1200" dirty="0" err="1">
                  <a:latin typeface="Quicksand"/>
                </a:rPr>
                <a:t>actions</a:t>
              </a:r>
              <a:endParaRPr lang="pt-BR" sz="1200" dirty="0"/>
            </a:p>
          </p:txBody>
        </p:sp>
        <p:sp>
          <p:nvSpPr>
            <p:cNvPr id="52" name="CaixaDeTexto 51">
              <a:extLst>
                <a:ext uri="{FF2B5EF4-FFF2-40B4-BE49-F238E27FC236}">
                  <a16:creationId xmlns:a16="http://schemas.microsoft.com/office/drawing/2014/main" id="{4E812189-0356-48CC-B157-BB717744BE61}"/>
                </a:ext>
              </a:extLst>
            </p:cNvPr>
            <p:cNvSpPr txBox="1"/>
            <p:nvPr/>
          </p:nvSpPr>
          <p:spPr>
            <a:xfrm>
              <a:off x="5162552" y="3860880"/>
              <a:ext cx="1369256" cy="461665"/>
            </a:xfrm>
            <a:prstGeom prst="rect">
              <a:avLst/>
            </a:prstGeom>
            <a:noFill/>
          </p:spPr>
          <p:txBody>
            <a:bodyPr wrap="square">
              <a:spAutoFit/>
            </a:bodyPr>
            <a:lstStyle/>
            <a:p>
              <a:r>
                <a:rPr lang="pt-BR" sz="1200" dirty="0" err="1">
                  <a:latin typeface="Quicksand"/>
                </a:rPr>
                <a:t>read</a:t>
              </a:r>
              <a:r>
                <a:rPr lang="pt-BR" sz="1200" dirty="0">
                  <a:latin typeface="Quicksand"/>
                </a:rPr>
                <a:t> </a:t>
              </a:r>
              <a:r>
                <a:rPr lang="pt-BR" sz="1200" dirty="0" err="1">
                  <a:latin typeface="Quicksand"/>
                </a:rPr>
                <a:t>and</a:t>
              </a:r>
              <a:r>
                <a:rPr lang="pt-BR" sz="1200" dirty="0">
                  <a:latin typeface="Quicksand"/>
                </a:rPr>
                <a:t> </a:t>
              </a:r>
            </a:p>
            <a:p>
              <a:r>
                <a:rPr lang="pt-BR" sz="1200" dirty="0" err="1">
                  <a:latin typeface="Quicksand"/>
                </a:rPr>
                <a:t>modify</a:t>
              </a:r>
              <a:r>
                <a:rPr lang="pt-BR" sz="1200" dirty="0">
                  <a:latin typeface="Quicksand"/>
                </a:rPr>
                <a:t> data</a:t>
              </a:r>
              <a:endParaRPr lang="pt-BR" sz="1200" dirty="0"/>
            </a:p>
          </p:txBody>
        </p:sp>
      </p:grpSp>
      <p:sp>
        <p:nvSpPr>
          <p:cNvPr id="53" name="Fluxograma: Processo Alternativo 52">
            <a:extLst>
              <a:ext uri="{FF2B5EF4-FFF2-40B4-BE49-F238E27FC236}">
                <a16:creationId xmlns:a16="http://schemas.microsoft.com/office/drawing/2014/main" id="{C49CD8B0-C911-4347-B45A-119B77E5256A}"/>
              </a:ext>
            </a:extLst>
          </p:cNvPr>
          <p:cNvSpPr/>
          <p:nvPr/>
        </p:nvSpPr>
        <p:spPr>
          <a:xfrm>
            <a:off x="427061" y="5239417"/>
            <a:ext cx="1774800" cy="1080000"/>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solidFill>
                  <a:schemeClr val="tx1"/>
                </a:solidFill>
                <a:latin typeface="Quicksand" pitchFamily="2" charset="0"/>
              </a:rPr>
              <a:t>Activivity</a:t>
            </a:r>
            <a:r>
              <a:rPr lang="pt-BR" sz="1600" dirty="0">
                <a:solidFill>
                  <a:schemeClr val="tx1"/>
                </a:solidFill>
                <a:latin typeface="Quicksand" pitchFamily="2" charset="0"/>
              </a:rPr>
              <a:t> </a:t>
            </a:r>
            <a:r>
              <a:rPr lang="pt-BR" sz="1600" dirty="0" err="1">
                <a:solidFill>
                  <a:schemeClr val="tx1"/>
                </a:solidFill>
                <a:latin typeface="Quicksand" pitchFamily="2" charset="0"/>
              </a:rPr>
              <a:t>or</a:t>
            </a:r>
            <a:r>
              <a:rPr lang="pt-BR" sz="1600" dirty="0">
                <a:solidFill>
                  <a:schemeClr val="tx1"/>
                </a:solidFill>
                <a:latin typeface="Quicksand" pitchFamily="2" charset="0"/>
              </a:rPr>
              <a:t> fragmente (View)</a:t>
            </a:r>
          </a:p>
        </p:txBody>
      </p:sp>
      <p:sp>
        <p:nvSpPr>
          <p:cNvPr id="55" name="Fluxograma: Processo Alternativo 54">
            <a:extLst>
              <a:ext uri="{FF2B5EF4-FFF2-40B4-BE49-F238E27FC236}">
                <a16:creationId xmlns:a16="http://schemas.microsoft.com/office/drawing/2014/main" id="{3E3E8FBA-251C-4AE0-B55E-4705C1F8CE68}"/>
              </a:ext>
            </a:extLst>
          </p:cNvPr>
          <p:cNvSpPr/>
          <p:nvPr/>
        </p:nvSpPr>
        <p:spPr>
          <a:xfrm>
            <a:off x="3447538" y="5276330"/>
            <a:ext cx="1774800" cy="1080000"/>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ViewModel</a:t>
            </a:r>
          </a:p>
        </p:txBody>
      </p:sp>
      <p:sp>
        <p:nvSpPr>
          <p:cNvPr id="56" name="Fluxograma: Processo Alternativo 55">
            <a:extLst>
              <a:ext uri="{FF2B5EF4-FFF2-40B4-BE49-F238E27FC236}">
                <a16:creationId xmlns:a16="http://schemas.microsoft.com/office/drawing/2014/main" id="{1CB35140-0406-4AE8-A9A0-0F71626B2C8E}"/>
              </a:ext>
            </a:extLst>
          </p:cNvPr>
          <p:cNvSpPr/>
          <p:nvPr/>
        </p:nvSpPr>
        <p:spPr>
          <a:xfrm>
            <a:off x="6646284" y="4953157"/>
            <a:ext cx="1175222" cy="648000"/>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solidFill>
                  <a:schemeClr val="tx1"/>
                </a:solidFill>
                <a:latin typeface="Quicksand" pitchFamily="2" charset="0"/>
              </a:rPr>
              <a:t>InterectorModel</a:t>
            </a:r>
            <a:endParaRPr lang="pt-BR" sz="1600" dirty="0">
              <a:solidFill>
                <a:schemeClr val="tx1"/>
              </a:solidFill>
              <a:latin typeface="Quicksand" pitchFamily="2" charset="0"/>
            </a:endParaRPr>
          </a:p>
        </p:txBody>
      </p:sp>
      <p:sp>
        <p:nvSpPr>
          <p:cNvPr id="57" name="Fluxograma: Processo Alternativo 56">
            <a:extLst>
              <a:ext uri="{FF2B5EF4-FFF2-40B4-BE49-F238E27FC236}">
                <a16:creationId xmlns:a16="http://schemas.microsoft.com/office/drawing/2014/main" id="{46077C11-7C00-45EA-9BFA-70B1C32870E6}"/>
              </a:ext>
            </a:extLst>
          </p:cNvPr>
          <p:cNvSpPr/>
          <p:nvPr/>
        </p:nvSpPr>
        <p:spPr>
          <a:xfrm>
            <a:off x="6646284" y="6086767"/>
            <a:ext cx="1175222" cy="648000"/>
          </a:xfrm>
          <a:prstGeom prst="flowChartAlternateProcess">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solidFill>
                  <a:schemeClr val="tx1"/>
                </a:solidFill>
                <a:latin typeface="Quicksand" pitchFamily="2" charset="0"/>
              </a:rPr>
              <a:t>InterectorModel</a:t>
            </a:r>
            <a:endParaRPr lang="pt-BR" sz="1600" dirty="0">
              <a:solidFill>
                <a:schemeClr val="tx1"/>
              </a:solidFill>
              <a:latin typeface="Quicksand" pitchFamily="2" charset="0"/>
            </a:endParaRPr>
          </a:p>
        </p:txBody>
      </p:sp>
      <p:cxnSp>
        <p:nvCxnSpPr>
          <p:cNvPr id="58" name="Conector de Seta Reta 57">
            <a:extLst>
              <a:ext uri="{FF2B5EF4-FFF2-40B4-BE49-F238E27FC236}">
                <a16:creationId xmlns:a16="http://schemas.microsoft.com/office/drawing/2014/main" id="{09449A49-5DF7-4CBD-8C16-94ED26D0BDD3}"/>
              </a:ext>
            </a:extLst>
          </p:cNvPr>
          <p:cNvCxnSpPr>
            <a:cxnSpLocks/>
          </p:cNvCxnSpPr>
          <p:nvPr/>
        </p:nvCxnSpPr>
        <p:spPr>
          <a:xfrm>
            <a:off x="2324389" y="5506324"/>
            <a:ext cx="10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de Seta Reta 58">
            <a:extLst>
              <a:ext uri="{FF2B5EF4-FFF2-40B4-BE49-F238E27FC236}">
                <a16:creationId xmlns:a16="http://schemas.microsoft.com/office/drawing/2014/main" id="{2FF90C13-4B36-496B-A6F9-453F5EAD85AE}"/>
              </a:ext>
            </a:extLst>
          </p:cNvPr>
          <p:cNvCxnSpPr>
            <a:cxnSpLocks/>
          </p:cNvCxnSpPr>
          <p:nvPr/>
        </p:nvCxnSpPr>
        <p:spPr>
          <a:xfrm flipH="1">
            <a:off x="2264353" y="6200193"/>
            <a:ext cx="1044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de Seta Reta 59">
            <a:extLst>
              <a:ext uri="{FF2B5EF4-FFF2-40B4-BE49-F238E27FC236}">
                <a16:creationId xmlns:a16="http://schemas.microsoft.com/office/drawing/2014/main" id="{0EE8508F-E183-4DE8-8999-B8F471503568}"/>
              </a:ext>
            </a:extLst>
          </p:cNvPr>
          <p:cNvCxnSpPr>
            <a:cxnSpLocks/>
          </p:cNvCxnSpPr>
          <p:nvPr/>
        </p:nvCxnSpPr>
        <p:spPr>
          <a:xfrm flipV="1">
            <a:off x="5337741" y="5268617"/>
            <a:ext cx="1159341" cy="390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7B6C1F30-CF1D-4AFA-9757-56E2289C91C6}"/>
              </a:ext>
            </a:extLst>
          </p:cNvPr>
          <p:cNvCxnSpPr>
            <a:cxnSpLocks/>
          </p:cNvCxnSpPr>
          <p:nvPr/>
        </p:nvCxnSpPr>
        <p:spPr>
          <a:xfrm>
            <a:off x="5315128" y="6370807"/>
            <a:ext cx="1106493" cy="319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ector de Seta Reta 62">
            <a:extLst>
              <a:ext uri="{FF2B5EF4-FFF2-40B4-BE49-F238E27FC236}">
                <a16:creationId xmlns:a16="http://schemas.microsoft.com/office/drawing/2014/main" id="{8308B888-CCE4-4291-93F8-D097ED7AABF9}"/>
              </a:ext>
            </a:extLst>
          </p:cNvPr>
          <p:cNvCxnSpPr>
            <a:cxnSpLocks/>
          </p:cNvCxnSpPr>
          <p:nvPr/>
        </p:nvCxnSpPr>
        <p:spPr>
          <a:xfrm flipH="1">
            <a:off x="5400606" y="5380362"/>
            <a:ext cx="1067409" cy="4040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68BC7B90-3624-4FB2-9006-79E44D59018B}"/>
              </a:ext>
            </a:extLst>
          </p:cNvPr>
          <p:cNvCxnSpPr>
            <a:cxnSpLocks/>
          </p:cNvCxnSpPr>
          <p:nvPr/>
        </p:nvCxnSpPr>
        <p:spPr>
          <a:xfrm flipH="1" flipV="1">
            <a:off x="5315128" y="6244988"/>
            <a:ext cx="1060099" cy="315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aixaDeTexto 70">
            <a:extLst>
              <a:ext uri="{FF2B5EF4-FFF2-40B4-BE49-F238E27FC236}">
                <a16:creationId xmlns:a16="http://schemas.microsoft.com/office/drawing/2014/main" id="{5ABBCD56-AE5E-423F-8B95-F611F8EAB769}"/>
              </a:ext>
            </a:extLst>
          </p:cNvPr>
          <p:cNvSpPr txBox="1"/>
          <p:nvPr/>
        </p:nvSpPr>
        <p:spPr>
          <a:xfrm>
            <a:off x="2450749" y="5236337"/>
            <a:ext cx="744331" cy="276999"/>
          </a:xfrm>
          <a:prstGeom prst="rect">
            <a:avLst/>
          </a:prstGeom>
          <a:noFill/>
        </p:spPr>
        <p:txBody>
          <a:bodyPr wrap="square">
            <a:spAutoFit/>
          </a:bodyPr>
          <a:lstStyle/>
          <a:p>
            <a:r>
              <a:rPr lang="pt-BR" sz="1200" dirty="0" err="1">
                <a:latin typeface="Quicksand"/>
              </a:rPr>
              <a:t>actions</a:t>
            </a:r>
            <a:endParaRPr lang="pt-BR" sz="1200" dirty="0"/>
          </a:p>
        </p:txBody>
      </p:sp>
      <p:sp>
        <p:nvSpPr>
          <p:cNvPr id="72" name="CaixaDeTexto 71">
            <a:extLst>
              <a:ext uri="{FF2B5EF4-FFF2-40B4-BE49-F238E27FC236}">
                <a16:creationId xmlns:a16="http://schemas.microsoft.com/office/drawing/2014/main" id="{9B813DFF-13D6-47B7-BCB6-43C171A36B84}"/>
              </a:ext>
            </a:extLst>
          </p:cNvPr>
          <p:cNvSpPr txBox="1"/>
          <p:nvPr/>
        </p:nvSpPr>
        <p:spPr>
          <a:xfrm>
            <a:off x="2450749" y="5783323"/>
            <a:ext cx="910453" cy="461665"/>
          </a:xfrm>
          <a:prstGeom prst="rect">
            <a:avLst/>
          </a:prstGeom>
          <a:noFill/>
        </p:spPr>
        <p:txBody>
          <a:bodyPr wrap="square">
            <a:spAutoFit/>
          </a:bodyPr>
          <a:lstStyle/>
          <a:p>
            <a:r>
              <a:rPr lang="pt-BR" sz="1200" dirty="0" err="1">
                <a:latin typeface="Quicksand"/>
              </a:rPr>
              <a:t>liveData</a:t>
            </a:r>
            <a:r>
              <a:rPr lang="pt-BR" sz="1200" dirty="0">
                <a:latin typeface="Quicksand"/>
              </a:rPr>
              <a:t> </a:t>
            </a:r>
            <a:r>
              <a:rPr lang="pt-BR" sz="1200" dirty="0" err="1">
                <a:latin typeface="Quicksand"/>
              </a:rPr>
              <a:t>callback</a:t>
            </a:r>
            <a:endParaRPr lang="pt-BR" sz="1200" dirty="0"/>
          </a:p>
        </p:txBody>
      </p:sp>
      <p:sp>
        <p:nvSpPr>
          <p:cNvPr id="73" name="CaixaDeTexto 72">
            <a:extLst>
              <a:ext uri="{FF2B5EF4-FFF2-40B4-BE49-F238E27FC236}">
                <a16:creationId xmlns:a16="http://schemas.microsoft.com/office/drawing/2014/main" id="{77CB6BA3-A5EA-4444-968F-90CAEF9D25BA}"/>
              </a:ext>
            </a:extLst>
          </p:cNvPr>
          <p:cNvSpPr txBox="1"/>
          <p:nvPr/>
        </p:nvSpPr>
        <p:spPr>
          <a:xfrm rot="20557712">
            <a:off x="5288314" y="5169453"/>
            <a:ext cx="1320767" cy="276999"/>
          </a:xfrm>
          <a:prstGeom prst="rect">
            <a:avLst/>
          </a:prstGeom>
          <a:noFill/>
        </p:spPr>
        <p:txBody>
          <a:bodyPr wrap="square">
            <a:spAutoFit/>
          </a:bodyPr>
          <a:lstStyle/>
          <a:p>
            <a:r>
              <a:rPr lang="pt-BR" sz="1200" dirty="0" err="1">
                <a:latin typeface="Quicksand"/>
              </a:rPr>
              <a:t>call</a:t>
            </a:r>
            <a:r>
              <a:rPr lang="pt-BR" sz="1200" dirty="0">
                <a:latin typeface="Quicksand"/>
              </a:rPr>
              <a:t> a use case</a:t>
            </a:r>
            <a:endParaRPr lang="pt-BR" sz="1200" dirty="0"/>
          </a:p>
        </p:txBody>
      </p:sp>
      <p:sp>
        <p:nvSpPr>
          <p:cNvPr id="74" name="CaixaDeTexto 73">
            <a:extLst>
              <a:ext uri="{FF2B5EF4-FFF2-40B4-BE49-F238E27FC236}">
                <a16:creationId xmlns:a16="http://schemas.microsoft.com/office/drawing/2014/main" id="{CF0FF0B4-40EB-44F2-8842-B780D6CA9E58}"/>
              </a:ext>
            </a:extLst>
          </p:cNvPr>
          <p:cNvSpPr txBox="1"/>
          <p:nvPr/>
        </p:nvSpPr>
        <p:spPr>
          <a:xfrm rot="1099479">
            <a:off x="5334573" y="6150138"/>
            <a:ext cx="1320767" cy="276999"/>
          </a:xfrm>
          <a:prstGeom prst="rect">
            <a:avLst/>
          </a:prstGeom>
          <a:noFill/>
        </p:spPr>
        <p:txBody>
          <a:bodyPr wrap="square">
            <a:spAutoFit/>
          </a:bodyPr>
          <a:lstStyle/>
          <a:p>
            <a:r>
              <a:rPr lang="pt-BR" sz="1200" dirty="0" err="1">
                <a:latin typeface="Quicksand"/>
              </a:rPr>
              <a:t>call</a:t>
            </a:r>
            <a:r>
              <a:rPr lang="pt-BR" sz="1200" dirty="0">
                <a:latin typeface="Quicksand"/>
              </a:rPr>
              <a:t> a use case</a:t>
            </a:r>
            <a:endParaRPr lang="pt-BR" sz="1200" dirty="0"/>
          </a:p>
        </p:txBody>
      </p:sp>
      <p:sp>
        <p:nvSpPr>
          <p:cNvPr id="75" name="CaixaDeTexto 74">
            <a:extLst>
              <a:ext uri="{FF2B5EF4-FFF2-40B4-BE49-F238E27FC236}">
                <a16:creationId xmlns:a16="http://schemas.microsoft.com/office/drawing/2014/main" id="{64E47AA8-6838-4A2F-A0D4-E38CD5FBE485}"/>
              </a:ext>
            </a:extLst>
          </p:cNvPr>
          <p:cNvSpPr txBox="1"/>
          <p:nvPr/>
        </p:nvSpPr>
        <p:spPr>
          <a:xfrm rot="20557712">
            <a:off x="5458102" y="5484465"/>
            <a:ext cx="1320767" cy="276999"/>
          </a:xfrm>
          <a:prstGeom prst="rect">
            <a:avLst/>
          </a:prstGeom>
          <a:noFill/>
        </p:spPr>
        <p:txBody>
          <a:bodyPr wrap="square">
            <a:spAutoFit/>
          </a:bodyPr>
          <a:lstStyle/>
          <a:p>
            <a:r>
              <a:rPr lang="pt-BR" sz="1200" dirty="0" err="1">
                <a:latin typeface="Quicksand"/>
              </a:rPr>
              <a:t>wait</a:t>
            </a:r>
            <a:r>
              <a:rPr lang="pt-BR" sz="1200" dirty="0">
                <a:latin typeface="Quicksand"/>
              </a:rPr>
              <a:t> for </a:t>
            </a:r>
            <a:r>
              <a:rPr lang="pt-BR" sz="1200" dirty="0" err="1">
                <a:latin typeface="Quicksand"/>
              </a:rPr>
              <a:t>result</a:t>
            </a:r>
            <a:endParaRPr lang="pt-BR" sz="1200" dirty="0"/>
          </a:p>
        </p:txBody>
      </p:sp>
      <p:sp>
        <p:nvSpPr>
          <p:cNvPr id="76" name="CaixaDeTexto 75">
            <a:extLst>
              <a:ext uri="{FF2B5EF4-FFF2-40B4-BE49-F238E27FC236}">
                <a16:creationId xmlns:a16="http://schemas.microsoft.com/office/drawing/2014/main" id="{352B92B4-01AF-4C97-81B2-1387A7C44DBF}"/>
              </a:ext>
            </a:extLst>
          </p:cNvPr>
          <p:cNvSpPr txBox="1"/>
          <p:nvPr/>
        </p:nvSpPr>
        <p:spPr>
          <a:xfrm rot="887976">
            <a:off x="5189467" y="6507406"/>
            <a:ext cx="1320767" cy="276999"/>
          </a:xfrm>
          <a:prstGeom prst="rect">
            <a:avLst/>
          </a:prstGeom>
          <a:noFill/>
        </p:spPr>
        <p:txBody>
          <a:bodyPr wrap="square">
            <a:spAutoFit/>
          </a:bodyPr>
          <a:lstStyle/>
          <a:p>
            <a:r>
              <a:rPr lang="pt-BR" sz="1200" dirty="0" err="1">
                <a:latin typeface="Quicksand"/>
              </a:rPr>
              <a:t>wait</a:t>
            </a:r>
            <a:r>
              <a:rPr lang="pt-BR" sz="1200" dirty="0">
                <a:latin typeface="Quicksand"/>
              </a:rPr>
              <a:t> for </a:t>
            </a:r>
            <a:r>
              <a:rPr lang="pt-BR" sz="1200" dirty="0" err="1">
                <a:latin typeface="Quicksand"/>
              </a:rPr>
              <a:t>result</a:t>
            </a:r>
            <a:endParaRPr lang="pt-BR" sz="1200" dirty="0"/>
          </a:p>
        </p:txBody>
      </p:sp>
      <p:sp>
        <p:nvSpPr>
          <p:cNvPr id="2" name="Título 1">
            <a:extLst>
              <a:ext uri="{FF2B5EF4-FFF2-40B4-BE49-F238E27FC236}">
                <a16:creationId xmlns:a16="http://schemas.microsoft.com/office/drawing/2014/main" id="{A815256A-A391-4EF1-A344-CC0D90B79946}"/>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301A261C-AC8A-4D17-B6E7-A627062FD926}"/>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6355900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Arquitetura</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Solução Nativa ou Hibrido </a:t>
            </a: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293036" y="2297453"/>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5" name="TextBox 5">
            <a:extLst>
              <a:ext uri="{FF2B5EF4-FFF2-40B4-BE49-F238E27FC236}">
                <a16:creationId xmlns:a16="http://schemas.microsoft.com/office/drawing/2014/main" id="{14885039-6070-44B6-B7B7-C65506C8360D}"/>
              </a:ext>
            </a:extLst>
          </p:cNvPr>
          <p:cNvSpPr txBox="1"/>
          <p:nvPr/>
        </p:nvSpPr>
        <p:spPr>
          <a:xfrm>
            <a:off x="0" y="180950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Padrão Adotado</a:t>
            </a:r>
          </a:p>
        </p:txBody>
      </p:sp>
      <p:sp>
        <p:nvSpPr>
          <p:cNvPr id="18" name="CaixaDeTexto 17">
            <a:extLst>
              <a:ext uri="{FF2B5EF4-FFF2-40B4-BE49-F238E27FC236}">
                <a16:creationId xmlns:a16="http://schemas.microsoft.com/office/drawing/2014/main" id="{08DF0E93-F045-4EDC-9261-44C73FF26AAD}"/>
              </a:ext>
            </a:extLst>
          </p:cNvPr>
          <p:cNvSpPr txBox="1"/>
          <p:nvPr/>
        </p:nvSpPr>
        <p:spPr>
          <a:xfrm>
            <a:off x="0" y="2207885"/>
            <a:ext cx="7682164" cy="830997"/>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 proposta de abordagem é utilização do </a:t>
            </a:r>
            <a:r>
              <a:rPr lang="pt-BR" sz="1200" b="1" dirty="0">
                <a:latin typeface="Quicksand"/>
              </a:rPr>
              <a:t>MVVM </a:t>
            </a:r>
            <a:r>
              <a:rPr lang="pt-BR" sz="1200" b="1" dirty="0" err="1">
                <a:latin typeface="Quicksand"/>
              </a:rPr>
              <a:t>pattern</a:t>
            </a:r>
            <a:r>
              <a:rPr lang="pt-BR" sz="1200" b="1" dirty="0">
                <a:latin typeface="Quicksand"/>
              </a:rPr>
              <a:t> </a:t>
            </a:r>
            <a:r>
              <a:rPr lang="pt-BR" sz="1200" dirty="0">
                <a:latin typeface="Quicksand"/>
              </a:rPr>
              <a:t>e </a:t>
            </a:r>
            <a:r>
              <a:rPr lang="pt-BR" sz="1200" b="1" dirty="0">
                <a:latin typeface="Quicksand"/>
              </a:rPr>
              <a:t>Clean </a:t>
            </a:r>
            <a:r>
              <a:rPr lang="pt-BR" sz="1200" b="1" dirty="0" err="1">
                <a:latin typeface="Quicksand"/>
              </a:rPr>
              <a:t>Architecture</a:t>
            </a:r>
            <a:r>
              <a:rPr lang="pt-BR" sz="1200" dirty="0">
                <a:latin typeface="Quicksand"/>
              </a:rPr>
              <a:t> para os módulos (mini apps) e aplicativo core. </a:t>
            </a:r>
            <a:endParaRPr lang="pt-BR" sz="1200" b="1"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9" name="TextBox 5">
            <a:extLst>
              <a:ext uri="{FF2B5EF4-FFF2-40B4-BE49-F238E27FC236}">
                <a16:creationId xmlns:a16="http://schemas.microsoft.com/office/drawing/2014/main" id="{9309DC3E-5438-4248-94BE-8FE0E65C01F9}"/>
              </a:ext>
            </a:extLst>
          </p:cNvPr>
          <p:cNvSpPr txBox="1"/>
          <p:nvPr/>
        </p:nvSpPr>
        <p:spPr>
          <a:xfrm>
            <a:off x="511040" y="2779277"/>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Camada de Dados</a:t>
            </a:r>
          </a:p>
        </p:txBody>
      </p:sp>
      <p:sp>
        <p:nvSpPr>
          <p:cNvPr id="20" name="CaixaDeTexto 19">
            <a:extLst>
              <a:ext uri="{FF2B5EF4-FFF2-40B4-BE49-F238E27FC236}">
                <a16:creationId xmlns:a16="http://schemas.microsoft.com/office/drawing/2014/main" id="{E952DA81-2080-41CC-8CD9-B26DA0149AC6}"/>
              </a:ext>
            </a:extLst>
          </p:cNvPr>
          <p:cNvSpPr txBox="1"/>
          <p:nvPr/>
        </p:nvSpPr>
        <p:spPr>
          <a:xfrm>
            <a:off x="374664" y="3177316"/>
            <a:ext cx="7682164" cy="830997"/>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O acesso a fonte de dados e serviços(http via </a:t>
            </a:r>
            <a:r>
              <a:rPr lang="pt-BR" sz="1200" b="1" dirty="0" err="1">
                <a:latin typeface="Quicksand"/>
              </a:rPr>
              <a:t>retrofit</a:t>
            </a:r>
            <a:r>
              <a:rPr lang="pt-BR" sz="1200" b="1" dirty="0">
                <a:latin typeface="Quicksand"/>
              </a:rPr>
              <a:t>)</a:t>
            </a:r>
            <a:r>
              <a:rPr lang="pt-BR" sz="1200" dirty="0">
                <a:latin typeface="Quicksand"/>
              </a:rPr>
              <a:t> será baseado no padrão de projeto </a:t>
            </a:r>
            <a:r>
              <a:rPr lang="pt-BR" sz="1200" b="1" dirty="0" err="1">
                <a:latin typeface="Quicksand"/>
              </a:rPr>
              <a:t>repository</a:t>
            </a:r>
            <a:r>
              <a:rPr lang="pt-BR" sz="1200" b="1" dirty="0">
                <a:latin typeface="Quicksand"/>
              </a:rPr>
              <a:t> </a:t>
            </a:r>
            <a:r>
              <a:rPr lang="pt-BR" sz="1200" b="1" dirty="0" err="1">
                <a:latin typeface="Quicksand"/>
              </a:rPr>
              <a:t>pattner</a:t>
            </a:r>
            <a:r>
              <a:rPr lang="pt-BR" sz="1200" b="1" dirty="0">
                <a:latin typeface="Quicksand"/>
              </a:rPr>
              <a:t>,</a:t>
            </a:r>
            <a:r>
              <a:rPr lang="pt-BR" sz="1200" dirty="0">
                <a:latin typeface="Quicksand"/>
              </a:rPr>
              <a:t> com a criação de uma classe e interface para cada modelo, e aproveitando o principio de </a:t>
            </a:r>
            <a:r>
              <a:rPr lang="pt-BR" sz="1200" b="1" dirty="0">
                <a:latin typeface="Quicksand"/>
              </a:rPr>
              <a:t>inversão de dependência </a:t>
            </a:r>
            <a:r>
              <a:rPr lang="pt-BR" sz="1200" dirty="0">
                <a:latin typeface="Quicksand"/>
              </a:rPr>
              <a:t>para abstrair as fontes de dados.</a:t>
            </a: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cxnSp>
        <p:nvCxnSpPr>
          <p:cNvPr id="6" name="Conector de Seta Reta 5">
            <a:extLst>
              <a:ext uri="{FF2B5EF4-FFF2-40B4-BE49-F238E27FC236}">
                <a16:creationId xmlns:a16="http://schemas.microsoft.com/office/drawing/2014/main" id="{5981D22C-140F-4C60-9EFE-E4346CAD7A10}"/>
              </a:ext>
            </a:extLst>
          </p:cNvPr>
          <p:cNvCxnSpPr>
            <a:cxnSpLocks/>
            <a:stCxn id="46" idx="1"/>
          </p:cNvCxnSpPr>
          <p:nvPr/>
        </p:nvCxnSpPr>
        <p:spPr>
          <a:xfrm flipH="1" flipV="1">
            <a:off x="4250875" y="4284055"/>
            <a:ext cx="1077769" cy="20369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0" name="Agrupar 39">
            <a:extLst>
              <a:ext uri="{FF2B5EF4-FFF2-40B4-BE49-F238E27FC236}">
                <a16:creationId xmlns:a16="http://schemas.microsoft.com/office/drawing/2014/main" id="{19A7B547-BEF0-4633-BDEE-044ADFF308DD}"/>
              </a:ext>
            </a:extLst>
          </p:cNvPr>
          <p:cNvGrpSpPr/>
          <p:nvPr/>
        </p:nvGrpSpPr>
        <p:grpSpPr>
          <a:xfrm>
            <a:off x="4250875" y="3910439"/>
            <a:ext cx="1121385" cy="2786729"/>
            <a:chOff x="2770099" y="4162424"/>
            <a:chExt cx="1307316" cy="2164634"/>
          </a:xfrm>
        </p:grpSpPr>
        <p:cxnSp>
          <p:nvCxnSpPr>
            <p:cNvPr id="4" name="Conector reto 3">
              <a:extLst>
                <a:ext uri="{FF2B5EF4-FFF2-40B4-BE49-F238E27FC236}">
                  <a16:creationId xmlns:a16="http://schemas.microsoft.com/office/drawing/2014/main" id="{6F1C79E6-1040-4450-9C94-BDC1246A3D91}"/>
                </a:ext>
              </a:extLst>
            </p:cNvPr>
            <p:cNvCxnSpPr/>
            <p:nvPr/>
          </p:nvCxnSpPr>
          <p:spPr>
            <a:xfrm>
              <a:off x="3465870" y="4162424"/>
              <a:ext cx="0" cy="21646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FCEEECBF-02EC-41C3-AD39-51EBE979AA94}"/>
                </a:ext>
              </a:extLst>
            </p:cNvPr>
            <p:cNvCxnSpPr>
              <a:cxnSpLocks/>
              <a:stCxn id="48" idx="1"/>
              <a:endCxn id="54" idx="3"/>
            </p:cNvCxnSpPr>
            <p:nvPr/>
          </p:nvCxnSpPr>
          <p:spPr>
            <a:xfrm flipH="1">
              <a:off x="2770099" y="5231857"/>
              <a:ext cx="1307316" cy="14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Conector de Seta Reta 32">
            <a:extLst>
              <a:ext uri="{FF2B5EF4-FFF2-40B4-BE49-F238E27FC236}">
                <a16:creationId xmlns:a16="http://schemas.microsoft.com/office/drawing/2014/main" id="{22F5F8AB-E72D-4073-BEA6-492A4E4F9A14}"/>
              </a:ext>
            </a:extLst>
          </p:cNvPr>
          <p:cNvCxnSpPr>
            <a:cxnSpLocks/>
          </p:cNvCxnSpPr>
          <p:nvPr/>
        </p:nvCxnSpPr>
        <p:spPr>
          <a:xfrm flipH="1" flipV="1">
            <a:off x="6262937" y="4272250"/>
            <a:ext cx="523673" cy="118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Conector de Seta Reta 34">
            <a:extLst>
              <a:ext uri="{FF2B5EF4-FFF2-40B4-BE49-F238E27FC236}">
                <a16:creationId xmlns:a16="http://schemas.microsoft.com/office/drawing/2014/main" id="{D3EF6D0C-B48B-40D9-8838-C2051A631474}"/>
              </a:ext>
            </a:extLst>
          </p:cNvPr>
          <p:cNvCxnSpPr>
            <a:cxnSpLocks/>
          </p:cNvCxnSpPr>
          <p:nvPr/>
        </p:nvCxnSpPr>
        <p:spPr>
          <a:xfrm flipH="1">
            <a:off x="6270835" y="4456713"/>
            <a:ext cx="5221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aixaDeTexto 36">
            <a:extLst>
              <a:ext uri="{FF2B5EF4-FFF2-40B4-BE49-F238E27FC236}">
                <a16:creationId xmlns:a16="http://schemas.microsoft.com/office/drawing/2014/main" id="{5265ACD6-9D15-49D4-AC28-D4E427D956F4}"/>
              </a:ext>
            </a:extLst>
          </p:cNvPr>
          <p:cNvSpPr txBox="1"/>
          <p:nvPr/>
        </p:nvSpPr>
        <p:spPr>
          <a:xfrm>
            <a:off x="6817011" y="4111201"/>
            <a:ext cx="500458" cy="276999"/>
          </a:xfrm>
          <a:prstGeom prst="rect">
            <a:avLst/>
          </a:prstGeom>
          <a:noFill/>
        </p:spPr>
        <p:txBody>
          <a:bodyPr wrap="none" rtlCol="0">
            <a:spAutoFit/>
          </a:bodyPr>
          <a:lstStyle/>
          <a:p>
            <a:pPr algn="l"/>
            <a:r>
              <a:rPr lang="pt-BR" sz="1200" dirty="0">
                <a:latin typeface="Quicksand" pitchFamily="2" charset="0"/>
              </a:rPr>
              <a:t>uses</a:t>
            </a:r>
          </a:p>
        </p:txBody>
      </p:sp>
      <p:sp>
        <p:nvSpPr>
          <p:cNvPr id="38" name="CaixaDeTexto 37">
            <a:extLst>
              <a:ext uri="{FF2B5EF4-FFF2-40B4-BE49-F238E27FC236}">
                <a16:creationId xmlns:a16="http://schemas.microsoft.com/office/drawing/2014/main" id="{1A354452-84E7-4129-B4DE-DAC39C1E7184}"/>
              </a:ext>
            </a:extLst>
          </p:cNvPr>
          <p:cNvSpPr txBox="1"/>
          <p:nvPr/>
        </p:nvSpPr>
        <p:spPr>
          <a:xfrm>
            <a:off x="6786610" y="4335493"/>
            <a:ext cx="728084" cy="276999"/>
          </a:xfrm>
          <a:prstGeom prst="rect">
            <a:avLst/>
          </a:prstGeom>
          <a:noFill/>
        </p:spPr>
        <p:txBody>
          <a:bodyPr wrap="none" rtlCol="0">
            <a:spAutoFit/>
          </a:bodyPr>
          <a:lstStyle/>
          <a:p>
            <a:pPr algn="l"/>
            <a:r>
              <a:rPr lang="pt-BR" sz="1200" dirty="0" err="1">
                <a:latin typeface="Quicksand" pitchFamily="2" charset="0"/>
              </a:rPr>
              <a:t>extends</a:t>
            </a:r>
            <a:endParaRPr lang="pt-BR" sz="1200" dirty="0">
              <a:latin typeface="Quicksand" pitchFamily="2" charset="0"/>
            </a:endParaRPr>
          </a:p>
        </p:txBody>
      </p:sp>
      <p:sp>
        <p:nvSpPr>
          <p:cNvPr id="39" name="CaixaDeTexto 38">
            <a:extLst>
              <a:ext uri="{FF2B5EF4-FFF2-40B4-BE49-F238E27FC236}">
                <a16:creationId xmlns:a16="http://schemas.microsoft.com/office/drawing/2014/main" id="{D3B485AA-CC5E-450D-A92D-F1B7BF6B3FDA}"/>
              </a:ext>
            </a:extLst>
          </p:cNvPr>
          <p:cNvSpPr txBox="1"/>
          <p:nvPr/>
        </p:nvSpPr>
        <p:spPr>
          <a:xfrm>
            <a:off x="378969" y="5652020"/>
            <a:ext cx="3462113" cy="461665"/>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t>
            </a:r>
            <a:r>
              <a:rPr lang="pt-BR" sz="1200" b="1" dirty="0" err="1">
                <a:latin typeface="Quicksand"/>
              </a:rPr>
              <a:t>DataSource</a:t>
            </a:r>
            <a:r>
              <a:rPr lang="pt-BR" sz="1200" dirty="0">
                <a:latin typeface="Quicksand"/>
              </a:rPr>
              <a:t>: A interface que o framework precisa implementar</a:t>
            </a:r>
            <a:endParaRPr lang="pt-BR" sz="1200" dirty="0">
              <a:latin typeface="Quicksand" pitchFamily="2" charset="77"/>
            </a:endParaRPr>
          </a:p>
        </p:txBody>
      </p:sp>
      <p:sp>
        <p:nvSpPr>
          <p:cNvPr id="41" name="CaixaDeTexto 40">
            <a:extLst>
              <a:ext uri="{FF2B5EF4-FFF2-40B4-BE49-F238E27FC236}">
                <a16:creationId xmlns:a16="http://schemas.microsoft.com/office/drawing/2014/main" id="{EC7B2022-7FEB-4F23-9D1C-31AF227CB7A3}"/>
              </a:ext>
            </a:extLst>
          </p:cNvPr>
          <p:cNvSpPr txBox="1"/>
          <p:nvPr/>
        </p:nvSpPr>
        <p:spPr>
          <a:xfrm>
            <a:off x="388127" y="6113685"/>
            <a:ext cx="3462113" cy="646331"/>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t>
            </a:r>
            <a:r>
              <a:rPr lang="pt-BR" sz="1200" b="1" dirty="0" err="1">
                <a:latin typeface="Quicksand"/>
              </a:rPr>
              <a:t>Repository</a:t>
            </a:r>
            <a:r>
              <a:rPr lang="pt-BR" sz="1200" b="1" dirty="0">
                <a:latin typeface="Quicksand"/>
              </a:rPr>
              <a:t>:</a:t>
            </a:r>
            <a:r>
              <a:rPr lang="pt-BR" sz="1200" dirty="0">
                <a:latin typeface="Quicksand"/>
              </a:rPr>
              <a:t>: Prover os métodos de acesso aos dados delegados pelo </a:t>
            </a:r>
            <a:r>
              <a:rPr lang="pt-BR" sz="1200" dirty="0" err="1">
                <a:latin typeface="Quicksand"/>
              </a:rPr>
              <a:t>DataSource</a:t>
            </a:r>
            <a:r>
              <a:rPr lang="pt-BR" sz="1200" dirty="0">
                <a:latin typeface="Quicksand"/>
              </a:rPr>
              <a:t>.</a:t>
            </a:r>
            <a:endParaRPr lang="pt-BR" sz="1200" dirty="0">
              <a:latin typeface="Quicksand" pitchFamily="2" charset="77"/>
            </a:endParaRPr>
          </a:p>
        </p:txBody>
      </p:sp>
      <p:sp>
        <p:nvSpPr>
          <p:cNvPr id="43" name="Fluxograma: Processo Alternativo 42">
            <a:extLst>
              <a:ext uri="{FF2B5EF4-FFF2-40B4-BE49-F238E27FC236}">
                <a16:creationId xmlns:a16="http://schemas.microsoft.com/office/drawing/2014/main" id="{FC3328F4-57A9-4A3A-BB1E-1DCE4CED972D}"/>
              </a:ext>
            </a:extLst>
          </p:cNvPr>
          <p:cNvSpPr/>
          <p:nvPr/>
        </p:nvSpPr>
        <p:spPr>
          <a:xfrm>
            <a:off x="2074328" y="3977975"/>
            <a:ext cx="2160000" cy="540000"/>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latin typeface="Quicksand" pitchFamily="2" charset="0"/>
              </a:rPr>
              <a:t>Repository</a:t>
            </a:r>
            <a:endParaRPr lang="pt-BR" sz="1600" dirty="0">
              <a:latin typeface="Quicksand" pitchFamily="2" charset="0"/>
            </a:endParaRPr>
          </a:p>
        </p:txBody>
      </p:sp>
      <p:sp>
        <p:nvSpPr>
          <p:cNvPr id="46" name="Fluxograma: Processo Alternativo 45">
            <a:extLst>
              <a:ext uri="{FF2B5EF4-FFF2-40B4-BE49-F238E27FC236}">
                <a16:creationId xmlns:a16="http://schemas.microsoft.com/office/drawing/2014/main" id="{BCE22695-B9CC-4B39-ADDE-83B5955ECCF3}"/>
              </a:ext>
            </a:extLst>
          </p:cNvPr>
          <p:cNvSpPr/>
          <p:nvPr/>
        </p:nvSpPr>
        <p:spPr>
          <a:xfrm>
            <a:off x="5328644" y="5944794"/>
            <a:ext cx="2850962" cy="752375"/>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t-BR" sz="1600" dirty="0">
                <a:latin typeface="Quicksand" pitchFamily="2" charset="0"/>
              </a:rPr>
            </a:br>
            <a:r>
              <a:rPr lang="pt-BR" sz="1600" dirty="0">
                <a:latin typeface="Quicksand" pitchFamily="2" charset="0"/>
              </a:rPr>
              <a:t>Framework </a:t>
            </a:r>
            <a:r>
              <a:rPr lang="pt-BR" sz="1600" dirty="0" err="1">
                <a:latin typeface="Quicksand" pitchFamily="2" charset="0"/>
              </a:rPr>
              <a:t>Class</a:t>
            </a:r>
            <a:r>
              <a:rPr lang="pt-BR" sz="1600" dirty="0">
                <a:latin typeface="Quicksand" pitchFamily="2" charset="0"/>
              </a:rPr>
              <a:t> </a:t>
            </a:r>
            <a:r>
              <a:rPr lang="pt-BR" sz="1600" dirty="0" err="1">
                <a:latin typeface="Quicksand" pitchFamily="2" charset="0"/>
              </a:rPr>
              <a:t>that</a:t>
            </a:r>
            <a:r>
              <a:rPr lang="pt-BR" sz="1600" dirty="0">
                <a:latin typeface="Quicksand" pitchFamily="2" charset="0"/>
              </a:rPr>
              <a:t> </a:t>
            </a:r>
            <a:r>
              <a:rPr lang="pt-BR" sz="1600" dirty="0" err="1">
                <a:latin typeface="Quicksand" pitchFamily="2" charset="0"/>
              </a:rPr>
              <a:t>initializes</a:t>
            </a:r>
            <a:r>
              <a:rPr lang="pt-BR" sz="1600" dirty="0">
                <a:latin typeface="Quicksand" pitchFamily="2" charset="0"/>
              </a:rPr>
              <a:t> </a:t>
            </a:r>
            <a:r>
              <a:rPr lang="pt-BR" sz="1600" dirty="0" err="1">
                <a:latin typeface="Quicksand" pitchFamily="2" charset="0"/>
              </a:rPr>
              <a:t>Repository</a:t>
            </a:r>
            <a:r>
              <a:rPr lang="pt-BR" sz="1600" dirty="0">
                <a:latin typeface="Quicksand" pitchFamily="2" charset="0"/>
              </a:rPr>
              <a:t> </a:t>
            </a:r>
          </a:p>
          <a:p>
            <a:pPr algn="ctr"/>
            <a:endParaRPr lang="pt-BR" dirty="0">
              <a:latin typeface="Quicksand" pitchFamily="2" charset="0"/>
            </a:endParaRPr>
          </a:p>
        </p:txBody>
      </p:sp>
      <p:sp>
        <p:nvSpPr>
          <p:cNvPr id="48" name="Fluxograma: Processo Alternativo 47">
            <a:extLst>
              <a:ext uri="{FF2B5EF4-FFF2-40B4-BE49-F238E27FC236}">
                <a16:creationId xmlns:a16="http://schemas.microsoft.com/office/drawing/2014/main" id="{2A80DAAF-144E-440B-9E37-E3F35F3CC920}"/>
              </a:ext>
            </a:extLst>
          </p:cNvPr>
          <p:cNvSpPr/>
          <p:nvPr/>
        </p:nvSpPr>
        <p:spPr>
          <a:xfrm>
            <a:off x="5372260" y="5017217"/>
            <a:ext cx="2160000" cy="540000"/>
          </a:xfrm>
          <a:prstGeom prst="flowChartAlternateProcess">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t-BR" sz="1600" dirty="0">
                <a:latin typeface="Quicksand" pitchFamily="2" charset="0"/>
              </a:rPr>
            </a:br>
            <a:br>
              <a:rPr lang="pt-BR" sz="1600" dirty="0">
                <a:latin typeface="Quicksand" pitchFamily="2" charset="0"/>
              </a:rPr>
            </a:br>
            <a:r>
              <a:rPr lang="pt-BR" sz="1600" dirty="0" err="1">
                <a:latin typeface="Quicksand" pitchFamily="2" charset="0"/>
              </a:rPr>
              <a:t>DataSource</a:t>
            </a:r>
            <a:r>
              <a:rPr lang="pt-BR" sz="1600" dirty="0">
                <a:latin typeface="Quicksand" pitchFamily="2" charset="0"/>
              </a:rPr>
              <a:t> </a:t>
            </a:r>
            <a:r>
              <a:rPr lang="pt-BR" sz="1600" dirty="0" err="1">
                <a:latin typeface="Quicksand" pitchFamily="2" charset="0"/>
              </a:rPr>
              <a:t>lmpementation</a:t>
            </a:r>
            <a:endParaRPr lang="pt-BR" sz="1600" dirty="0">
              <a:latin typeface="Quicksand" pitchFamily="2" charset="0"/>
            </a:endParaRPr>
          </a:p>
          <a:p>
            <a:pPr algn="ctr"/>
            <a:endParaRPr lang="pt-BR" sz="1600" dirty="0">
              <a:latin typeface="Quicksand" pitchFamily="2" charset="0"/>
            </a:endParaRPr>
          </a:p>
          <a:p>
            <a:pPr algn="ctr"/>
            <a:endParaRPr lang="pt-BR" dirty="0">
              <a:latin typeface="Quicksand" pitchFamily="2" charset="0"/>
            </a:endParaRPr>
          </a:p>
        </p:txBody>
      </p:sp>
      <p:sp>
        <p:nvSpPr>
          <p:cNvPr id="54" name="Fluxograma: Processo Alternativo 53">
            <a:extLst>
              <a:ext uri="{FF2B5EF4-FFF2-40B4-BE49-F238E27FC236}">
                <a16:creationId xmlns:a16="http://schemas.microsoft.com/office/drawing/2014/main" id="{6CF4B599-535D-4444-BCFB-68776AD73B0A}"/>
              </a:ext>
            </a:extLst>
          </p:cNvPr>
          <p:cNvSpPr/>
          <p:nvPr/>
        </p:nvSpPr>
        <p:spPr>
          <a:xfrm>
            <a:off x="2090875" y="5035663"/>
            <a:ext cx="2160000" cy="540000"/>
          </a:xfrm>
          <a:prstGeom prst="flowChartAlternateProcess">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latin typeface="Quicksand" pitchFamily="2" charset="0"/>
              </a:rPr>
              <a:t>DataSource</a:t>
            </a:r>
            <a:endParaRPr lang="pt-BR" sz="1600" dirty="0">
              <a:latin typeface="Quicksand" pitchFamily="2" charset="0"/>
            </a:endParaRPr>
          </a:p>
        </p:txBody>
      </p:sp>
      <p:sp>
        <p:nvSpPr>
          <p:cNvPr id="2" name="Título 1">
            <a:extLst>
              <a:ext uri="{FF2B5EF4-FFF2-40B4-BE49-F238E27FC236}">
                <a16:creationId xmlns:a16="http://schemas.microsoft.com/office/drawing/2014/main" id="{904D9F6F-5052-4B59-94D7-28267FA9A9C4}"/>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9B2E785D-6EB8-4DB4-8989-D22976E7C2DF}"/>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6002260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t>
            </a:r>
            <a:r>
              <a:rPr lang="pt-BR" sz="1800" kern="1200" dirty="0" err="1">
                <a:solidFill>
                  <a:schemeClr val="tx1"/>
                </a:solidFill>
                <a:latin typeface="Quicksand" pitchFamily="2" charset="77"/>
                <a:cs typeface="Times New Roman" panose="02020603050405020304" pitchFamily="18" charset="0"/>
              </a:rPr>
              <a:t>SDKs</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646331"/>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Integrações </a:t>
            </a:r>
            <a:r>
              <a:rPr lang="pt-BR" sz="1200" b="1" dirty="0" err="1">
                <a:latin typeface="Quicksand" pitchFamily="2" charset="77"/>
              </a:rPr>
              <a:t>third-party</a:t>
            </a:r>
            <a:r>
              <a:rPr lang="pt-BR" sz="1200" b="1" dirty="0">
                <a:latin typeface="Quicksand" pitchFamily="2" charset="77"/>
              </a:rPr>
              <a:t> via Conector de </a:t>
            </a:r>
            <a:r>
              <a:rPr lang="pt-BR" sz="1200" b="1" dirty="0" err="1">
                <a:latin typeface="Quicksand" pitchFamily="2" charset="77"/>
              </a:rPr>
              <a:t>SDKs</a:t>
            </a:r>
            <a:r>
              <a:rPr lang="pt-BR" sz="1200" b="1" dirty="0">
                <a:latin typeface="Quicksand" pitchFamily="2" charset="77"/>
              </a:rPr>
              <a:t> (Software Development Kit)</a:t>
            </a:r>
          </a:p>
          <a:p>
            <a:pPr marL="171450" indent="-171450">
              <a:buFont typeface="Wingdings" panose="05000000000000000000" pitchFamily="2" charset="2"/>
              <a:buChar char="v"/>
            </a:pPr>
            <a:endParaRPr lang="pt-BR" sz="1200" b="1" dirty="0">
              <a:latin typeface="Quicksand" pitchFamily="2" charset="77"/>
            </a:endParaRPr>
          </a:p>
          <a:p>
            <a:pPr marL="171450" indent="-171450">
              <a:buFont typeface="Wingdings" panose="05000000000000000000" pitchFamily="2" charset="2"/>
              <a:buChar char="v"/>
            </a:pP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80010" y="1720839"/>
            <a:ext cx="7682164" cy="3785652"/>
          </a:xfrm>
          <a:prstGeom prst="rect">
            <a:avLst/>
          </a:prstGeom>
          <a:noFill/>
        </p:spPr>
        <p:txBody>
          <a:bodyPr wrap="square" lIns="91440" tIns="45720" rIns="91440" bIns="45720" anchor="t">
            <a:spAutoFit/>
          </a:bodyPr>
          <a:lstStyle/>
          <a:p>
            <a:pPr marL="628650" lvl="1" indent="-171450" algn="just">
              <a:buFont typeface="Wingdings" panose="05000000000000000000" pitchFamily="2" charset="2"/>
              <a:buChar char="q"/>
            </a:pPr>
            <a:r>
              <a:rPr lang="pt-BR" sz="1200" dirty="0">
                <a:latin typeface="Quicksand"/>
              </a:rPr>
              <a:t> </a:t>
            </a:r>
            <a:r>
              <a:rPr lang="pt-BR" sz="1200" dirty="0">
                <a:solidFill>
                  <a:srgbClr val="292929"/>
                </a:solidFill>
                <a:latin typeface="charter"/>
              </a:rPr>
              <a:t>Atualmente não existe no Aplicativo VR e VC o conceito de uma camada de abstração para conectar as diversas plataformas via SDK. Com o objetivo de diminuir possíveis adaptações no Super APP decorrentes de remoção ou mudanças nas funcionalidades de cada SDK, é recomendado uma camada de </a:t>
            </a:r>
            <a:r>
              <a:rPr lang="pt-BR" sz="1200" dirty="0" err="1">
                <a:solidFill>
                  <a:srgbClr val="292929"/>
                </a:solidFill>
                <a:latin typeface="charter"/>
              </a:rPr>
              <a:t>abastração</a:t>
            </a:r>
            <a:r>
              <a:rPr lang="pt-BR" sz="1200" dirty="0">
                <a:solidFill>
                  <a:srgbClr val="292929"/>
                </a:solidFill>
                <a:latin typeface="charter"/>
              </a:rPr>
              <a:t> entre os </a:t>
            </a:r>
            <a:r>
              <a:rPr lang="pt-BR" sz="1200" dirty="0" err="1">
                <a:solidFill>
                  <a:srgbClr val="292929"/>
                </a:solidFill>
                <a:latin typeface="charter"/>
              </a:rPr>
              <a:t>SDKs</a:t>
            </a:r>
            <a:r>
              <a:rPr lang="pt-BR" sz="1200" dirty="0">
                <a:solidFill>
                  <a:srgbClr val="292929"/>
                </a:solidFill>
                <a:latin typeface="charter"/>
              </a:rPr>
              <a:t> e as funcionalidades do APP.. Essa abstração também deve garantir uso otimizado ao sistemas de APIs dos </a:t>
            </a:r>
            <a:r>
              <a:rPr lang="pt-BR" sz="1200" dirty="0" err="1">
                <a:solidFill>
                  <a:srgbClr val="292929"/>
                </a:solidFill>
                <a:latin typeface="charter"/>
              </a:rPr>
              <a:t>SDKs</a:t>
            </a:r>
            <a:r>
              <a:rPr lang="pt-BR" sz="1200" dirty="0">
                <a:solidFill>
                  <a:srgbClr val="292929"/>
                </a:solidFill>
                <a:latin typeface="charter"/>
              </a:rPr>
              <a:t>, evitar </a:t>
            </a:r>
            <a:r>
              <a:rPr lang="pt-BR" sz="1200" dirty="0" err="1">
                <a:solidFill>
                  <a:srgbClr val="292929"/>
                </a:solidFill>
                <a:latin typeface="charter"/>
              </a:rPr>
              <a:t>memory</a:t>
            </a:r>
            <a:r>
              <a:rPr lang="pt-BR" sz="1200" dirty="0">
                <a:solidFill>
                  <a:srgbClr val="292929"/>
                </a:solidFill>
                <a:latin typeface="charter"/>
              </a:rPr>
              <a:t> </a:t>
            </a:r>
            <a:r>
              <a:rPr lang="pt-BR" sz="1200" dirty="0" err="1">
                <a:solidFill>
                  <a:srgbClr val="292929"/>
                </a:solidFill>
                <a:latin typeface="charter"/>
              </a:rPr>
              <a:t>leak</a:t>
            </a:r>
            <a:r>
              <a:rPr lang="pt-BR" sz="1200" dirty="0">
                <a:solidFill>
                  <a:srgbClr val="292929"/>
                </a:solidFill>
                <a:latin typeface="charter"/>
              </a:rPr>
              <a:t> por parte do SDK e garantir performance na implementação das chamadas ao recursos dos </a:t>
            </a:r>
            <a:r>
              <a:rPr lang="pt-BR" sz="1200" dirty="0" err="1">
                <a:solidFill>
                  <a:srgbClr val="292929"/>
                </a:solidFill>
                <a:latin typeface="charter"/>
              </a:rPr>
              <a:t>SDKs</a:t>
            </a:r>
            <a:r>
              <a:rPr lang="pt-BR" sz="1200" dirty="0">
                <a:solidFill>
                  <a:srgbClr val="292929"/>
                </a:solidFill>
                <a:latin typeface="charter"/>
              </a:rPr>
              <a:t>.</a:t>
            </a:r>
          </a:p>
          <a:p>
            <a:pPr marL="628650" lvl="1" indent="-171450" algn="just">
              <a:buFont typeface="Wingdings" panose="05000000000000000000" pitchFamily="2" charset="2"/>
              <a:buChar char="q"/>
            </a:pPr>
            <a:endParaRPr lang="pt-BR" sz="1200" dirty="0">
              <a:solidFill>
                <a:srgbClr val="292929"/>
              </a:solidFill>
              <a:latin typeface="charter"/>
            </a:endParaRPr>
          </a:p>
          <a:p>
            <a:pPr marL="628650" lvl="1" indent="-171450" algn="just">
              <a:buFont typeface="Wingdings" panose="05000000000000000000" pitchFamily="2" charset="2"/>
              <a:buChar char="q"/>
            </a:pPr>
            <a:endParaRPr lang="pt-BR" sz="1200" dirty="0">
              <a:solidFill>
                <a:srgbClr val="292929"/>
              </a:solidFill>
              <a:latin typeface="charter"/>
            </a:endParaRPr>
          </a:p>
          <a:p>
            <a:pPr marL="628650" lvl="1" indent="-171450" algn="just">
              <a:buFont typeface="Wingdings" panose="05000000000000000000" pitchFamily="2" charset="2"/>
              <a:buChar char="q"/>
            </a:pPr>
            <a:endParaRPr lang="pt-BR" sz="1200" dirty="0">
              <a:solidFill>
                <a:srgbClr val="FF0000"/>
              </a:solidFill>
              <a:latin typeface="Quicksand"/>
            </a:endParaRPr>
          </a:p>
          <a:p>
            <a:pPr lvl="1" algn="just"/>
            <a:r>
              <a:rPr lang="pt-BR" sz="1200" dirty="0">
                <a:solidFill>
                  <a:srgbClr val="FF0000"/>
                </a:solidFill>
                <a:latin typeface="Quicksand"/>
              </a:rPr>
              <a:t>. </a:t>
            </a:r>
            <a:r>
              <a:rPr lang="en-US" sz="1200" b="0" i="0" dirty="0">
                <a:solidFill>
                  <a:srgbClr val="292929"/>
                </a:solidFill>
                <a:effectLst/>
                <a:latin typeface="charter"/>
              </a:rPr>
              <a:t>through scripts, cocoa pods, and providing </a:t>
            </a:r>
            <a:r>
              <a:rPr lang="en-US" sz="1200" b="0" i="0" dirty="0" err="1">
                <a:solidFill>
                  <a:srgbClr val="292929"/>
                </a:solidFill>
                <a:effectLst/>
                <a:latin typeface="charter"/>
              </a:rPr>
              <a:t>Xcode</a:t>
            </a:r>
            <a:r>
              <a:rPr lang="en-US" sz="1200" b="0" i="0" dirty="0">
                <a:solidFill>
                  <a:srgbClr val="292929"/>
                </a:solidFill>
                <a:effectLst/>
                <a:latin typeface="charter"/>
              </a:rPr>
              <a:t> template</a:t>
            </a:r>
            <a:endParaRPr lang="pt-BR" sz="1200" dirty="0">
              <a:solidFill>
                <a:srgbClr val="FF0000"/>
              </a:solidFill>
              <a:latin typeface="Quicksand"/>
            </a:endParaRPr>
          </a:p>
          <a:p>
            <a:pPr marL="1085850" lvl="2" indent="-171450" algn="just">
              <a:buFont typeface="Wingdings" panose="05000000000000000000" pitchFamily="2" charset="2"/>
              <a:buChar char="q"/>
            </a:pPr>
            <a:endParaRPr lang="pt-BR" sz="1200" b="1" dirty="0">
              <a:solidFill>
                <a:srgbClr val="FF0000"/>
              </a:solidFill>
              <a:latin typeface="Quicksand" pitchFamily="2" charset="77"/>
            </a:endParaRPr>
          </a:p>
          <a:p>
            <a:pPr marL="1085850" lvl="2" indent="-171450" algn="just">
              <a:buFont typeface="Wingdings" panose="05000000000000000000" pitchFamily="2" charset="2"/>
              <a:buChar char="q"/>
            </a:pPr>
            <a:r>
              <a:rPr lang="pt-BR" sz="1200" b="1" i="0" dirty="0" err="1">
                <a:solidFill>
                  <a:srgbClr val="7A7A7A"/>
                </a:solidFill>
                <a:effectLst/>
                <a:latin typeface="Open Sans" panose="020B0606030504020204" pitchFamily="34" charset="0"/>
              </a:rPr>
              <a:t>Slow</a:t>
            </a:r>
            <a:r>
              <a:rPr lang="pt-BR" sz="1200" b="1" i="0" dirty="0">
                <a:solidFill>
                  <a:srgbClr val="7A7A7A"/>
                </a:solidFill>
                <a:effectLst/>
                <a:latin typeface="Open Sans" panose="020B0606030504020204" pitchFamily="34" charset="0"/>
              </a:rPr>
              <a:t> app builds</a:t>
            </a:r>
          </a:p>
          <a:p>
            <a:pPr marL="1085850" lvl="2" indent="-171450" algn="just">
              <a:buFont typeface="Wingdings" panose="05000000000000000000" pitchFamily="2" charset="2"/>
              <a:buChar char="q"/>
            </a:pPr>
            <a:r>
              <a:rPr lang="pt-BR" sz="1200" b="1" i="0" dirty="0" err="1">
                <a:solidFill>
                  <a:srgbClr val="7A7A7A"/>
                </a:solidFill>
                <a:effectLst/>
                <a:latin typeface="Open Sans" panose="020B0606030504020204" pitchFamily="34" charset="0"/>
              </a:rPr>
              <a:t>Dependency</a:t>
            </a:r>
            <a:r>
              <a:rPr lang="pt-BR" sz="1200" b="1" i="0" dirty="0">
                <a:solidFill>
                  <a:srgbClr val="7A7A7A"/>
                </a:solidFill>
                <a:effectLst/>
                <a:latin typeface="Open Sans" panose="020B0606030504020204" pitchFamily="34" charset="0"/>
              </a:rPr>
              <a:t> </a:t>
            </a:r>
            <a:r>
              <a:rPr lang="pt-BR" sz="1200" b="1" i="0" dirty="0" err="1">
                <a:solidFill>
                  <a:srgbClr val="7A7A7A"/>
                </a:solidFill>
                <a:effectLst/>
                <a:latin typeface="Open Sans" panose="020B0606030504020204" pitchFamily="34" charset="0"/>
              </a:rPr>
              <a:t>hell</a:t>
            </a:r>
            <a:endParaRPr lang="pt-BR" sz="1200" b="1" dirty="0">
              <a:solidFill>
                <a:srgbClr val="7A7A7A"/>
              </a:solidFill>
              <a:latin typeface="Open Sans" panose="020B0606030504020204" pitchFamily="34" charset="0"/>
            </a:endParaRPr>
          </a:p>
          <a:p>
            <a:pPr marL="1085850" lvl="2" indent="-171450" algn="just">
              <a:buFont typeface="Wingdings" panose="05000000000000000000" pitchFamily="2" charset="2"/>
              <a:buChar char="q"/>
            </a:pPr>
            <a:r>
              <a:rPr lang="pt-BR" sz="1200" b="1" i="0" dirty="0" err="1">
                <a:solidFill>
                  <a:srgbClr val="7A7A7A"/>
                </a:solidFill>
                <a:effectLst/>
                <a:latin typeface="Open Sans" panose="020B0606030504020204" pitchFamily="34" charset="0"/>
              </a:rPr>
              <a:t>Stability</a:t>
            </a:r>
            <a:r>
              <a:rPr lang="pt-BR" sz="1200" b="1" i="0" dirty="0">
                <a:solidFill>
                  <a:srgbClr val="7A7A7A"/>
                </a:solidFill>
                <a:effectLst/>
                <a:latin typeface="Open Sans" panose="020B0606030504020204" pitchFamily="34" charset="0"/>
              </a:rPr>
              <a:t> </a:t>
            </a:r>
            <a:r>
              <a:rPr lang="pt-BR" sz="1200" b="1" i="0" dirty="0" err="1">
                <a:solidFill>
                  <a:srgbClr val="7A7A7A"/>
                </a:solidFill>
                <a:effectLst/>
                <a:latin typeface="Open Sans" panose="020B0606030504020204" pitchFamily="34" charset="0"/>
              </a:rPr>
              <a:t>and</a:t>
            </a:r>
            <a:r>
              <a:rPr lang="pt-BR" sz="1200" b="1" i="0" dirty="0">
                <a:solidFill>
                  <a:srgbClr val="7A7A7A"/>
                </a:solidFill>
                <a:effectLst/>
                <a:latin typeface="Open Sans" panose="020B0606030504020204" pitchFamily="34" charset="0"/>
              </a:rPr>
              <a:t> performance </a:t>
            </a:r>
            <a:r>
              <a:rPr lang="pt-BR" sz="1200" b="1" i="0" dirty="0" err="1">
                <a:solidFill>
                  <a:srgbClr val="7A7A7A"/>
                </a:solidFill>
                <a:effectLst/>
                <a:latin typeface="Open Sans" panose="020B0606030504020204" pitchFamily="34" charset="0"/>
              </a:rPr>
              <a:t>issues</a:t>
            </a:r>
            <a:endParaRPr lang="pt-BR" sz="1200" b="1" i="0" dirty="0">
              <a:solidFill>
                <a:srgbClr val="7A7A7A"/>
              </a:solidFill>
              <a:effectLst/>
              <a:latin typeface="Open Sans" panose="020B0606030504020204" pitchFamily="34" charset="0"/>
            </a:endParaRPr>
          </a:p>
          <a:p>
            <a:pPr marL="1085850" lvl="2" indent="-171450" algn="just">
              <a:buFont typeface="Wingdings" panose="05000000000000000000" pitchFamily="2" charset="2"/>
              <a:buChar char="q"/>
            </a:pPr>
            <a:r>
              <a:rPr lang="pt-BR" sz="1200" b="1" i="0" dirty="0">
                <a:solidFill>
                  <a:srgbClr val="7A7A7A"/>
                </a:solidFill>
                <a:effectLst/>
                <a:latin typeface="Open Sans" panose="020B0606030504020204" pitchFamily="34" charset="0"/>
              </a:rPr>
              <a:t>Security </a:t>
            </a:r>
            <a:r>
              <a:rPr lang="pt-BR" sz="1200" b="1" i="0" dirty="0" err="1">
                <a:solidFill>
                  <a:srgbClr val="7A7A7A"/>
                </a:solidFill>
                <a:effectLst/>
                <a:latin typeface="Open Sans" panose="020B0606030504020204" pitchFamily="34" charset="0"/>
              </a:rPr>
              <a:t>risk</a:t>
            </a:r>
            <a:endParaRPr lang="pt-BR" sz="1200" b="1" dirty="0">
              <a:solidFill>
                <a:srgbClr val="7A7A7A"/>
              </a:solidFill>
              <a:latin typeface="Open Sans" panose="020B0606030504020204" pitchFamily="34" charset="0"/>
            </a:endParaRPr>
          </a:p>
          <a:p>
            <a:pPr marL="1085850" lvl="2" indent="-171450" algn="just">
              <a:buFont typeface="Wingdings" panose="05000000000000000000" pitchFamily="2" charset="2"/>
              <a:buChar char="q"/>
            </a:pPr>
            <a:r>
              <a:rPr lang="pt-BR" sz="1200" b="1" i="0" dirty="0">
                <a:solidFill>
                  <a:srgbClr val="7A7A7A"/>
                </a:solidFill>
                <a:effectLst/>
                <a:latin typeface="Open Sans" panose="020B0606030504020204" pitchFamily="34" charset="0"/>
              </a:rPr>
              <a:t>Data </a:t>
            </a:r>
            <a:r>
              <a:rPr lang="pt-BR" sz="1200" b="1" i="0" dirty="0" err="1">
                <a:solidFill>
                  <a:srgbClr val="7A7A7A"/>
                </a:solidFill>
                <a:effectLst/>
                <a:latin typeface="Open Sans" panose="020B0606030504020204" pitchFamily="34" charset="0"/>
              </a:rPr>
              <a:t>quality</a:t>
            </a:r>
            <a:endParaRPr lang="pt-BR" sz="1200" b="1" i="0" dirty="0">
              <a:solidFill>
                <a:srgbClr val="7A7A7A"/>
              </a:solidFill>
              <a:effectLst/>
              <a:latin typeface="Open Sans" panose="020B0606030504020204" pitchFamily="34" charset="0"/>
            </a:endParaRPr>
          </a:p>
          <a:p>
            <a:pPr marL="1085850" lvl="2" indent="-171450" algn="just">
              <a:buFont typeface="Wingdings" panose="05000000000000000000" pitchFamily="2" charset="2"/>
              <a:buChar char="q"/>
            </a:pPr>
            <a:r>
              <a:rPr lang="pt-BR" sz="1200" b="1" dirty="0">
                <a:solidFill>
                  <a:srgbClr val="7A7A7A"/>
                </a:solidFill>
                <a:latin typeface="Open Sans" panose="020B0606030504020204" pitchFamily="34" charset="0"/>
              </a:rPr>
              <a:t>Referências : https://www.headspin.io/blog/webinar/missing-the-bloat-improving-mobile-user-experience-through-sdk-abstraction/</a:t>
            </a:r>
          </a:p>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 name="Título 1">
            <a:extLst>
              <a:ext uri="{FF2B5EF4-FFF2-40B4-BE49-F238E27FC236}">
                <a16:creationId xmlns:a16="http://schemas.microsoft.com/office/drawing/2014/main" id="{C93FE7CC-A4D4-495A-AC8B-AD6FD6591840}"/>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8BB54F71-CF86-4367-8DE7-A9A455A23C2A}"/>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418805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t>
            </a:r>
            <a:r>
              <a:rPr lang="pt-BR" sz="1800" kern="1200" dirty="0" err="1">
                <a:solidFill>
                  <a:schemeClr val="tx1"/>
                </a:solidFill>
                <a:latin typeface="Quicksand" pitchFamily="2" charset="77"/>
                <a:cs typeface="Times New Roman" panose="02020603050405020304" pitchFamily="18" charset="0"/>
              </a:rPr>
              <a:t>WhiteLabel</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492990"/>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Whitelabel (Thales)</a:t>
            </a:r>
          </a:p>
          <a:p>
            <a:pPr marL="171450" indent="-171450">
              <a:buFont typeface="Wingdings" panose="05000000000000000000" pitchFamily="2" charset="2"/>
              <a:buChar char="v"/>
            </a:pPr>
            <a:endParaRPr lang="pt-BR" sz="1200" b="1" dirty="0">
              <a:latin typeface="Quicksand" pitchFamily="2" charset="77"/>
            </a:endParaRPr>
          </a:p>
          <a:p>
            <a:pPr marL="171450" indent="-171450">
              <a:buFont typeface="Wingdings,Sans-Serif" panose="05000000000000000000" pitchFamily="2" charset="2"/>
              <a:buChar char="v"/>
            </a:pPr>
            <a:r>
              <a:rPr lang="pt-BR" sz="1200" dirty="0">
                <a:latin typeface="Arial"/>
                <a:ea typeface="+mn-lt"/>
                <a:cs typeface="+mn-lt"/>
              </a:rPr>
              <a:t>Definição de modulo base</a:t>
            </a:r>
            <a:endParaRPr lang="en-US" sz="1200" dirty="0">
              <a:latin typeface="Arial"/>
              <a:ea typeface="+mn-lt"/>
              <a:cs typeface="+mn-lt"/>
            </a:endParaRPr>
          </a:p>
          <a:p>
            <a:pPr marL="171450" indent="-171450">
              <a:buFont typeface="Wingdings,Sans-Serif" panose="05000000000000000000" pitchFamily="2" charset="2"/>
              <a:buChar char="v"/>
            </a:pPr>
            <a:r>
              <a:rPr lang="pt-BR" sz="1200" dirty="0">
                <a:latin typeface="Arial"/>
                <a:ea typeface="+mn-lt"/>
                <a:cs typeface="+mn-lt"/>
              </a:rPr>
              <a:t>Guia de estilo:</a:t>
            </a:r>
            <a:endParaRPr lang="en-US" sz="1200" dirty="0" err="1">
              <a:latin typeface="Arial"/>
              <a:ea typeface="+mn-lt"/>
              <a:cs typeface="+mn-lt"/>
            </a:endParaRPr>
          </a:p>
          <a:p>
            <a:pPr marL="628650" lvl="1" indent="-171450">
              <a:buFont typeface="Wingdings,Sans-Serif" panose="05000000000000000000" pitchFamily="2" charset="2"/>
              <a:buChar char="v"/>
            </a:pPr>
            <a:r>
              <a:rPr lang="pt-BR" sz="1200" dirty="0">
                <a:latin typeface="Arial"/>
                <a:ea typeface="+mn-lt"/>
                <a:cs typeface="+mn-lt"/>
              </a:rPr>
              <a:t>Design deve ser pensado já na modularização do que pode ou não ser alterado de acordo com o </a:t>
            </a:r>
            <a:r>
              <a:rPr lang="pt-BR" sz="1200" dirty="0" err="1">
                <a:latin typeface="Arial"/>
                <a:ea typeface="+mn-lt"/>
                <a:cs typeface="+mn-lt"/>
              </a:rPr>
              <a:t>flavour</a:t>
            </a:r>
            <a:endParaRPr lang="pt-BR" sz="1200" dirty="0">
              <a:latin typeface="Arial"/>
              <a:ea typeface="+mn-lt"/>
              <a:cs typeface="+mn-lt"/>
            </a:endParaRPr>
          </a:p>
          <a:p>
            <a:pPr marL="628650" lvl="1" indent="-171450">
              <a:buFont typeface="Wingdings,Sans-Serif" panose="05000000000000000000" pitchFamily="2" charset="2"/>
              <a:buChar char="v"/>
            </a:pPr>
            <a:r>
              <a:rPr lang="pt-BR" sz="1200" dirty="0">
                <a:latin typeface="Arial"/>
                <a:ea typeface="+mn-lt"/>
                <a:cs typeface="+mn-lt"/>
              </a:rPr>
              <a:t>Definição de paleta de cores com nomes sugestivos estilo cor-texto cor-titulo cor-fundo para fácil mapeamento de estilo para cada </a:t>
            </a:r>
            <a:r>
              <a:rPr lang="pt-BR" sz="1200" dirty="0" err="1">
                <a:latin typeface="Arial"/>
                <a:ea typeface="+mn-lt"/>
                <a:cs typeface="+mn-lt"/>
              </a:rPr>
              <a:t>flavour</a:t>
            </a:r>
            <a:endParaRPr lang="pt-BR" dirty="0">
              <a:latin typeface="Arial"/>
              <a:ea typeface="+mn-lt"/>
              <a:cs typeface="+mn-lt"/>
            </a:endParaRPr>
          </a:p>
          <a:p>
            <a:pPr marL="628650" lvl="1" indent="-171450">
              <a:buFont typeface="Wingdings,Sans-Serif" panose="05000000000000000000" pitchFamily="2" charset="2"/>
              <a:buChar char="v"/>
            </a:pPr>
            <a:r>
              <a:rPr lang="pt-BR" sz="1200" dirty="0">
                <a:cs typeface="Arial"/>
              </a:rPr>
              <a:t>Definição de </a:t>
            </a:r>
            <a:r>
              <a:rPr lang="pt-BR" sz="1200" dirty="0" err="1">
                <a:cs typeface="Arial"/>
              </a:rPr>
              <a:t>assets</a:t>
            </a:r>
            <a:r>
              <a:rPr lang="pt-BR" sz="1200" dirty="0">
                <a:cs typeface="Arial"/>
              </a:rPr>
              <a:t> por "paleta" também</a:t>
            </a:r>
          </a:p>
          <a:p>
            <a:pPr marL="628650" lvl="1" indent="-171450" algn="just">
              <a:buFont typeface="Wingdings,Sans-Serif" panose="05000000000000000000" pitchFamily="2" charset="2"/>
              <a:buChar char="q"/>
            </a:pPr>
            <a:endParaRPr lang="pt-BR" sz="1200" dirty="0">
              <a:latin typeface="Arial"/>
              <a:ea typeface="+mn-lt"/>
              <a:cs typeface="+mn-lt"/>
            </a:endParaRPr>
          </a:p>
          <a:p>
            <a:pPr marL="171450" indent="-171450">
              <a:buFont typeface="Wingdings" panose="05000000000000000000" pitchFamily="2" charset="2"/>
              <a:buChar char="v"/>
            </a:pPr>
            <a:endParaRPr lang="pt-BR" sz="1200" b="1" dirty="0">
              <a:latin typeface="Quicksand" pitchFamily="2" charset="77"/>
              <a:cs typeface="Arial"/>
            </a:endParaRPr>
          </a:p>
          <a:p>
            <a:pPr marL="171450" indent="-171450">
              <a:buFont typeface="Wingdings" panose="05000000000000000000" pitchFamily="2" charset="2"/>
              <a:buChar char="v"/>
            </a:pPr>
            <a:endParaRPr lang="pt-BR" sz="1200" b="1" dirty="0">
              <a:latin typeface="Quicksand" pitchFamily="2" charset="77"/>
            </a:endParaRPr>
          </a:p>
          <a:p>
            <a:r>
              <a:rPr lang="pt-BR" sz="1200" b="1" dirty="0">
                <a:latin typeface="Quicksand" pitchFamily="2" charset="77"/>
              </a:rPr>
              <a:t>https://proandroiddev.com/dynamic-screens-using-server-driven-ui-in-android-262f1e7875c1</a:t>
            </a:r>
          </a:p>
        </p:txBody>
      </p:sp>
      <p:sp>
        <p:nvSpPr>
          <p:cNvPr id="2" name="Título 1">
            <a:extLst>
              <a:ext uri="{FF2B5EF4-FFF2-40B4-BE49-F238E27FC236}">
                <a16:creationId xmlns:a16="http://schemas.microsoft.com/office/drawing/2014/main" id="{6284370E-FEA8-453B-A57E-ACE61879C97A}"/>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962F2E23-977A-4E4F-9AE8-2A5C8A63AABE}"/>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2437455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DD119-11B9-4BF6-A654-035EBFC2D316}"/>
              </a:ext>
            </a:extLst>
          </p:cNvPr>
          <p:cNvSpPr>
            <a:spLocks noGrp="1"/>
          </p:cNvSpPr>
          <p:nvPr>
            <p:ph type="title"/>
          </p:nvPr>
        </p:nvSpPr>
        <p:spPr/>
        <p:txBody>
          <a:bodyPr/>
          <a:lstStyle/>
          <a:p>
            <a:r>
              <a:rPr lang="pt-BR" dirty="0"/>
              <a:t>Requisitos técnicos</a:t>
            </a:r>
            <a:endParaRPr lang="pt-BR"/>
          </a:p>
        </p:txBody>
      </p:sp>
      <p:sp>
        <p:nvSpPr>
          <p:cNvPr id="3" name="Subtítulo 2">
            <a:extLst>
              <a:ext uri="{FF2B5EF4-FFF2-40B4-BE49-F238E27FC236}">
                <a16:creationId xmlns:a16="http://schemas.microsoft.com/office/drawing/2014/main" id="{27400A29-5ED0-4486-A85D-0B124A66648C}"/>
              </a:ext>
            </a:extLst>
          </p:cNvPr>
          <p:cNvSpPr>
            <a:spLocks noGrp="1"/>
          </p:cNvSpPr>
          <p:nvPr>
            <p:ph type="subTitle" idx="1"/>
          </p:nvPr>
        </p:nvSpPr>
        <p:spPr/>
        <p:txBody>
          <a:bodyPr>
            <a:normAutofit fontScale="92500" lnSpcReduction="20000"/>
          </a:bodyPr>
          <a:lstStyle/>
          <a:p>
            <a:r>
              <a:rPr lang="pt-BR" dirty="0"/>
              <a:t>Atributos explicitamente desejados</a:t>
            </a:r>
            <a:endParaRPr lang="pt-BR"/>
          </a:p>
        </p:txBody>
      </p:sp>
      <p:grpSp>
        <p:nvGrpSpPr>
          <p:cNvPr id="54" name="Agrupar 53">
            <a:extLst>
              <a:ext uri="{FF2B5EF4-FFF2-40B4-BE49-F238E27FC236}">
                <a16:creationId xmlns:a16="http://schemas.microsoft.com/office/drawing/2014/main" id="{6B8C20BA-B389-4643-95DF-5FBD756381BF}"/>
              </a:ext>
            </a:extLst>
          </p:cNvPr>
          <p:cNvGrpSpPr/>
          <p:nvPr/>
        </p:nvGrpSpPr>
        <p:grpSpPr>
          <a:xfrm>
            <a:off x="338439" y="1276350"/>
            <a:ext cx="11515121" cy="5337515"/>
            <a:chOff x="338440" y="1252137"/>
            <a:chExt cx="11515121" cy="5337515"/>
          </a:xfrm>
        </p:grpSpPr>
        <p:grpSp>
          <p:nvGrpSpPr>
            <p:cNvPr id="21" name="Group 51">
              <a:extLst>
                <a:ext uri="{FF2B5EF4-FFF2-40B4-BE49-F238E27FC236}">
                  <a16:creationId xmlns:a16="http://schemas.microsoft.com/office/drawing/2014/main" id="{8319AD4A-B2D3-4983-99E8-C164B6732ADB}"/>
                </a:ext>
              </a:extLst>
            </p:cNvPr>
            <p:cNvGrpSpPr/>
            <p:nvPr/>
          </p:nvGrpSpPr>
          <p:grpSpPr>
            <a:xfrm>
              <a:off x="8927481" y="2619857"/>
              <a:ext cx="2926080" cy="857321"/>
              <a:chOff x="8927481" y="2418371"/>
              <a:chExt cx="2926080" cy="857321"/>
            </a:xfrm>
          </p:grpSpPr>
          <p:sp>
            <p:nvSpPr>
              <p:cNvPr id="22" name="TextBox 23">
                <a:extLst>
                  <a:ext uri="{FF2B5EF4-FFF2-40B4-BE49-F238E27FC236}">
                    <a16:creationId xmlns:a16="http://schemas.microsoft.com/office/drawing/2014/main" id="{7AB5BCCD-6CC8-4F4B-BE7D-E9B2D1A52489}"/>
                  </a:ext>
                </a:extLst>
              </p:cNvPr>
              <p:cNvSpPr txBox="1"/>
              <p:nvPr/>
            </p:nvSpPr>
            <p:spPr>
              <a:xfrm>
                <a:off x="8927481" y="2418371"/>
                <a:ext cx="2926080" cy="461665"/>
              </a:xfrm>
              <a:prstGeom prst="rect">
                <a:avLst/>
              </a:prstGeom>
              <a:noFill/>
            </p:spPr>
            <p:txBody>
              <a:bodyPr wrap="square" lIns="0" rIns="0" rtlCol="0" anchor="b">
                <a:spAutoFit/>
              </a:bodyPr>
              <a:lstStyle/>
              <a:p>
                <a:r>
                  <a:rPr lang="en-US" sz="2400" b="1" noProof="1">
                    <a:solidFill>
                      <a:schemeClr val="accent2"/>
                    </a:solidFill>
                    <a:latin typeface="Quicksand" pitchFamily="2" charset="0"/>
                  </a:rPr>
                  <a:t>CI/CD</a:t>
                </a:r>
              </a:p>
            </p:txBody>
          </p:sp>
          <p:sp>
            <p:nvSpPr>
              <p:cNvPr id="23" name="TextBox 24">
                <a:extLst>
                  <a:ext uri="{FF2B5EF4-FFF2-40B4-BE49-F238E27FC236}">
                    <a16:creationId xmlns:a16="http://schemas.microsoft.com/office/drawing/2014/main" id="{C670FC14-8ECF-4463-8CD3-654E1FA3B94D}"/>
                  </a:ext>
                </a:extLst>
              </p:cNvPr>
              <p:cNvSpPr txBox="1"/>
              <p:nvPr/>
            </p:nvSpPr>
            <p:spPr>
              <a:xfrm>
                <a:off x="8927481" y="2814027"/>
                <a:ext cx="2926080" cy="461665"/>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Integração às lojas Google Play e App Store através de um pipeline de CI/CD</a:t>
                </a:r>
              </a:p>
            </p:txBody>
          </p:sp>
        </p:grpSp>
        <p:grpSp>
          <p:nvGrpSpPr>
            <p:cNvPr id="24" name="Group 53">
              <a:extLst>
                <a:ext uri="{FF2B5EF4-FFF2-40B4-BE49-F238E27FC236}">
                  <a16:creationId xmlns:a16="http://schemas.microsoft.com/office/drawing/2014/main" id="{F8E1989A-ACD3-4AFF-9BF3-28CFF8F00B87}"/>
                </a:ext>
              </a:extLst>
            </p:cNvPr>
            <p:cNvGrpSpPr/>
            <p:nvPr/>
          </p:nvGrpSpPr>
          <p:grpSpPr>
            <a:xfrm>
              <a:off x="8120123" y="5362999"/>
              <a:ext cx="3733437" cy="1226653"/>
              <a:chOff x="8590269" y="4940175"/>
              <a:chExt cx="3733437" cy="1226653"/>
            </a:xfrm>
          </p:grpSpPr>
          <p:sp>
            <p:nvSpPr>
              <p:cNvPr id="25" name="TextBox 26">
                <a:extLst>
                  <a:ext uri="{FF2B5EF4-FFF2-40B4-BE49-F238E27FC236}">
                    <a16:creationId xmlns:a16="http://schemas.microsoft.com/office/drawing/2014/main" id="{BA78FDBA-5DE4-4C07-BD10-FE337C30DA62}"/>
                  </a:ext>
                </a:extLst>
              </p:cNvPr>
              <p:cNvSpPr txBox="1"/>
              <p:nvPr/>
            </p:nvSpPr>
            <p:spPr>
              <a:xfrm>
                <a:off x="8590270" y="4940175"/>
                <a:ext cx="2926080" cy="461665"/>
              </a:xfrm>
              <a:prstGeom prst="rect">
                <a:avLst/>
              </a:prstGeom>
              <a:noFill/>
            </p:spPr>
            <p:txBody>
              <a:bodyPr wrap="square" lIns="0" rIns="0" rtlCol="0" anchor="b">
                <a:spAutoFit/>
              </a:bodyPr>
              <a:lstStyle/>
              <a:p>
                <a:r>
                  <a:rPr lang="en-US" sz="2400" b="1" noProof="1">
                    <a:solidFill>
                      <a:schemeClr val="tx2"/>
                    </a:solidFill>
                    <a:latin typeface="Quicksand" pitchFamily="2" charset="0"/>
                  </a:rPr>
                  <a:t>Segregação</a:t>
                </a:r>
              </a:p>
            </p:txBody>
          </p:sp>
          <p:sp>
            <p:nvSpPr>
              <p:cNvPr id="26" name="TextBox 27">
                <a:extLst>
                  <a:ext uri="{FF2B5EF4-FFF2-40B4-BE49-F238E27FC236}">
                    <a16:creationId xmlns:a16="http://schemas.microsoft.com/office/drawing/2014/main" id="{0C3AD364-D516-4048-939C-5F013AFE3CA6}"/>
                  </a:ext>
                </a:extLst>
              </p:cNvPr>
              <p:cNvSpPr txBox="1"/>
              <p:nvPr/>
            </p:nvSpPr>
            <p:spPr>
              <a:xfrm>
                <a:off x="8590269" y="5335831"/>
                <a:ext cx="3733437" cy="830997"/>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Emissores: Prover mecanismo para segregação de cadastro/login e ou integrado com emissor.</a:t>
                </a:r>
              </a:p>
              <a:p>
                <a:r>
                  <a:rPr lang="pt-BR" sz="1200" noProof="1">
                    <a:solidFill>
                      <a:schemeClr val="tx1">
                        <a:lumMod val="65000"/>
                        <a:lumOff val="35000"/>
                      </a:schemeClr>
                    </a:solidFill>
                    <a:latin typeface="Quicksand" pitchFamily="2" charset="0"/>
                  </a:rPr>
                  <a:t>Políticas: Implementar funcionalidade de segregação de politicas, termos de uso e LGPD. </a:t>
                </a:r>
              </a:p>
            </p:txBody>
          </p:sp>
        </p:grpSp>
        <p:grpSp>
          <p:nvGrpSpPr>
            <p:cNvPr id="27" name="Group 48">
              <a:extLst>
                <a:ext uri="{FF2B5EF4-FFF2-40B4-BE49-F238E27FC236}">
                  <a16:creationId xmlns:a16="http://schemas.microsoft.com/office/drawing/2014/main" id="{D6DEC144-846D-4B8D-B738-7A55C55BB9F4}"/>
                </a:ext>
              </a:extLst>
            </p:cNvPr>
            <p:cNvGrpSpPr/>
            <p:nvPr/>
          </p:nvGrpSpPr>
          <p:grpSpPr>
            <a:xfrm>
              <a:off x="338440" y="2619857"/>
              <a:ext cx="2926080" cy="1226653"/>
              <a:chOff x="338440" y="2418371"/>
              <a:chExt cx="2926080" cy="1226653"/>
            </a:xfrm>
          </p:grpSpPr>
          <p:sp>
            <p:nvSpPr>
              <p:cNvPr id="28" name="TextBox 29">
                <a:extLst>
                  <a:ext uri="{FF2B5EF4-FFF2-40B4-BE49-F238E27FC236}">
                    <a16:creationId xmlns:a16="http://schemas.microsoft.com/office/drawing/2014/main" id="{544B8739-9672-4F7B-AE1D-A0901306C8BC}"/>
                  </a:ext>
                </a:extLst>
              </p:cNvPr>
              <p:cNvSpPr txBox="1"/>
              <p:nvPr/>
            </p:nvSpPr>
            <p:spPr>
              <a:xfrm>
                <a:off x="338440" y="2418371"/>
                <a:ext cx="2926080" cy="461665"/>
              </a:xfrm>
              <a:prstGeom prst="rect">
                <a:avLst/>
              </a:prstGeom>
              <a:noFill/>
            </p:spPr>
            <p:txBody>
              <a:bodyPr wrap="square" lIns="0" rIns="0" rtlCol="0" anchor="b">
                <a:spAutoFit/>
              </a:bodyPr>
              <a:lstStyle/>
              <a:p>
                <a:pPr algn="r"/>
                <a:r>
                  <a:rPr lang="en-US" sz="2400" b="1" noProof="1">
                    <a:solidFill>
                      <a:schemeClr val="accent1"/>
                    </a:solidFill>
                    <a:latin typeface="Quicksand" pitchFamily="2" charset="0"/>
                  </a:rPr>
                  <a:t>Integração</a:t>
                </a:r>
              </a:p>
            </p:txBody>
          </p:sp>
          <p:sp>
            <p:nvSpPr>
              <p:cNvPr id="29" name="TextBox 30">
                <a:extLst>
                  <a:ext uri="{FF2B5EF4-FFF2-40B4-BE49-F238E27FC236}">
                    <a16:creationId xmlns:a16="http://schemas.microsoft.com/office/drawing/2014/main" id="{AB391B3F-8121-45B4-9EF7-9CAE9E708083}"/>
                  </a:ext>
                </a:extLst>
              </p:cNvPr>
              <p:cNvSpPr txBox="1"/>
              <p:nvPr/>
            </p:nvSpPr>
            <p:spPr>
              <a:xfrm>
                <a:off x="609600" y="2814027"/>
                <a:ext cx="2654919" cy="830997"/>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Agregar novas funcionalidades de parceiros através de webview , hub de API, incorporação de outros apps e </a:t>
                </a:r>
                <a:r>
                  <a:rPr lang="pt-BR" sz="1200" noProof="1">
                    <a:solidFill>
                      <a:schemeClr val="tx1">
                        <a:lumMod val="65000"/>
                        <a:lumOff val="35000"/>
                      </a:schemeClr>
                    </a:solidFill>
                    <a:highlight>
                      <a:srgbClr val="FFFF00"/>
                    </a:highlight>
                    <a:latin typeface="Quicksand" pitchFamily="2" charset="0"/>
                  </a:rPr>
                  <a:t>produtos</a:t>
                </a:r>
                <a:r>
                  <a:rPr lang="pt-BR" sz="1200" noProof="1">
                    <a:solidFill>
                      <a:schemeClr val="tx1">
                        <a:lumMod val="65000"/>
                        <a:lumOff val="35000"/>
                      </a:schemeClr>
                    </a:solidFill>
                    <a:latin typeface="Quicksand" pitchFamily="2" charset="0"/>
                  </a:rPr>
                  <a:t> de parceiros.</a:t>
                </a:r>
              </a:p>
            </p:txBody>
          </p:sp>
        </p:grpSp>
        <p:grpSp>
          <p:nvGrpSpPr>
            <p:cNvPr id="30" name="Group 46">
              <a:extLst>
                <a:ext uri="{FF2B5EF4-FFF2-40B4-BE49-F238E27FC236}">
                  <a16:creationId xmlns:a16="http://schemas.microsoft.com/office/drawing/2014/main" id="{3877DF68-700E-4692-AF5B-C2CCAE5A0613}"/>
                </a:ext>
              </a:extLst>
            </p:cNvPr>
            <p:cNvGrpSpPr/>
            <p:nvPr/>
          </p:nvGrpSpPr>
          <p:grpSpPr>
            <a:xfrm>
              <a:off x="457200" y="5362999"/>
              <a:ext cx="3594868" cy="1226653"/>
              <a:chOff x="2140" y="4940175"/>
              <a:chExt cx="3594868" cy="1226653"/>
            </a:xfrm>
          </p:grpSpPr>
          <p:sp>
            <p:nvSpPr>
              <p:cNvPr id="31" name="TextBox 32">
                <a:extLst>
                  <a:ext uri="{FF2B5EF4-FFF2-40B4-BE49-F238E27FC236}">
                    <a16:creationId xmlns:a16="http://schemas.microsoft.com/office/drawing/2014/main" id="{F1974657-51E0-4F7D-A998-C61655427918}"/>
                  </a:ext>
                </a:extLst>
              </p:cNvPr>
              <p:cNvSpPr txBox="1"/>
              <p:nvPr/>
            </p:nvSpPr>
            <p:spPr>
              <a:xfrm>
                <a:off x="670928" y="4940175"/>
                <a:ext cx="2926080" cy="461665"/>
              </a:xfrm>
              <a:prstGeom prst="rect">
                <a:avLst/>
              </a:prstGeom>
              <a:noFill/>
            </p:spPr>
            <p:txBody>
              <a:bodyPr wrap="square" lIns="0" rIns="0" rtlCol="0" anchor="b">
                <a:spAutoFit/>
              </a:bodyPr>
              <a:lstStyle/>
              <a:p>
                <a:pPr algn="r"/>
                <a:r>
                  <a:rPr lang="en-US" sz="2400" b="1" noProof="1">
                    <a:solidFill>
                      <a:schemeClr val="accent4">
                        <a:lumMod val="50000"/>
                      </a:schemeClr>
                    </a:solidFill>
                    <a:latin typeface="Quicksand" pitchFamily="2" charset="0"/>
                  </a:rPr>
                  <a:t>Distribuição ampla</a:t>
                </a:r>
              </a:p>
            </p:txBody>
          </p:sp>
          <p:sp>
            <p:nvSpPr>
              <p:cNvPr id="32" name="TextBox 33">
                <a:extLst>
                  <a:ext uri="{FF2B5EF4-FFF2-40B4-BE49-F238E27FC236}">
                    <a16:creationId xmlns:a16="http://schemas.microsoft.com/office/drawing/2014/main" id="{9D8F565C-5E9F-433A-90A9-C84B690CDF38}"/>
                  </a:ext>
                </a:extLst>
              </p:cNvPr>
              <p:cNvSpPr txBox="1"/>
              <p:nvPr/>
            </p:nvSpPr>
            <p:spPr>
              <a:xfrm>
                <a:off x="2140" y="5335831"/>
                <a:ext cx="3594868" cy="830997"/>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O SuperApp deve ser compatível com a gama de dispositivos esperados e deverá ter o menor tamanho possível. Seu modelo de atualização do mesmo deve ser prático e ágil.</a:t>
                </a:r>
              </a:p>
            </p:txBody>
          </p:sp>
        </p:grpSp>
        <p:grpSp>
          <p:nvGrpSpPr>
            <p:cNvPr id="33" name="Group 50">
              <a:extLst>
                <a:ext uri="{FF2B5EF4-FFF2-40B4-BE49-F238E27FC236}">
                  <a16:creationId xmlns:a16="http://schemas.microsoft.com/office/drawing/2014/main" id="{5B565428-4D5C-4A47-B89F-B64876A22F18}"/>
                </a:ext>
              </a:extLst>
            </p:cNvPr>
            <p:cNvGrpSpPr/>
            <p:nvPr/>
          </p:nvGrpSpPr>
          <p:grpSpPr>
            <a:xfrm>
              <a:off x="8120124" y="1252137"/>
              <a:ext cx="2926080" cy="857321"/>
              <a:chOff x="8590270" y="1157469"/>
              <a:chExt cx="2926080" cy="857321"/>
            </a:xfrm>
          </p:grpSpPr>
          <p:sp>
            <p:nvSpPr>
              <p:cNvPr id="34" name="TextBox 35">
                <a:extLst>
                  <a:ext uri="{FF2B5EF4-FFF2-40B4-BE49-F238E27FC236}">
                    <a16:creationId xmlns:a16="http://schemas.microsoft.com/office/drawing/2014/main" id="{E4293289-3D7E-460F-A59B-C4B201EFE27F}"/>
                  </a:ext>
                </a:extLst>
              </p:cNvPr>
              <p:cNvSpPr txBox="1"/>
              <p:nvPr/>
            </p:nvSpPr>
            <p:spPr>
              <a:xfrm>
                <a:off x="8590270" y="1157469"/>
                <a:ext cx="2926080" cy="461665"/>
              </a:xfrm>
              <a:prstGeom prst="rect">
                <a:avLst/>
              </a:prstGeom>
              <a:noFill/>
            </p:spPr>
            <p:txBody>
              <a:bodyPr wrap="square" lIns="0" rIns="0" rtlCol="0" anchor="b">
                <a:spAutoFit/>
              </a:bodyPr>
              <a:lstStyle/>
              <a:p>
                <a:r>
                  <a:rPr lang="en-US" sz="2400" b="1" noProof="1">
                    <a:solidFill>
                      <a:schemeClr val="accent6">
                        <a:lumMod val="75000"/>
                      </a:schemeClr>
                    </a:solidFill>
                    <a:latin typeface="Quicksand" pitchFamily="2" charset="0"/>
                  </a:rPr>
                  <a:t>Modularização</a:t>
                </a:r>
              </a:p>
            </p:txBody>
          </p:sp>
          <p:sp>
            <p:nvSpPr>
              <p:cNvPr id="35" name="TextBox 36">
                <a:extLst>
                  <a:ext uri="{FF2B5EF4-FFF2-40B4-BE49-F238E27FC236}">
                    <a16:creationId xmlns:a16="http://schemas.microsoft.com/office/drawing/2014/main" id="{0A0CAD8F-EBDC-4999-839A-D0D134D6EC99}"/>
                  </a:ext>
                </a:extLst>
              </p:cNvPr>
              <p:cNvSpPr txBox="1"/>
              <p:nvPr/>
            </p:nvSpPr>
            <p:spPr>
              <a:xfrm>
                <a:off x="8590270" y="1553125"/>
                <a:ext cx="2926080" cy="461665"/>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Capacidade de ser modularizado para escalar desenvolvimento.</a:t>
                </a:r>
              </a:p>
            </p:txBody>
          </p:sp>
        </p:grpSp>
        <p:grpSp>
          <p:nvGrpSpPr>
            <p:cNvPr id="36" name="Group 49">
              <a:extLst>
                <a:ext uri="{FF2B5EF4-FFF2-40B4-BE49-F238E27FC236}">
                  <a16:creationId xmlns:a16="http://schemas.microsoft.com/office/drawing/2014/main" id="{AF8FCC06-0EFA-4072-8045-345805278D28}"/>
                </a:ext>
              </a:extLst>
            </p:cNvPr>
            <p:cNvGrpSpPr/>
            <p:nvPr/>
          </p:nvGrpSpPr>
          <p:grpSpPr>
            <a:xfrm>
              <a:off x="531330" y="1252137"/>
              <a:ext cx="3609134" cy="1041987"/>
              <a:chOff x="-12125" y="1157469"/>
              <a:chExt cx="3609134" cy="1041987"/>
            </a:xfrm>
          </p:grpSpPr>
          <p:sp>
            <p:nvSpPr>
              <p:cNvPr id="37" name="TextBox 38">
                <a:extLst>
                  <a:ext uri="{FF2B5EF4-FFF2-40B4-BE49-F238E27FC236}">
                    <a16:creationId xmlns:a16="http://schemas.microsoft.com/office/drawing/2014/main" id="{991630C2-EDAC-47A7-A2BD-1C71CB547D0C}"/>
                  </a:ext>
                </a:extLst>
              </p:cNvPr>
              <p:cNvSpPr txBox="1"/>
              <p:nvPr/>
            </p:nvSpPr>
            <p:spPr>
              <a:xfrm>
                <a:off x="670928" y="1157469"/>
                <a:ext cx="2926080" cy="461665"/>
              </a:xfrm>
              <a:prstGeom prst="rect">
                <a:avLst/>
              </a:prstGeom>
              <a:noFill/>
            </p:spPr>
            <p:txBody>
              <a:bodyPr wrap="square" lIns="0" rIns="0" rtlCol="0" anchor="b">
                <a:spAutoFit/>
              </a:bodyPr>
              <a:lstStyle/>
              <a:p>
                <a:pPr algn="r"/>
                <a:r>
                  <a:rPr lang="en-US" sz="2400" b="1" noProof="1">
                    <a:solidFill>
                      <a:srgbClr val="7030A0"/>
                    </a:solidFill>
                    <a:latin typeface="Quicksand" pitchFamily="2" charset="0"/>
                  </a:rPr>
                  <a:t>Whitelabel</a:t>
                </a:r>
              </a:p>
            </p:txBody>
          </p:sp>
          <p:sp>
            <p:nvSpPr>
              <p:cNvPr id="38" name="TextBox 39">
                <a:extLst>
                  <a:ext uri="{FF2B5EF4-FFF2-40B4-BE49-F238E27FC236}">
                    <a16:creationId xmlns:a16="http://schemas.microsoft.com/office/drawing/2014/main" id="{3AF0062B-0367-4860-AA55-4DEDBC2F1E21}"/>
                  </a:ext>
                </a:extLst>
              </p:cNvPr>
              <p:cNvSpPr txBox="1"/>
              <p:nvPr/>
            </p:nvSpPr>
            <p:spPr>
              <a:xfrm>
                <a:off x="-12125" y="1553125"/>
                <a:ext cx="3609134" cy="646331"/>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O super APP deve ser whitelabel, podendo assim ser ofertado para os parceiros emissor da VR de forma personalizado e ser facilmente redistribuído.</a:t>
                </a:r>
              </a:p>
            </p:txBody>
          </p:sp>
        </p:grpSp>
        <p:grpSp>
          <p:nvGrpSpPr>
            <p:cNvPr id="39" name="Group 47">
              <a:extLst>
                <a:ext uri="{FF2B5EF4-FFF2-40B4-BE49-F238E27FC236}">
                  <a16:creationId xmlns:a16="http://schemas.microsoft.com/office/drawing/2014/main" id="{A238D26A-429F-4ED9-AF62-0F8DFE9F851D}"/>
                </a:ext>
              </a:extLst>
            </p:cNvPr>
            <p:cNvGrpSpPr/>
            <p:nvPr/>
          </p:nvGrpSpPr>
          <p:grpSpPr>
            <a:xfrm>
              <a:off x="338440" y="3997350"/>
              <a:ext cx="2926080" cy="857321"/>
              <a:chOff x="338440" y="3679273"/>
              <a:chExt cx="2926080" cy="857321"/>
            </a:xfrm>
          </p:grpSpPr>
          <p:sp>
            <p:nvSpPr>
              <p:cNvPr id="40" name="TextBox 41">
                <a:extLst>
                  <a:ext uri="{FF2B5EF4-FFF2-40B4-BE49-F238E27FC236}">
                    <a16:creationId xmlns:a16="http://schemas.microsoft.com/office/drawing/2014/main" id="{62A1B592-A5BC-481D-9528-08A62CE22288}"/>
                  </a:ext>
                </a:extLst>
              </p:cNvPr>
              <p:cNvSpPr txBox="1"/>
              <p:nvPr/>
            </p:nvSpPr>
            <p:spPr>
              <a:xfrm>
                <a:off x="338440" y="3679273"/>
                <a:ext cx="2926080" cy="461665"/>
              </a:xfrm>
              <a:prstGeom prst="rect">
                <a:avLst/>
              </a:prstGeom>
              <a:noFill/>
            </p:spPr>
            <p:txBody>
              <a:bodyPr wrap="square" lIns="0" rIns="0" rtlCol="0" anchor="b">
                <a:spAutoFit/>
              </a:bodyPr>
              <a:lstStyle/>
              <a:p>
                <a:pPr algn="r"/>
                <a:r>
                  <a:rPr lang="en-US" sz="2400" b="1" noProof="1">
                    <a:solidFill>
                      <a:schemeClr val="accent3">
                        <a:lumMod val="75000"/>
                      </a:schemeClr>
                    </a:solidFill>
                    <a:latin typeface="Quicksand" pitchFamily="2" charset="0"/>
                  </a:rPr>
                  <a:t>Push</a:t>
                </a:r>
              </a:p>
            </p:txBody>
          </p:sp>
          <p:sp>
            <p:nvSpPr>
              <p:cNvPr id="41" name="TextBox 42">
                <a:extLst>
                  <a:ext uri="{FF2B5EF4-FFF2-40B4-BE49-F238E27FC236}">
                    <a16:creationId xmlns:a16="http://schemas.microsoft.com/office/drawing/2014/main" id="{4972BD4B-3BBC-4FC3-9EAB-50DFDE08A600}"/>
                  </a:ext>
                </a:extLst>
              </p:cNvPr>
              <p:cNvSpPr txBox="1"/>
              <p:nvPr/>
            </p:nvSpPr>
            <p:spPr>
              <a:xfrm>
                <a:off x="338440" y="4074929"/>
                <a:ext cx="2926080" cy="461665"/>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Ter a capacidade de segregação das notificações.</a:t>
                </a:r>
              </a:p>
            </p:txBody>
          </p:sp>
        </p:grpSp>
        <p:grpSp>
          <p:nvGrpSpPr>
            <p:cNvPr id="42" name="Group 52">
              <a:extLst>
                <a:ext uri="{FF2B5EF4-FFF2-40B4-BE49-F238E27FC236}">
                  <a16:creationId xmlns:a16="http://schemas.microsoft.com/office/drawing/2014/main" id="{90C77A51-6E6A-4230-99CD-3F87D2879D47}"/>
                </a:ext>
              </a:extLst>
            </p:cNvPr>
            <p:cNvGrpSpPr/>
            <p:nvPr/>
          </p:nvGrpSpPr>
          <p:grpSpPr>
            <a:xfrm>
              <a:off x="8927481" y="3998280"/>
              <a:ext cx="2926080" cy="1226653"/>
              <a:chOff x="8927481" y="3679273"/>
              <a:chExt cx="2926080" cy="1226653"/>
            </a:xfrm>
          </p:grpSpPr>
          <p:sp>
            <p:nvSpPr>
              <p:cNvPr id="43" name="TextBox 44">
                <a:extLst>
                  <a:ext uri="{FF2B5EF4-FFF2-40B4-BE49-F238E27FC236}">
                    <a16:creationId xmlns:a16="http://schemas.microsoft.com/office/drawing/2014/main" id="{7C5716D6-60B3-453A-87B8-57F83A3FD4BF}"/>
                  </a:ext>
                </a:extLst>
              </p:cNvPr>
              <p:cNvSpPr txBox="1"/>
              <p:nvPr/>
            </p:nvSpPr>
            <p:spPr>
              <a:xfrm>
                <a:off x="8927481" y="3679273"/>
                <a:ext cx="2926080" cy="461665"/>
              </a:xfrm>
              <a:prstGeom prst="rect">
                <a:avLst/>
              </a:prstGeom>
              <a:noFill/>
            </p:spPr>
            <p:txBody>
              <a:bodyPr wrap="square" lIns="0" rIns="0" rtlCol="0" anchor="b">
                <a:spAutoFit/>
              </a:bodyPr>
              <a:lstStyle/>
              <a:p>
                <a:r>
                  <a:rPr lang="en-US" sz="2400" b="1" noProof="1">
                    <a:solidFill>
                      <a:schemeClr val="accent5"/>
                    </a:solidFill>
                    <a:latin typeface="Quicksand" pitchFamily="2" charset="0"/>
                  </a:rPr>
                  <a:t>Segurança</a:t>
                </a:r>
              </a:p>
            </p:txBody>
          </p:sp>
          <p:sp>
            <p:nvSpPr>
              <p:cNvPr id="44" name="TextBox 45">
                <a:extLst>
                  <a:ext uri="{FF2B5EF4-FFF2-40B4-BE49-F238E27FC236}">
                    <a16:creationId xmlns:a16="http://schemas.microsoft.com/office/drawing/2014/main" id="{A592B4E0-0CC8-441B-8241-6353B28975D7}"/>
                  </a:ext>
                </a:extLst>
              </p:cNvPr>
              <p:cNvSpPr txBox="1"/>
              <p:nvPr/>
            </p:nvSpPr>
            <p:spPr>
              <a:xfrm>
                <a:off x="8927481" y="4074929"/>
                <a:ext cx="2926080" cy="830997"/>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Previsão de mecanismos de segurança para as fluxos de comunicação, armazenamento local, proteção do binário e contenção de vazamentos.</a:t>
                </a:r>
              </a:p>
            </p:txBody>
          </p:sp>
        </p:grpSp>
        <p:grpSp>
          <p:nvGrpSpPr>
            <p:cNvPr id="53" name="Agrupar 52">
              <a:extLst>
                <a:ext uri="{FF2B5EF4-FFF2-40B4-BE49-F238E27FC236}">
                  <a16:creationId xmlns:a16="http://schemas.microsoft.com/office/drawing/2014/main" id="{E0878D04-F41D-4660-9736-FE3F839D78CC}"/>
                </a:ext>
              </a:extLst>
            </p:cNvPr>
            <p:cNvGrpSpPr/>
            <p:nvPr/>
          </p:nvGrpSpPr>
          <p:grpSpPr>
            <a:xfrm>
              <a:off x="3761046" y="1516793"/>
              <a:ext cx="4669908" cy="4703527"/>
              <a:chOff x="3761046" y="1697273"/>
              <a:chExt cx="4669908" cy="4703527"/>
            </a:xfrm>
          </p:grpSpPr>
          <p:sp>
            <p:nvSpPr>
              <p:cNvPr id="4" name="Shape">
                <a:extLst>
                  <a:ext uri="{FF2B5EF4-FFF2-40B4-BE49-F238E27FC236}">
                    <a16:creationId xmlns:a16="http://schemas.microsoft.com/office/drawing/2014/main" id="{9925D797-D833-41A2-8DF3-83382291A293}"/>
                  </a:ext>
                </a:extLst>
              </p:cNvPr>
              <p:cNvSpPr/>
              <p:nvPr/>
            </p:nvSpPr>
            <p:spPr>
              <a:xfrm>
                <a:off x="3845271" y="2615716"/>
                <a:ext cx="1094064" cy="1959513"/>
              </a:xfrm>
              <a:custGeom>
                <a:avLst/>
                <a:gdLst/>
                <a:ahLst/>
                <a:cxnLst>
                  <a:cxn ang="0">
                    <a:pos x="wd2" y="hd2"/>
                  </a:cxn>
                  <a:cxn ang="5400000">
                    <a:pos x="wd2" y="hd2"/>
                  </a:cxn>
                  <a:cxn ang="10800000">
                    <a:pos x="wd2" y="hd2"/>
                  </a:cxn>
                  <a:cxn ang="16200000">
                    <a:pos x="wd2" y="hd2"/>
                  </a:cxn>
                </a:cxnLst>
                <a:rect l="0" t="0" r="r" b="b"/>
                <a:pathLst>
                  <a:path w="20518" h="21343" extrusionOk="0">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5" name="Shape">
                <a:extLst>
                  <a:ext uri="{FF2B5EF4-FFF2-40B4-BE49-F238E27FC236}">
                    <a16:creationId xmlns:a16="http://schemas.microsoft.com/office/drawing/2014/main" id="{B2A74EE3-3C7A-434C-939F-47AF70C195B1}"/>
                  </a:ext>
                </a:extLst>
              </p:cNvPr>
              <p:cNvSpPr/>
              <p:nvPr/>
            </p:nvSpPr>
            <p:spPr>
              <a:xfrm>
                <a:off x="3761046" y="4089660"/>
                <a:ext cx="1932506" cy="1349079"/>
              </a:xfrm>
              <a:custGeom>
                <a:avLst/>
                <a:gdLst/>
                <a:ahLst/>
                <a:cxnLst>
                  <a:cxn ang="0">
                    <a:pos x="wd2" y="hd2"/>
                  </a:cxn>
                  <a:cxn ang="5400000">
                    <a:pos x="wd2" y="hd2"/>
                  </a:cxn>
                  <a:cxn ang="10800000">
                    <a:pos x="wd2" y="hd2"/>
                  </a:cxn>
                  <a:cxn ang="16200000">
                    <a:pos x="wd2" y="hd2"/>
                  </a:cxn>
                </a:cxnLst>
                <a:rect l="0" t="0" r="r" b="b"/>
                <a:pathLst>
                  <a:path w="20767" h="21304" extrusionOk="0">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6" name="Shape">
                <a:extLst>
                  <a:ext uri="{FF2B5EF4-FFF2-40B4-BE49-F238E27FC236}">
                    <a16:creationId xmlns:a16="http://schemas.microsoft.com/office/drawing/2014/main" id="{AB9B8BF3-94FC-4385-8C9E-8108A7408F22}"/>
                  </a:ext>
                </a:extLst>
              </p:cNvPr>
              <p:cNvSpPr/>
              <p:nvPr/>
            </p:nvSpPr>
            <p:spPr>
              <a:xfrm>
                <a:off x="4687522" y="5226701"/>
                <a:ext cx="1958665" cy="1094085"/>
              </a:xfrm>
              <a:custGeom>
                <a:avLst/>
                <a:gdLst/>
                <a:ahLst/>
                <a:cxnLst>
                  <a:cxn ang="0">
                    <a:pos x="wd2" y="hd2"/>
                  </a:cxn>
                  <a:cxn ang="5400000">
                    <a:pos x="wd2" y="hd2"/>
                  </a:cxn>
                  <a:cxn ang="10800000">
                    <a:pos x="wd2" y="hd2"/>
                  </a:cxn>
                  <a:cxn ang="16200000">
                    <a:pos x="wd2" y="hd2"/>
                  </a:cxn>
                </a:cxnLst>
                <a:rect l="0" t="0" r="r" b="b"/>
                <a:pathLst>
                  <a:path w="21343" h="21600" extrusionOk="0">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7" name="Shape">
                <a:extLst>
                  <a:ext uri="{FF2B5EF4-FFF2-40B4-BE49-F238E27FC236}">
                    <a16:creationId xmlns:a16="http://schemas.microsoft.com/office/drawing/2014/main" id="{ECDAE5A1-BBA2-448C-8B02-9DC6611886AC}"/>
                  </a:ext>
                </a:extLst>
              </p:cNvPr>
              <p:cNvSpPr/>
              <p:nvPr/>
            </p:nvSpPr>
            <p:spPr>
              <a:xfrm>
                <a:off x="6161459" y="4468674"/>
                <a:ext cx="1349353" cy="1932126"/>
              </a:xfrm>
              <a:custGeom>
                <a:avLst/>
                <a:gdLst/>
                <a:ahLst/>
                <a:cxnLst>
                  <a:cxn ang="0">
                    <a:pos x="wd2" y="hd2"/>
                  </a:cxn>
                  <a:cxn ang="5400000">
                    <a:pos x="wd2" y="hd2"/>
                  </a:cxn>
                  <a:cxn ang="10800000">
                    <a:pos x="wd2" y="hd2"/>
                  </a:cxn>
                  <a:cxn ang="16200000">
                    <a:pos x="wd2" y="hd2"/>
                  </a:cxn>
                </a:cxnLst>
                <a:rect l="0" t="0" r="r" b="b"/>
                <a:pathLst>
                  <a:path w="21308" h="21600" extrusionOk="0">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chemeClr val="tx2"/>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8" name="Shape">
                <a:extLst>
                  <a:ext uri="{FF2B5EF4-FFF2-40B4-BE49-F238E27FC236}">
                    <a16:creationId xmlns:a16="http://schemas.microsoft.com/office/drawing/2014/main" id="{21460653-0F3A-48B3-BD19-047AE0D30DF7}"/>
                  </a:ext>
                </a:extLst>
              </p:cNvPr>
              <p:cNvSpPr/>
              <p:nvPr/>
            </p:nvSpPr>
            <p:spPr>
              <a:xfrm>
                <a:off x="7256385" y="3500081"/>
                <a:ext cx="1094489" cy="1958660"/>
              </a:xfrm>
              <a:custGeom>
                <a:avLst/>
                <a:gdLst/>
                <a:ahLst/>
                <a:cxnLst>
                  <a:cxn ang="0">
                    <a:pos x="wd2" y="hd2"/>
                  </a:cxn>
                  <a:cxn ang="5400000">
                    <a:pos x="wd2" y="hd2"/>
                  </a:cxn>
                  <a:cxn ang="10800000">
                    <a:pos x="wd2" y="hd2"/>
                  </a:cxn>
                  <a:cxn ang="16200000">
                    <a:pos x="wd2" y="hd2"/>
                  </a:cxn>
                </a:cxnLst>
                <a:rect l="0" t="0" r="r" b="b"/>
                <a:pathLst>
                  <a:path w="20518" h="21600" extrusionOk="0">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9" name="Shape">
                <a:extLst>
                  <a:ext uri="{FF2B5EF4-FFF2-40B4-BE49-F238E27FC236}">
                    <a16:creationId xmlns:a16="http://schemas.microsoft.com/office/drawing/2014/main" id="{32901C9F-84E8-4B79-8208-EB369C6A1CEC}"/>
                  </a:ext>
                </a:extLst>
              </p:cNvPr>
              <p:cNvSpPr/>
              <p:nvPr/>
            </p:nvSpPr>
            <p:spPr>
              <a:xfrm>
                <a:off x="6498362" y="2657832"/>
                <a:ext cx="1932592" cy="1349291"/>
              </a:xfrm>
              <a:custGeom>
                <a:avLst/>
                <a:gdLst/>
                <a:ahLst/>
                <a:cxnLst>
                  <a:cxn ang="0">
                    <a:pos x="wd2" y="hd2"/>
                  </a:cxn>
                  <a:cxn ang="5400000">
                    <a:pos x="wd2" y="hd2"/>
                  </a:cxn>
                  <a:cxn ang="10800000">
                    <a:pos x="wd2" y="hd2"/>
                  </a:cxn>
                  <a:cxn ang="16200000">
                    <a:pos x="wd2" y="hd2"/>
                  </a:cxn>
                </a:cxnLst>
                <a:rect l="0" t="0" r="r" b="b"/>
                <a:pathLst>
                  <a:path w="21391" h="21600" extrusionOk="0">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10" name="Shape">
                <a:extLst>
                  <a:ext uri="{FF2B5EF4-FFF2-40B4-BE49-F238E27FC236}">
                    <a16:creationId xmlns:a16="http://schemas.microsoft.com/office/drawing/2014/main" id="{9E001E82-DE52-43AC-B2DF-B3145E3ACC68}"/>
                  </a:ext>
                </a:extLst>
              </p:cNvPr>
              <p:cNvSpPr/>
              <p:nvPr/>
            </p:nvSpPr>
            <p:spPr>
              <a:xfrm>
                <a:off x="5529773" y="1773467"/>
                <a:ext cx="1959086" cy="1094828"/>
              </a:xfrm>
              <a:custGeom>
                <a:avLst/>
                <a:gdLst/>
                <a:ahLst/>
                <a:cxnLst>
                  <a:cxn ang="0">
                    <a:pos x="wd2" y="hd2"/>
                  </a:cxn>
                  <a:cxn ang="5400000">
                    <a:pos x="wd2" y="hd2"/>
                  </a:cxn>
                  <a:cxn ang="10800000">
                    <a:pos x="wd2" y="hd2"/>
                  </a:cxn>
                  <a:cxn ang="16200000">
                    <a:pos x="wd2" y="hd2"/>
                  </a:cxn>
                </a:cxnLst>
                <a:rect l="0" t="0" r="r" b="b"/>
                <a:pathLst>
                  <a:path w="21343" h="21231" extrusionOk="0">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11" name="Freeform: Shape 21">
                <a:extLst>
                  <a:ext uri="{FF2B5EF4-FFF2-40B4-BE49-F238E27FC236}">
                    <a16:creationId xmlns:a16="http://schemas.microsoft.com/office/drawing/2014/main" id="{924EC3B7-D1B0-4C6D-AEF4-9A71C2A5FE2A}"/>
                  </a:ext>
                </a:extLst>
              </p:cNvPr>
              <p:cNvSpPr/>
              <p:nvPr/>
            </p:nvSpPr>
            <p:spPr>
              <a:xfrm>
                <a:off x="4927011" y="1697273"/>
                <a:ext cx="1110421" cy="1877164"/>
              </a:xfrm>
              <a:custGeom>
                <a:avLst/>
                <a:gdLst>
                  <a:gd name="connsiteX0" fmla="*/ 564589 w 1110421"/>
                  <a:gd name="connsiteY0" fmla="*/ 270277 h 1877164"/>
                  <a:gd name="connsiteX1" fmla="*/ 326241 w 1110421"/>
                  <a:gd name="connsiteY1" fmla="*/ 405866 h 1877164"/>
                  <a:gd name="connsiteX2" fmla="*/ 308942 w 1110421"/>
                  <a:gd name="connsiteY2" fmla="*/ 435382 h 1877164"/>
                  <a:gd name="connsiteX3" fmla="*/ 282009 w 1110421"/>
                  <a:gd name="connsiteY3" fmla="*/ 654795 h 1877164"/>
                  <a:gd name="connsiteX4" fmla="*/ 424337 w 1110421"/>
                  <a:gd name="connsiteY4" fmla="*/ 823714 h 1877164"/>
                  <a:gd name="connsiteX5" fmla="*/ 593651 w 1110421"/>
                  <a:gd name="connsiteY5" fmla="*/ 907083 h 1877164"/>
                  <a:gd name="connsiteX6" fmla="*/ 771800 w 1110421"/>
                  <a:gd name="connsiteY6" fmla="*/ 728538 h 1877164"/>
                  <a:gd name="connsiteX7" fmla="*/ 837056 w 1110421"/>
                  <a:gd name="connsiteY7" fmla="*/ 504493 h 1877164"/>
                  <a:gd name="connsiteX8" fmla="*/ 704841 w 1110421"/>
                  <a:gd name="connsiteY8" fmla="*/ 308602 h 1877164"/>
                  <a:gd name="connsiteX9" fmla="*/ 564589 w 1110421"/>
                  <a:gd name="connsiteY9" fmla="*/ 270277 h 1877164"/>
                  <a:gd name="connsiteX10" fmla="*/ 531603 w 1110421"/>
                  <a:gd name="connsiteY10" fmla="*/ 992 h 1877164"/>
                  <a:gd name="connsiteX11" fmla="*/ 842112 w 1110421"/>
                  <a:gd name="connsiteY11" fmla="*/ 76202 h 1877164"/>
                  <a:gd name="connsiteX12" fmla="*/ 1104040 w 1110421"/>
                  <a:gd name="connsiteY12" fmla="*/ 463626 h 1877164"/>
                  <a:gd name="connsiteX13" fmla="*/ 970548 w 1110421"/>
                  <a:gd name="connsiteY13" fmla="*/ 911715 h 1877164"/>
                  <a:gd name="connsiteX14" fmla="*/ 965491 w 1110421"/>
                  <a:gd name="connsiteY14" fmla="*/ 916710 h 1877164"/>
                  <a:gd name="connsiteX15" fmla="*/ 7982 w 1110421"/>
                  <a:gd name="connsiteY15" fmla="*/ 1877164 h 1877164"/>
                  <a:gd name="connsiteX16" fmla="*/ 7982 w 1110421"/>
                  <a:gd name="connsiteY16" fmla="*/ 1494372 h 1877164"/>
                  <a:gd name="connsiteX17" fmla="*/ 391922 w 1110421"/>
                  <a:gd name="connsiteY17" fmla="*/ 1109241 h 1877164"/>
                  <a:gd name="connsiteX18" fmla="*/ 304737 w 1110421"/>
                  <a:gd name="connsiteY18" fmla="*/ 1066285 h 1877164"/>
                  <a:gd name="connsiteX19" fmla="*/ 22583 w 1110421"/>
                  <a:gd name="connsiteY19" fmla="*/ 731898 h 1877164"/>
                  <a:gd name="connsiteX20" fmla="*/ 76076 w 1110421"/>
                  <a:gd name="connsiteY20" fmla="*/ 297704 h 1877164"/>
                  <a:gd name="connsiteX21" fmla="*/ 93321 w 1110421"/>
                  <a:gd name="connsiteY21" fmla="*/ 268188 h 1877164"/>
                  <a:gd name="connsiteX22" fmla="*/ 531603 w 1110421"/>
                  <a:gd name="connsiteY22" fmla="*/ 992 h 187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0421" h="1877164">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rgbClr val="7030A0"/>
              </a:solidFill>
              <a:ln w="12700">
                <a:miter lim="400000"/>
              </a:ln>
            </p:spPr>
            <p:txBody>
              <a:bodyPr wrap="square" lIns="38100" tIns="38100" rIns="38100" bIns="38100" anchor="ctr">
                <a:noAutofit/>
              </a:bodyPr>
              <a:lstStyle/>
              <a:p>
                <a:pPr>
                  <a:defRPr sz="3000">
                    <a:solidFill>
                      <a:srgbClr val="FFFFFF"/>
                    </a:solidFill>
                  </a:defRPr>
                </a:pPr>
                <a:endParaRPr lang="en-US" noProof="1">
                  <a:latin typeface="Quicksand" pitchFamily="2" charset="0"/>
                </a:endParaRPr>
              </a:p>
            </p:txBody>
          </p:sp>
          <p:sp>
            <p:nvSpPr>
              <p:cNvPr id="12" name="Shape">
                <a:extLst>
                  <a:ext uri="{FF2B5EF4-FFF2-40B4-BE49-F238E27FC236}">
                    <a16:creationId xmlns:a16="http://schemas.microsoft.com/office/drawing/2014/main" id="{DAFCF430-888D-4D4F-95A4-C97F78EEECBA}"/>
                  </a:ext>
                </a:extLst>
              </p:cNvPr>
              <p:cNvSpPr/>
              <p:nvPr/>
            </p:nvSpPr>
            <p:spPr>
              <a:xfrm>
                <a:off x="5108645" y="3036845"/>
                <a:ext cx="2000347" cy="2000773"/>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chemeClr val="bg1">
                  <a:lumMod val="75000"/>
                </a:schemeClr>
              </a:solidFill>
              <a:ln w="12700">
                <a:miter lim="400000"/>
              </a:ln>
            </p:spPr>
            <p:txBody>
              <a:bodyPr lIns="251999" tIns="38100" rIns="251999" bIns="38100" anchor="ctr"/>
              <a:lstStyle/>
              <a:p>
                <a:pPr algn="ctr"/>
                <a:endParaRPr lang="en-US" sz="2800" b="1" noProof="1">
                  <a:solidFill>
                    <a:schemeClr val="tx1">
                      <a:lumMod val="65000"/>
                      <a:lumOff val="35000"/>
                    </a:schemeClr>
                  </a:solidFill>
                  <a:latin typeface="Quicksand" pitchFamily="2" charset="0"/>
                </a:endParaRPr>
              </a:p>
            </p:txBody>
          </p:sp>
          <p:pic>
            <p:nvPicPr>
              <p:cNvPr id="13" name="Graphic 12">
                <a:extLst>
                  <a:ext uri="{FF2B5EF4-FFF2-40B4-BE49-F238E27FC236}">
                    <a16:creationId xmlns:a16="http://schemas.microsoft.com/office/drawing/2014/main" id="{89451918-288F-4F46-814F-7CBC89A4D5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192404" y="2992484"/>
                <a:ext cx="399798" cy="399798"/>
              </a:xfrm>
              <a:prstGeom prst="rect">
                <a:avLst/>
              </a:prstGeom>
            </p:spPr>
          </p:pic>
          <p:pic>
            <p:nvPicPr>
              <p:cNvPr id="14" name="Graphic 13">
                <a:extLst>
                  <a:ext uri="{FF2B5EF4-FFF2-40B4-BE49-F238E27FC236}">
                    <a16:creationId xmlns:a16="http://schemas.microsoft.com/office/drawing/2014/main" id="{1D62615C-A4FA-40B0-ACD4-5EAA356AF9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95505" y="2068514"/>
                <a:ext cx="399798" cy="399798"/>
              </a:xfrm>
              <a:prstGeom prst="rect">
                <a:avLst/>
              </a:prstGeom>
            </p:spPr>
          </p:pic>
          <p:pic>
            <p:nvPicPr>
              <p:cNvPr id="15" name="Graphic 14">
                <a:extLst>
                  <a:ext uri="{FF2B5EF4-FFF2-40B4-BE49-F238E27FC236}">
                    <a16:creationId xmlns:a16="http://schemas.microsoft.com/office/drawing/2014/main" id="{3D7FF914-ECE3-4173-BC06-4C059CAA45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140464" y="4436227"/>
                <a:ext cx="399798" cy="399798"/>
              </a:xfrm>
              <a:prstGeom prst="rect">
                <a:avLst/>
              </a:prstGeom>
            </p:spPr>
          </p:pic>
          <p:pic>
            <p:nvPicPr>
              <p:cNvPr id="16" name="Graphic 15">
                <a:extLst>
                  <a:ext uri="{FF2B5EF4-FFF2-40B4-BE49-F238E27FC236}">
                    <a16:creationId xmlns:a16="http://schemas.microsoft.com/office/drawing/2014/main" id="{16995386-F1D4-42C8-94FA-675249B994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719374" y="2112790"/>
                <a:ext cx="399798" cy="399798"/>
              </a:xfrm>
              <a:prstGeom prst="rect">
                <a:avLst/>
              </a:prstGeom>
            </p:spPr>
          </p:pic>
          <p:pic>
            <p:nvPicPr>
              <p:cNvPr id="17" name="Graphic 16">
                <a:extLst>
                  <a:ext uri="{FF2B5EF4-FFF2-40B4-BE49-F238E27FC236}">
                    <a16:creationId xmlns:a16="http://schemas.microsoft.com/office/drawing/2014/main" id="{C5A5E01B-142B-41BF-AA43-AFB95C8AED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659602" y="3259159"/>
                <a:ext cx="399798" cy="399798"/>
              </a:xfrm>
              <a:prstGeom prst="rect">
                <a:avLst/>
              </a:prstGeom>
            </p:spPr>
          </p:pic>
          <p:pic>
            <p:nvPicPr>
              <p:cNvPr id="18" name="Graphic 17">
                <a:extLst>
                  <a:ext uri="{FF2B5EF4-FFF2-40B4-BE49-F238E27FC236}">
                    <a16:creationId xmlns:a16="http://schemas.microsoft.com/office/drawing/2014/main" id="{7B2553E6-E2D7-41E0-9B49-E8DE8D6FC3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507019" y="5631521"/>
                <a:ext cx="399798" cy="399798"/>
              </a:xfrm>
              <a:prstGeom prst="rect">
                <a:avLst/>
              </a:prstGeom>
            </p:spPr>
          </p:pic>
          <p:pic>
            <p:nvPicPr>
              <p:cNvPr id="19" name="Graphic 18" descr="Escudo estrutura de tópicos">
                <a:extLst>
                  <a:ext uri="{FF2B5EF4-FFF2-40B4-BE49-F238E27FC236}">
                    <a16:creationId xmlns:a16="http://schemas.microsoft.com/office/drawing/2014/main" id="{CCC57845-C976-4DB6-AD55-DCB5858A914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602452" y="4668507"/>
                <a:ext cx="399798" cy="399798"/>
              </a:xfrm>
              <a:prstGeom prst="rect">
                <a:avLst/>
              </a:prstGeom>
            </p:spPr>
          </p:pic>
          <p:pic>
            <p:nvPicPr>
              <p:cNvPr id="20" name="Graphic 19">
                <a:extLst>
                  <a:ext uri="{FF2B5EF4-FFF2-40B4-BE49-F238E27FC236}">
                    <a16:creationId xmlns:a16="http://schemas.microsoft.com/office/drawing/2014/main" id="{BBAB05AD-DA6E-48E9-88C6-31A4ADA8DC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062793" y="5567477"/>
                <a:ext cx="399798" cy="399798"/>
              </a:xfrm>
              <a:prstGeom prst="rect">
                <a:avLst/>
              </a:prstGeom>
            </p:spPr>
          </p:pic>
          <p:pic>
            <p:nvPicPr>
              <p:cNvPr id="45" name="Imagem 44">
                <a:extLst>
                  <a:ext uri="{FF2B5EF4-FFF2-40B4-BE49-F238E27FC236}">
                    <a16:creationId xmlns:a16="http://schemas.microsoft.com/office/drawing/2014/main" id="{ACB1F417-72B1-42F7-BC5E-6BF6C7A5EE27}"/>
                  </a:ext>
                </a:extLst>
              </p:cNvPr>
              <p:cNvPicPr>
                <a:picLocks noChangeAspect="1"/>
              </p:cNvPicPr>
              <p:nvPr/>
            </p:nvPicPr>
            <p:blipFill>
              <a:blip r:embed="rId18"/>
              <a:stretch>
                <a:fillRect/>
              </a:stretch>
            </p:blipFill>
            <p:spPr>
              <a:xfrm>
                <a:off x="5620576" y="3557771"/>
                <a:ext cx="973510" cy="953016"/>
              </a:xfrm>
              <a:prstGeom prst="rect">
                <a:avLst/>
              </a:prstGeom>
            </p:spPr>
          </p:pic>
        </p:grpSp>
      </p:grpSp>
    </p:spTree>
    <p:extLst>
      <p:ext uri="{BB962C8B-B14F-4D97-AF65-F5344CB8AC3E}">
        <p14:creationId xmlns:p14="http://schemas.microsoft.com/office/powerpoint/2010/main" val="3348059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Modularização</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646331"/>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Modularização (Mini APPS) Thales e Ferrarini </a:t>
            </a:r>
          </a:p>
          <a:p>
            <a:pPr marL="171450" indent="-171450">
              <a:buFont typeface="Wingdings" panose="05000000000000000000" pitchFamily="2" charset="2"/>
              <a:buChar char="v"/>
            </a:pPr>
            <a:endParaRPr lang="pt-BR" sz="1200" b="1" dirty="0">
              <a:latin typeface="Quicksand" pitchFamily="2" charset="77"/>
            </a:endParaRPr>
          </a:p>
          <a:p>
            <a:pPr marL="628650" lvl="1" indent="-171450">
              <a:buFont typeface="Wingdings" panose="05000000000000000000" pitchFamily="2" charset="2"/>
              <a:buChar char="v"/>
            </a:pPr>
            <a:r>
              <a:rPr lang="pt-BR" sz="1200" b="1">
                <a:latin typeface="Quicksand"/>
              </a:rPr>
              <a:t>Com o app todo nativo  os mini apps podem ser adicionados como forma de libs</a:t>
            </a: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400253" y="3107038"/>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r>
              <a:rPr lang="pt-BR" sz="1200" dirty="0">
                <a:latin typeface="Quicksand" pitchFamily="2" charset="77"/>
              </a:rPr>
              <a:t>https://reactnative.dev/docs/integration-with-existing-apps</a:t>
            </a:r>
          </a:p>
        </p:txBody>
      </p:sp>
      <p:sp>
        <p:nvSpPr>
          <p:cNvPr id="11" name="TextBox 5">
            <a:extLst>
              <a:ext uri="{FF2B5EF4-FFF2-40B4-BE49-F238E27FC236}">
                <a16:creationId xmlns:a16="http://schemas.microsoft.com/office/drawing/2014/main" id="{90FB9488-CF80-4010-8525-E3B7DEC05549}"/>
              </a:ext>
            </a:extLst>
          </p:cNvPr>
          <p:cNvSpPr txBox="1"/>
          <p:nvPr/>
        </p:nvSpPr>
        <p:spPr>
          <a:xfrm>
            <a:off x="113592" y="2189826"/>
            <a:ext cx="7822800" cy="1200329"/>
          </a:xfrm>
          <a:prstGeom prst="rect">
            <a:avLst/>
          </a:prstGeom>
          <a:noFill/>
        </p:spPr>
        <p:txBody>
          <a:bodyPr wrap="square" lIns="91440" tIns="45720" rIns="91440" bIns="45720" rtlCol="0" anchor="t">
            <a:spAutoFit/>
          </a:bodyPr>
          <a:lstStyle/>
          <a:p>
            <a:r>
              <a:rPr lang="pt-BR" sz="1200" dirty="0">
                <a:latin typeface="Quicksand" pitchFamily="2" charset="77"/>
              </a:rPr>
              <a:t>Referências</a:t>
            </a:r>
          </a:p>
          <a:p>
            <a:endParaRPr lang="pt-BR" sz="1200" dirty="0">
              <a:latin typeface="Quicksand" pitchFamily="2" charset="77"/>
            </a:endParaRPr>
          </a:p>
          <a:p>
            <a:r>
              <a:rPr lang="pt-BR" sz="1200" dirty="0">
                <a:latin typeface="Quicksand" pitchFamily="2" charset="77"/>
                <a:hlinkClick r:id="rId5"/>
              </a:rPr>
              <a:t>https://proandroiddev.com/build-a-modular-android-app-architecture-25342d99de82</a:t>
            </a:r>
            <a:endParaRPr lang="pt-BR" sz="1200" dirty="0">
              <a:latin typeface="Quicksand" pitchFamily="2" charset="77"/>
            </a:endParaRPr>
          </a:p>
          <a:p>
            <a:r>
              <a:rPr lang="pt-BR" sz="1200" dirty="0">
                <a:latin typeface="Quicksand" pitchFamily="2" charset="77"/>
                <a:hlinkClick r:id="rId6"/>
              </a:rPr>
              <a:t>https://medium.com/google-developer-experts/modularizing-android-applications-9e2d18f244a0</a:t>
            </a:r>
            <a:endParaRPr lang="pt-BR" sz="1200" dirty="0">
              <a:latin typeface="Quicksand" pitchFamily="2" charset="77"/>
            </a:endParaRPr>
          </a:p>
          <a:p>
            <a:r>
              <a:rPr lang="pt-BR" sz="1200" dirty="0">
                <a:latin typeface="Quicksand" pitchFamily="2" charset="77"/>
                <a:hlinkClick r:id="rId7"/>
              </a:rPr>
              <a:t>https://medium.com/@mydogtom/modularization-part-1-application-structure-overview-9e465909a9bc</a:t>
            </a:r>
            <a:endParaRPr lang="pt-BR" sz="1200" dirty="0">
              <a:latin typeface="Quicksand" pitchFamily="2" charset="77"/>
            </a:endParaRPr>
          </a:p>
          <a:p>
            <a:endParaRPr lang="pt-BR" sz="1200" dirty="0">
              <a:latin typeface="Quicksand" pitchFamily="2" charset="77"/>
            </a:endParaRPr>
          </a:p>
        </p:txBody>
      </p:sp>
      <p:sp>
        <p:nvSpPr>
          <p:cNvPr id="2" name="Título 1">
            <a:extLst>
              <a:ext uri="{FF2B5EF4-FFF2-40B4-BE49-F238E27FC236}">
                <a16:creationId xmlns:a16="http://schemas.microsoft.com/office/drawing/2014/main" id="{6BBE2CCC-0002-4DC2-9953-B71CFFBB3090}"/>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D403E85D-BB01-464F-805D-ED46148693DC}"/>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9097682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r>
              <a:rPr lang="pt-BR" sz="2000" kern="1200" dirty="0">
                <a:solidFill>
                  <a:schemeClr val="tx1"/>
                </a:solidFill>
                <a:latin typeface="Quicksand"/>
                <a:cs typeface="Times New Roman"/>
              </a:rPr>
              <a:t># </a:t>
            </a:r>
            <a:r>
              <a:rPr lang="pt-BR" sz="1800" kern="1200" dirty="0">
                <a:solidFill>
                  <a:schemeClr val="tx1"/>
                </a:solidFill>
                <a:latin typeface="Quicksand"/>
                <a:cs typeface="Times New Roman"/>
              </a:rPr>
              <a:t>ANÁLISE: Pipeline CI/CD SaaS x </a:t>
            </a:r>
            <a:r>
              <a:rPr lang="pt-BR" sz="1800" kern="1200" dirty="0" err="1">
                <a:solidFill>
                  <a:schemeClr val="tx1"/>
                </a:solidFill>
                <a:latin typeface="Quicksand"/>
                <a:cs typeface="Times New Roman"/>
              </a:rPr>
              <a:t>On-premises</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1" name="TextBox 5">
            <a:extLst>
              <a:ext uri="{FF2B5EF4-FFF2-40B4-BE49-F238E27FC236}">
                <a16:creationId xmlns:a16="http://schemas.microsoft.com/office/drawing/2014/main" id="{48353683-CCEF-4979-8368-47A18D035127}"/>
              </a:ext>
            </a:extLst>
          </p:cNvPr>
          <p:cNvSpPr txBox="1"/>
          <p:nvPr/>
        </p:nvSpPr>
        <p:spPr>
          <a:xfrm>
            <a:off x="0" y="1731219"/>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graphicFrame>
        <p:nvGraphicFramePr>
          <p:cNvPr id="2" name="Tabela 2">
            <a:extLst>
              <a:ext uri="{FF2B5EF4-FFF2-40B4-BE49-F238E27FC236}">
                <a16:creationId xmlns:a16="http://schemas.microsoft.com/office/drawing/2014/main" id="{BE5137CB-EE87-4876-8BE5-6BB1022E6EFE}"/>
              </a:ext>
            </a:extLst>
          </p:cNvPr>
          <p:cNvGraphicFramePr>
            <a:graphicFrameLocks noGrp="1"/>
          </p:cNvGraphicFramePr>
          <p:nvPr>
            <p:extLst>
              <p:ext uri="{D42A27DB-BD31-4B8C-83A1-F6EECF244321}">
                <p14:modId xmlns:p14="http://schemas.microsoft.com/office/powerpoint/2010/main" val="3251860827"/>
              </p:ext>
            </p:extLst>
          </p:nvPr>
        </p:nvGraphicFramePr>
        <p:xfrm>
          <a:off x="306943" y="1622549"/>
          <a:ext cx="7739142" cy="3022600"/>
        </p:xfrm>
        <a:graphic>
          <a:graphicData uri="http://schemas.openxmlformats.org/drawingml/2006/table">
            <a:tbl>
              <a:tblPr firstRow="1" bandRow="1">
                <a:tableStyleId>{5C22544A-7EE6-4342-B048-85BDC9FD1C3A}</a:tableStyleId>
              </a:tblPr>
              <a:tblGrid>
                <a:gridCol w="2579714">
                  <a:extLst>
                    <a:ext uri="{9D8B030D-6E8A-4147-A177-3AD203B41FA5}">
                      <a16:colId xmlns:a16="http://schemas.microsoft.com/office/drawing/2014/main" val="4061845470"/>
                    </a:ext>
                  </a:extLst>
                </a:gridCol>
                <a:gridCol w="2579714">
                  <a:extLst>
                    <a:ext uri="{9D8B030D-6E8A-4147-A177-3AD203B41FA5}">
                      <a16:colId xmlns:a16="http://schemas.microsoft.com/office/drawing/2014/main" val="2325097074"/>
                    </a:ext>
                  </a:extLst>
                </a:gridCol>
                <a:gridCol w="2579714">
                  <a:extLst>
                    <a:ext uri="{9D8B030D-6E8A-4147-A177-3AD203B41FA5}">
                      <a16:colId xmlns:a16="http://schemas.microsoft.com/office/drawing/2014/main" val="390882789"/>
                    </a:ext>
                  </a:extLst>
                </a:gridCol>
              </a:tblGrid>
              <a:tr h="370840">
                <a:tc>
                  <a:txBody>
                    <a:bodyPr/>
                    <a:lstStyle/>
                    <a:p>
                      <a:endParaRPr lang="pt-BR"/>
                    </a:p>
                  </a:txBody>
                  <a:tcPr>
                    <a:noFill/>
                  </a:tcPr>
                </a:tc>
                <a:tc>
                  <a:txBody>
                    <a:bodyPr/>
                    <a:lstStyle/>
                    <a:p>
                      <a:pPr algn="ctr"/>
                      <a:r>
                        <a:rPr lang="pt-BR"/>
                        <a:t>SaaS</a:t>
                      </a:r>
                    </a:p>
                  </a:txBody>
                  <a:tcPr/>
                </a:tc>
                <a:tc>
                  <a:txBody>
                    <a:bodyPr/>
                    <a:lstStyle/>
                    <a:p>
                      <a:pPr algn="ctr"/>
                      <a:r>
                        <a:rPr lang="pt-BR"/>
                        <a:t>On-premises</a:t>
                      </a:r>
                      <a:endParaRPr lang="pt-BR" dirty="0" err="1"/>
                    </a:p>
                  </a:txBody>
                  <a:tcPr/>
                </a:tc>
                <a:extLst>
                  <a:ext uri="{0D108BD9-81ED-4DB2-BD59-A6C34878D82A}">
                    <a16:rowId xmlns:a16="http://schemas.microsoft.com/office/drawing/2014/main" val="601316606"/>
                  </a:ext>
                </a:extLst>
              </a:tr>
              <a:tr h="370840">
                <a:tc>
                  <a:txBody>
                    <a:bodyPr/>
                    <a:lstStyle/>
                    <a:p>
                      <a:r>
                        <a:rPr lang="pt-BR" sz="1200" b="1">
                          <a:latin typeface="Quicksand" pitchFamily="2" charset="0"/>
                        </a:rPr>
                        <a:t>A</a:t>
                      </a:r>
                      <a:r>
                        <a:rPr lang="pt-BR" sz="1200" b="1" i="0" u="none" strike="noStrike" noProof="0">
                          <a:latin typeface="Quicksand" pitchFamily="2" charset="0"/>
                        </a:rPr>
                        <a:t>cesso ao código-fonte e dados sensíveis</a:t>
                      </a:r>
                      <a:endParaRPr lang="pt-BR" sz="1200" b="1" i="0" u="none" strike="noStrike" noProof="0" dirty="0">
                        <a:latin typeface="Quicksand" pitchFamily="2" charset="0"/>
                      </a:endParaRPr>
                    </a:p>
                  </a:txBody>
                  <a:tcPr anchor="ctr"/>
                </a:tc>
                <a:tc>
                  <a:txBody>
                    <a:bodyPr/>
                    <a:lstStyle/>
                    <a:p>
                      <a:pPr algn="ctr"/>
                      <a:r>
                        <a:rPr lang="pt-BR" sz="1200" dirty="0">
                          <a:latin typeface="Quicksand" pitchFamily="2" charset="0"/>
                        </a:rPr>
                        <a:t>Provedor tem acesso de leitura &amp; escrita</a:t>
                      </a:r>
                    </a:p>
                  </a:txBody>
                  <a:tcPr anchor="ctr"/>
                </a:tc>
                <a:tc>
                  <a:txBody>
                    <a:bodyPr/>
                    <a:lstStyle/>
                    <a:p>
                      <a:pPr algn="ctr"/>
                      <a:r>
                        <a:rPr lang="pt-BR" sz="1200">
                          <a:latin typeface="Quicksand" pitchFamily="2" charset="0"/>
                        </a:rPr>
                        <a:t>Acesso restrito à própria empresa</a:t>
                      </a:r>
                    </a:p>
                  </a:txBody>
                  <a:tcPr anchor="ctr"/>
                </a:tc>
                <a:extLst>
                  <a:ext uri="{0D108BD9-81ED-4DB2-BD59-A6C34878D82A}">
                    <a16:rowId xmlns:a16="http://schemas.microsoft.com/office/drawing/2014/main" val="415716037"/>
                  </a:ext>
                </a:extLst>
              </a:tr>
              <a:tr h="370840">
                <a:tc>
                  <a:txBody>
                    <a:bodyPr/>
                    <a:lstStyle/>
                    <a:p>
                      <a:r>
                        <a:rPr lang="pt-BR" sz="1200" b="1">
                          <a:latin typeface="Quicksand" pitchFamily="2" charset="0"/>
                        </a:rPr>
                        <a:t>Serviços/Ferramentas CI/CD</a:t>
                      </a:r>
                      <a:endParaRPr lang="pt-BR" sz="1200" b="1" dirty="0">
                        <a:latin typeface="Quicksand" pitchFamily="2" charset="0"/>
                      </a:endParaRPr>
                    </a:p>
                  </a:txBody>
                  <a:tcPr anchor="ctr"/>
                </a:tc>
                <a:tc>
                  <a:txBody>
                    <a:bodyPr/>
                    <a:lstStyle/>
                    <a:p>
                      <a:pPr algn="ctr"/>
                      <a:r>
                        <a:rPr lang="pt-BR" sz="1200">
                          <a:latin typeface="Quicksand" pitchFamily="2" charset="0"/>
                        </a:rPr>
                        <a:t>Bitrise</a:t>
                      </a:r>
                    </a:p>
                    <a:p>
                      <a:pPr lvl="0" algn="ctr">
                        <a:buNone/>
                      </a:pPr>
                      <a:r>
                        <a:rPr lang="pt-BR" sz="1200">
                          <a:latin typeface="Quicksand" pitchFamily="2" charset="0"/>
                        </a:rPr>
                        <a:t>Codemagic</a:t>
                      </a:r>
                    </a:p>
                    <a:p>
                      <a:pPr lvl="0" algn="ctr">
                        <a:buNone/>
                      </a:pPr>
                      <a:r>
                        <a:rPr lang="pt-BR" sz="1200">
                          <a:latin typeface="Quicksand" pitchFamily="2" charset="0"/>
                        </a:rPr>
                        <a:t>Github Workflows</a:t>
                      </a:r>
                      <a:endParaRPr lang="pt-BR" sz="1200" dirty="0">
                        <a:latin typeface="Quicksand" pitchFamily="2" charset="0"/>
                      </a:endParaRPr>
                    </a:p>
                  </a:txBody>
                  <a:tcPr anchor="ctr"/>
                </a:tc>
                <a:tc>
                  <a:txBody>
                    <a:bodyPr/>
                    <a:lstStyle/>
                    <a:p>
                      <a:pPr algn="ctr"/>
                      <a:r>
                        <a:rPr lang="pt-BR" sz="1200">
                          <a:latin typeface="Quicksand" pitchFamily="2" charset="0"/>
                        </a:rPr>
                        <a:t>Fastlane</a:t>
                      </a:r>
                    </a:p>
                  </a:txBody>
                  <a:tcPr anchor="ctr"/>
                </a:tc>
                <a:extLst>
                  <a:ext uri="{0D108BD9-81ED-4DB2-BD59-A6C34878D82A}">
                    <a16:rowId xmlns:a16="http://schemas.microsoft.com/office/drawing/2014/main" val="2070982553"/>
                  </a:ext>
                </a:extLst>
              </a:tr>
              <a:tr h="370840">
                <a:tc>
                  <a:txBody>
                    <a:bodyPr/>
                    <a:lstStyle/>
                    <a:p>
                      <a:r>
                        <a:rPr lang="pt-BR" sz="1200" b="1" dirty="0">
                          <a:latin typeface="Quicksand" pitchFamily="2" charset="0"/>
                        </a:rPr>
                        <a:t>Custos</a:t>
                      </a:r>
                    </a:p>
                  </a:txBody>
                  <a:tcPr anchor="ctr"/>
                </a:tc>
                <a:tc>
                  <a:txBody>
                    <a:bodyPr/>
                    <a:lstStyle/>
                    <a:p>
                      <a:pPr algn="ctr"/>
                      <a:r>
                        <a:rPr lang="pt-BR" sz="1200">
                          <a:latin typeface="Quicksand" pitchFamily="2" charset="0"/>
                        </a:rPr>
                        <a:t>Custo de uso do serviço</a:t>
                      </a:r>
                      <a:endParaRPr lang="pt-BR" sz="1200" dirty="0">
                        <a:latin typeface="Quicksand" pitchFamily="2" charset="0"/>
                      </a:endParaRPr>
                    </a:p>
                  </a:txBody>
                  <a:tcPr anchor="ctr"/>
                </a:tc>
                <a:tc>
                  <a:txBody>
                    <a:bodyPr/>
                    <a:lstStyle/>
                    <a:p>
                      <a:pPr algn="ctr"/>
                      <a:r>
                        <a:rPr lang="pt-BR" sz="1200">
                          <a:latin typeface="Quicksand" pitchFamily="2" charset="0"/>
                        </a:rPr>
                        <a:t>Máquinas p/ CI/CD</a:t>
                      </a:r>
                    </a:p>
                    <a:p>
                      <a:pPr lvl="0" algn="ctr">
                        <a:buNone/>
                      </a:pPr>
                      <a:r>
                        <a:rPr lang="pt-BR" sz="1200">
                          <a:latin typeface="Quicksand" pitchFamily="2" charset="0"/>
                        </a:rPr>
                        <a:t>Gerenciamento de ferramentas</a:t>
                      </a:r>
                    </a:p>
                    <a:p>
                      <a:pPr lvl="0" algn="ctr">
                        <a:buNone/>
                      </a:pPr>
                      <a:r>
                        <a:rPr lang="pt-BR" sz="1200">
                          <a:latin typeface="Quicksand" pitchFamily="2" charset="0"/>
                        </a:rPr>
                        <a:t>Custo com pessoal</a:t>
                      </a:r>
                      <a:endParaRPr lang="pt-BR" sz="1200" dirty="0">
                        <a:latin typeface="Quicksand" pitchFamily="2" charset="0"/>
                      </a:endParaRPr>
                    </a:p>
                  </a:txBody>
                  <a:tcPr anchor="ctr"/>
                </a:tc>
                <a:extLst>
                  <a:ext uri="{0D108BD9-81ED-4DB2-BD59-A6C34878D82A}">
                    <a16:rowId xmlns:a16="http://schemas.microsoft.com/office/drawing/2014/main" val="2712676699"/>
                  </a:ext>
                </a:extLst>
              </a:tr>
              <a:tr h="370839">
                <a:tc>
                  <a:txBody>
                    <a:bodyPr/>
                    <a:lstStyle/>
                    <a:p>
                      <a:pPr lvl="0">
                        <a:buNone/>
                      </a:pPr>
                      <a:r>
                        <a:rPr lang="pt-BR" sz="1200" b="1">
                          <a:latin typeface="Quicksand" pitchFamily="2" charset="0"/>
                        </a:rPr>
                        <a:t>Gerenciamento de infraestrutura</a:t>
                      </a:r>
                      <a:endParaRPr lang="pt-BR" sz="1200" b="1" dirty="0">
                        <a:latin typeface="Quicksand" pitchFamily="2" charset="0"/>
                      </a:endParaRPr>
                    </a:p>
                  </a:txBody>
                  <a:tcPr/>
                </a:tc>
                <a:tc>
                  <a:txBody>
                    <a:bodyPr/>
                    <a:lstStyle/>
                    <a:p>
                      <a:pPr lvl="0" algn="ctr">
                        <a:buNone/>
                      </a:pPr>
                      <a:r>
                        <a:rPr lang="pt-BR" sz="1200">
                          <a:latin typeface="Quicksand" pitchFamily="2" charset="0"/>
                        </a:rPr>
                        <a:t>Gerenciamento do provedor</a:t>
                      </a:r>
                      <a:endParaRPr lang="pt-BR" sz="1200" dirty="0">
                        <a:latin typeface="Quicksand" pitchFamily="2" charset="0"/>
                      </a:endParaRPr>
                    </a:p>
                  </a:txBody>
                  <a:tcPr/>
                </a:tc>
                <a:tc>
                  <a:txBody>
                    <a:bodyPr/>
                    <a:lstStyle/>
                    <a:p>
                      <a:pPr lvl="0" algn="ctr">
                        <a:buNone/>
                      </a:pPr>
                      <a:r>
                        <a:rPr lang="pt-BR" sz="1200">
                          <a:latin typeface="Quicksand" pitchFamily="2" charset="0"/>
                        </a:rPr>
                        <a:t>Gerenciamento da própria empresa (ou terceiros)</a:t>
                      </a:r>
                      <a:endParaRPr lang="pt-BR" sz="1200" dirty="0">
                        <a:latin typeface="Quicksand" pitchFamily="2" charset="0"/>
                      </a:endParaRPr>
                    </a:p>
                  </a:txBody>
                  <a:tcPr/>
                </a:tc>
                <a:extLst>
                  <a:ext uri="{0D108BD9-81ED-4DB2-BD59-A6C34878D82A}">
                    <a16:rowId xmlns:a16="http://schemas.microsoft.com/office/drawing/2014/main" val="1686195042"/>
                  </a:ext>
                </a:extLst>
              </a:tr>
              <a:tr h="370838">
                <a:tc>
                  <a:txBody>
                    <a:bodyPr/>
                    <a:lstStyle/>
                    <a:p>
                      <a:pPr lvl="0">
                        <a:buNone/>
                      </a:pPr>
                      <a:r>
                        <a:rPr lang="pt-BR" sz="1200" b="1">
                          <a:latin typeface="Quicksand" pitchFamily="2" charset="0"/>
                        </a:rPr>
                        <a:t>Restrições</a:t>
                      </a:r>
                      <a:endParaRPr lang="pt-BR" sz="1200" b="1" dirty="0">
                        <a:latin typeface="Quicksand" pitchFamily="2" charset="0"/>
                      </a:endParaRPr>
                    </a:p>
                  </a:txBody>
                  <a:tcPr/>
                </a:tc>
                <a:tc>
                  <a:txBody>
                    <a:bodyPr/>
                    <a:lstStyle/>
                    <a:p>
                      <a:pPr lvl="0" algn="ctr">
                        <a:buNone/>
                      </a:pPr>
                      <a:r>
                        <a:rPr lang="pt-BR" sz="1200">
                          <a:latin typeface="Quicksand" pitchFamily="2" charset="0"/>
                        </a:rPr>
                        <a:t>Uso restrito às opções disponibilizadas pelo provedor</a:t>
                      </a:r>
                      <a:endParaRPr lang="pt-BR" sz="1200" dirty="0">
                        <a:latin typeface="Quicksand" pitchFamily="2" charset="0"/>
                      </a:endParaRPr>
                    </a:p>
                  </a:txBody>
                  <a:tcPr/>
                </a:tc>
                <a:tc>
                  <a:txBody>
                    <a:bodyPr/>
                    <a:lstStyle/>
                    <a:p>
                      <a:pPr lvl="0" algn="ctr">
                        <a:buNone/>
                      </a:pPr>
                      <a:r>
                        <a:rPr lang="pt-BR" sz="1200" dirty="0">
                          <a:latin typeface="Quicksand" pitchFamily="2" charset="0"/>
                        </a:rPr>
                        <a:t>Maior liberdade para configuração de pipelines</a:t>
                      </a:r>
                    </a:p>
                  </a:txBody>
                  <a:tcPr/>
                </a:tc>
                <a:extLst>
                  <a:ext uri="{0D108BD9-81ED-4DB2-BD59-A6C34878D82A}">
                    <a16:rowId xmlns:a16="http://schemas.microsoft.com/office/drawing/2014/main" val="2456325847"/>
                  </a:ext>
                </a:extLst>
              </a:tr>
            </a:tbl>
          </a:graphicData>
        </a:graphic>
      </p:graphicFrame>
      <p:sp>
        <p:nvSpPr>
          <p:cNvPr id="3" name="Título 2">
            <a:extLst>
              <a:ext uri="{FF2B5EF4-FFF2-40B4-BE49-F238E27FC236}">
                <a16:creationId xmlns:a16="http://schemas.microsoft.com/office/drawing/2014/main" id="{19D38865-10C1-41BA-B15A-5A958B6FAC00}"/>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6D88BD82-1E79-4EAD-A392-DE581D72678D}"/>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20445777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r>
              <a:rPr lang="pt-BR" sz="2000" kern="1200" dirty="0">
                <a:solidFill>
                  <a:schemeClr val="tx1"/>
                </a:solidFill>
                <a:latin typeface="Quicksand"/>
                <a:cs typeface="Times New Roman"/>
              </a:rPr>
              <a:t># </a:t>
            </a:r>
            <a:r>
              <a:rPr lang="pt-BR" sz="1800" kern="1200">
                <a:solidFill>
                  <a:schemeClr val="tx1"/>
                </a:solidFill>
                <a:latin typeface="Quicksand"/>
                <a:cs typeface="Times New Roman"/>
              </a:rPr>
              <a:t>ANÁLISE: Comparativo de provedores SaaS CI/CD</a:t>
            </a:r>
            <a:endParaRPr lang="pt-BR" sz="1800" kern="120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1" name="TextBox 5">
            <a:extLst>
              <a:ext uri="{FF2B5EF4-FFF2-40B4-BE49-F238E27FC236}">
                <a16:creationId xmlns:a16="http://schemas.microsoft.com/office/drawing/2014/main" id="{48353683-CCEF-4979-8368-47A18D035127}"/>
              </a:ext>
            </a:extLst>
          </p:cNvPr>
          <p:cNvSpPr txBox="1"/>
          <p:nvPr/>
        </p:nvSpPr>
        <p:spPr>
          <a:xfrm>
            <a:off x="0" y="1731219"/>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graphicFrame>
        <p:nvGraphicFramePr>
          <p:cNvPr id="2" name="Tabela 2">
            <a:extLst>
              <a:ext uri="{FF2B5EF4-FFF2-40B4-BE49-F238E27FC236}">
                <a16:creationId xmlns:a16="http://schemas.microsoft.com/office/drawing/2014/main" id="{BE5137CB-EE87-4876-8BE5-6BB1022E6EFE}"/>
              </a:ext>
            </a:extLst>
          </p:cNvPr>
          <p:cNvGraphicFramePr>
            <a:graphicFrameLocks noGrp="1"/>
          </p:cNvGraphicFramePr>
          <p:nvPr>
            <p:extLst>
              <p:ext uri="{D42A27DB-BD31-4B8C-83A1-F6EECF244321}">
                <p14:modId xmlns:p14="http://schemas.microsoft.com/office/powerpoint/2010/main" val="1669731200"/>
              </p:ext>
            </p:extLst>
          </p:nvPr>
        </p:nvGraphicFramePr>
        <p:xfrm>
          <a:off x="279862" y="1345831"/>
          <a:ext cx="7739142" cy="4170674"/>
        </p:xfrm>
        <a:graphic>
          <a:graphicData uri="http://schemas.openxmlformats.org/drawingml/2006/table">
            <a:tbl>
              <a:tblPr firstRow="1" bandRow="1">
                <a:tableStyleId>{5C22544A-7EE6-4342-B048-85BDC9FD1C3A}</a:tableStyleId>
              </a:tblPr>
              <a:tblGrid>
                <a:gridCol w="2579714">
                  <a:extLst>
                    <a:ext uri="{9D8B030D-6E8A-4147-A177-3AD203B41FA5}">
                      <a16:colId xmlns:a16="http://schemas.microsoft.com/office/drawing/2014/main" val="4061845470"/>
                    </a:ext>
                  </a:extLst>
                </a:gridCol>
                <a:gridCol w="2579714">
                  <a:extLst>
                    <a:ext uri="{9D8B030D-6E8A-4147-A177-3AD203B41FA5}">
                      <a16:colId xmlns:a16="http://schemas.microsoft.com/office/drawing/2014/main" val="2325097074"/>
                    </a:ext>
                  </a:extLst>
                </a:gridCol>
                <a:gridCol w="2579714">
                  <a:extLst>
                    <a:ext uri="{9D8B030D-6E8A-4147-A177-3AD203B41FA5}">
                      <a16:colId xmlns:a16="http://schemas.microsoft.com/office/drawing/2014/main" val="390882789"/>
                    </a:ext>
                  </a:extLst>
                </a:gridCol>
              </a:tblGrid>
              <a:tr h="370840">
                <a:tc>
                  <a:txBody>
                    <a:bodyPr/>
                    <a:lstStyle/>
                    <a:p>
                      <a:endParaRPr lang="pt-BR" dirty="0"/>
                    </a:p>
                  </a:txBody>
                  <a:tcPr>
                    <a:noFill/>
                  </a:tcPr>
                </a:tc>
                <a:tc>
                  <a:txBody>
                    <a:bodyPr/>
                    <a:lstStyle/>
                    <a:p>
                      <a:pPr algn="ctr"/>
                      <a:r>
                        <a:rPr lang="pt-BR"/>
                        <a:t>Bitrise</a:t>
                      </a:r>
                      <a:endParaRPr lang="pt-BR" dirty="0" err="1"/>
                    </a:p>
                  </a:txBody>
                  <a:tcPr/>
                </a:tc>
                <a:tc>
                  <a:txBody>
                    <a:bodyPr/>
                    <a:lstStyle/>
                    <a:p>
                      <a:pPr lvl="0" algn="ctr">
                        <a:buNone/>
                      </a:pPr>
                      <a:r>
                        <a:rPr lang="pt-BR"/>
                        <a:t>Codemagic</a:t>
                      </a:r>
                      <a:endParaRPr lang="pt-BR" dirty="0" err="1"/>
                    </a:p>
                  </a:txBody>
                  <a:tcPr/>
                </a:tc>
                <a:extLst>
                  <a:ext uri="{0D108BD9-81ED-4DB2-BD59-A6C34878D82A}">
                    <a16:rowId xmlns:a16="http://schemas.microsoft.com/office/drawing/2014/main" val="601316606"/>
                  </a:ext>
                </a:extLst>
              </a:tr>
              <a:tr h="370840">
                <a:tc>
                  <a:txBody>
                    <a:bodyPr/>
                    <a:lstStyle/>
                    <a:p>
                      <a:r>
                        <a:rPr lang="pt-BR" sz="1600" b="1"/>
                        <a:t>Preço</a:t>
                      </a:r>
                      <a:endParaRPr lang="pt-BR" sz="1600" b="1" dirty="0"/>
                    </a:p>
                  </a:txBody>
                  <a:tcPr anchor="ctr"/>
                </a:tc>
                <a:tc>
                  <a:txBody>
                    <a:bodyPr/>
                    <a:lstStyle/>
                    <a:p>
                      <a:pPr algn="ctr"/>
                      <a:r>
                        <a:rPr lang="pt-BR" sz="1600"/>
                        <a:t>A partir de USD 35 / mês</a:t>
                      </a:r>
                      <a:endParaRPr lang="pt-BR" sz="1600" dirty="0"/>
                    </a:p>
                  </a:txBody>
                  <a:tcPr anchor="ctr"/>
                </a:tc>
                <a:tc>
                  <a:txBody>
                    <a:bodyPr/>
                    <a:lstStyle/>
                    <a:p>
                      <a:pPr algn="ctr"/>
                      <a:r>
                        <a:rPr lang="pt-BR" sz="1600"/>
                        <a:t>USD 10 / usuário / mês +</a:t>
                      </a:r>
                    </a:p>
                    <a:p>
                      <a:pPr lvl="0" algn="ctr">
                        <a:buNone/>
                      </a:pPr>
                      <a:r>
                        <a:rPr lang="pt-BR" sz="1600"/>
                        <a:t>~ USD 0,05 / minuto</a:t>
                      </a:r>
                      <a:endParaRPr lang="pt-BR" sz="1600" dirty="0"/>
                    </a:p>
                  </a:txBody>
                  <a:tcPr anchor="ctr"/>
                </a:tc>
                <a:extLst>
                  <a:ext uri="{0D108BD9-81ED-4DB2-BD59-A6C34878D82A}">
                    <a16:rowId xmlns:a16="http://schemas.microsoft.com/office/drawing/2014/main" val="415716037"/>
                  </a:ext>
                </a:extLst>
              </a:tr>
              <a:tr h="370840">
                <a:tc>
                  <a:txBody>
                    <a:bodyPr/>
                    <a:lstStyle/>
                    <a:p>
                      <a:r>
                        <a:rPr lang="pt-BR" sz="1600" b="1"/>
                        <a:t>Máquinas</a:t>
                      </a:r>
                      <a:endParaRPr lang="pt-BR" sz="1600" b="1" dirty="0"/>
                    </a:p>
                  </a:txBody>
                  <a:tcPr anchor="ctr"/>
                </a:tc>
                <a:tc>
                  <a:txBody>
                    <a:bodyPr/>
                    <a:lstStyle/>
                    <a:p>
                      <a:pPr algn="ctr"/>
                      <a:endParaRPr lang="pt-BR" sz="1600" dirty="0"/>
                    </a:p>
                  </a:txBody>
                  <a:tcPr anchor="ctr"/>
                </a:tc>
                <a:tc>
                  <a:txBody>
                    <a:bodyPr/>
                    <a:lstStyle/>
                    <a:p>
                      <a:pPr lvl="0" algn="ctr">
                        <a:lnSpc>
                          <a:spcPct val="100000"/>
                        </a:lnSpc>
                        <a:spcBef>
                          <a:spcPts val="0"/>
                        </a:spcBef>
                        <a:spcAft>
                          <a:spcPts val="0"/>
                        </a:spcAft>
                        <a:buNone/>
                      </a:pPr>
                      <a:r>
                        <a:rPr lang="pt-BR" sz="1600" b="0" i="0" u="none" strike="noStrike" noProof="0">
                          <a:latin typeface="Arial"/>
                        </a:rPr>
                        <a:t>macOS (XCode &gt; 11.x) e Linux VMs</a:t>
                      </a:r>
                      <a:endParaRPr lang="pt-BR" sz="1600" b="0" i="0" u="none" strike="noStrike" noProof="0" dirty="0">
                        <a:latin typeface="Arial"/>
                      </a:endParaRPr>
                    </a:p>
                  </a:txBody>
                  <a:tcPr anchor="ctr"/>
                </a:tc>
                <a:extLst>
                  <a:ext uri="{0D108BD9-81ED-4DB2-BD59-A6C34878D82A}">
                    <a16:rowId xmlns:a16="http://schemas.microsoft.com/office/drawing/2014/main" val="2070982553"/>
                  </a:ext>
                </a:extLst>
              </a:tr>
              <a:tr h="370840">
                <a:tc>
                  <a:txBody>
                    <a:bodyPr/>
                    <a:lstStyle/>
                    <a:p>
                      <a:r>
                        <a:rPr lang="pt-BR" sz="1600" b="1"/>
                        <a:t>Editor de workflow</a:t>
                      </a:r>
                      <a:endParaRPr lang="pt-BR" sz="1600" b="1" dirty="0"/>
                    </a:p>
                  </a:txBody>
                  <a:tcPr anchor="ctr"/>
                </a:tc>
                <a:tc>
                  <a:txBody>
                    <a:bodyPr/>
                    <a:lstStyle/>
                    <a:p>
                      <a:pPr algn="ctr"/>
                      <a:r>
                        <a:rPr lang="pt-BR" sz="1600"/>
                        <a:t>Gráfico e via YAML</a:t>
                      </a:r>
                      <a:endParaRPr lang="pt-BR" sz="1600" dirty="0"/>
                    </a:p>
                  </a:txBody>
                  <a:tcPr anchor="ctr"/>
                </a:tc>
                <a:tc>
                  <a:txBody>
                    <a:bodyPr/>
                    <a:lstStyle/>
                    <a:p>
                      <a:pPr lvl="0" algn="ctr">
                        <a:lnSpc>
                          <a:spcPct val="100000"/>
                        </a:lnSpc>
                        <a:spcBef>
                          <a:spcPts val="0"/>
                        </a:spcBef>
                        <a:spcAft>
                          <a:spcPts val="0"/>
                        </a:spcAft>
                        <a:buNone/>
                      </a:pPr>
                      <a:r>
                        <a:rPr lang="pt-BR" sz="1600" b="0" i="0" u="none" strike="noStrike" noProof="0">
                          <a:latin typeface="Arial"/>
                        </a:rPr>
                        <a:t>Gráfico e via YAML</a:t>
                      </a:r>
                      <a:endParaRPr lang="pt-BR" sz="1600" b="0" i="0" u="none" strike="noStrike" noProof="0" dirty="0">
                        <a:latin typeface="Arial"/>
                      </a:endParaRPr>
                    </a:p>
                  </a:txBody>
                  <a:tcPr anchor="ctr"/>
                </a:tc>
                <a:extLst>
                  <a:ext uri="{0D108BD9-81ED-4DB2-BD59-A6C34878D82A}">
                    <a16:rowId xmlns:a16="http://schemas.microsoft.com/office/drawing/2014/main" val="2712676699"/>
                  </a:ext>
                </a:extLst>
              </a:tr>
              <a:tr h="370839">
                <a:tc>
                  <a:txBody>
                    <a:bodyPr/>
                    <a:lstStyle/>
                    <a:p>
                      <a:pPr lvl="0">
                        <a:buNone/>
                      </a:pPr>
                      <a:r>
                        <a:rPr lang="pt-BR" sz="1600" b="1"/>
                        <a:t>Complexidade configuração via YAML</a:t>
                      </a:r>
                    </a:p>
                  </a:txBody>
                  <a:tcPr/>
                </a:tc>
                <a:tc>
                  <a:txBody>
                    <a:bodyPr/>
                    <a:lstStyle/>
                    <a:p>
                      <a:pPr lvl="0" algn="ctr">
                        <a:buNone/>
                      </a:pPr>
                      <a:r>
                        <a:rPr lang="pt-BR" sz="1600"/>
                        <a:t>Média</a:t>
                      </a:r>
                      <a:endParaRPr lang="pt-BR" sz="1600" dirty="0"/>
                    </a:p>
                  </a:txBody>
                  <a:tcPr anchor="ctr"/>
                </a:tc>
                <a:tc>
                  <a:txBody>
                    <a:bodyPr/>
                    <a:lstStyle/>
                    <a:p>
                      <a:pPr lvl="0" algn="ctr">
                        <a:buNone/>
                      </a:pPr>
                      <a:r>
                        <a:rPr lang="pt-BR" sz="1600"/>
                        <a:t>Baixa</a:t>
                      </a:r>
                      <a:endParaRPr lang="pt-BR" sz="1600" dirty="0"/>
                    </a:p>
                  </a:txBody>
                  <a:tcPr anchor="ctr"/>
                </a:tc>
                <a:extLst>
                  <a:ext uri="{0D108BD9-81ED-4DB2-BD59-A6C34878D82A}">
                    <a16:rowId xmlns:a16="http://schemas.microsoft.com/office/drawing/2014/main" val="1686195042"/>
                  </a:ext>
                </a:extLst>
              </a:tr>
              <a:tr h="370838">
                <a:tc>
                  <a:txBody>
                    <a:bodyPr/>
                    <a:lstStyle/>
                    <a:p>
                      <a:pPr lvl="0">
                        <a:buNone/>
                      </a:pPr>
                      <a:r>
                        <a:rPr lang="pt-BR" sz="1600" b="1"/>
                        <a:t>Conexão com repositórios</a:t>
                      </a:r>
                      <a:endParaRPr lang="pt-BR" sz="1600" b="1" dirty="0"/>
                    </a:p>
                  </a:txBody>
                  <a:tcPr/>
                </a:tc>
                <a:tc>
                  <a:txBody>
                    <a:bodyPr/>
                    <a:lstStyle/>
                    <a:p>
                      <a:pPr lvl="0" algn="ctr">
                        <a:buNone/>
                      </a:pPr>
                      <a:r>
                        <a:rPr lang="pt-BR" sz="1600" b="0" i="0" u="none" strike="noStrike" noProof="0">
                          <a:latin typeface="Arial"/>
                        </a:rPr>
                        <a:t>GitHub, GitLab ou Bitbucket</a:t>
                      </a:r>
                      <a:endParaRPr lang="pt-BR" sz="1600"/>
                    </a:p>
                  </a:txBody>
                  <a:tcPr anchor="ctr"/>
                </a:tc>
                <a:tc>
                  <a:txBody>
                    <a:bodyPr/>
                    <a:lstStyle/>
                    <a:p>
                      <a:pPr lvl="0" algn="ctr">
                        <a:lnSpc>
                          <a:spcPct val="100000"/>
                        </a:lnSpc>
                        <a:spcBef>
                          <a:spcPts val="0"/>
                        </a:spcBef>
                        <a:spcAft>
                          <a:spcPts val="0"/>
                        </a:spcAft>
                        <a:buNone/>
                      </a:pPr>
                      <a:r>
                        <a:rPr lang="pt-BR" sz="1600" b="0" i="0" u="none" strike="noStrike" noProof="0" dirty="0">
                          <a:latin typeface="Arial"/>
                        </a:rPr>
                        <a:t>GitHub, </a:t>
                      </a:r>
                      <a:r>
                        <a:rPr lang="pt-BR" sz="1600" b="0" i="0" u="none" strike="noStrike" noProof="0" dirty="0" err="1">
                          <a:latin typeface="Arial"/>
                        </a:rPr>
                        <a:t>GitLab</a:t>
                      </a:r>
                      <a:r>
                        <a:rPr lang="pt-BR" sz="1600" b="0" i="0" u="none" strike="noStrike" noProof="0" dirty="0">
                          <a:latin typeface="Arial"/>
                        </a:rPr>
                        <a:t> ou </a:t>
                      </a:r>
                      <a:r>
                        <a:rPr lang="pt-BR" sz="1600" b="0" i="0" u="none" strike="noStrike" noProof="0" dirty="0" err="1">
                          <a:latin typeface="Arial"/>
                        </a:rPr>
                        <a:t>Bitbucket</a:t>
                      </a:r>
                      <a:endParaRPr lang="pt-BR" sz="1600" b="0" i="0" u="none" strike="noStrike" noProof="0" dirty="0">
                        <a:latin typeface="Arial"/>
                      </a:endParaRPr>
                    </a:p>
                  </a:txBody>
                  <a:tcPr anchor="ctr"/>
                </a:tc>
                <a:extLst>
                  <a:ext uri="{0D108BD9-81ED-4DB2-BD59-A6C34878D82A}">
                    <a16:rowId xmlns:a16="http://schemas.microsoft.com/office/drawing/2014/main" val="2456325847"/>
                  </a:ext>
                </a:extLst>
              </a:tr>
              <a:tr h="370838">
                <a:tc>
                  <a:txBody>
                    <a:bodyPr/>
                    <a:lstStyle/>
                    <a:p>
                      <a:pPr lvl="0">
                        <a:buNone/>
                      </a:pPr>
                      <a:r>
                        <a:rPr lang="pt-BR" sz="1600" b="1"/>
                        <a:t>Single Sign-On</a:t>
                      </a:r>
                      <a:endParaRPr lang="pt-BR" sz="1600" b="1" dirty="0" err="1"/>
                    </a:p>
                  </a:txBody>
                  <a:tcPr/>
                </a:tc>
                <a:tc>
                  <a:txBody>
                    <a:bodyPr/>
                    <a:lstStyle/>
                    <a:p>
                      <a:pPr lvl="0" algn="ctr">
                        <a:buNone/>
                      </a:pPr>
                      <a:r>
                        <a:rPr lang="pt-BR" sz="1600"/>
                        <a:t>SAML SSO com 2FA</a:t>
                      </a:r>
                      <a:endParaRPr lang="pt-BR" sz="1600" dirty="0"/>
                    </a:p>
                  </a:txBody>
                  <a:tcPr/>
                </a:tc>
                <a:tc>
                  <a:txBody>
                    <a:bodyPr/>
                    <a:lstStyle/>
                    <a:p>
                      <a:pPr lvl="0" algn="ctr">
                        <a:buNone/>
                      </a:pPr>
                      <a:r>
                        <a:rPr lang="pt-BR" sz="1600"/>
                        <a:t>Disponível sob requisição</a:t>
                      </a:r>
                      <a:endParaRPr lang="pt-BR" sz="1600" dirty="0"/>
                    </a:p>
                  </a:txBody>
                  <a:tcPr/>
                </a:tc>
                <a:extLst>
                  <a:ext uri="{0D108BD9-81ED-4DB2-BD59-A6C34878D82A}">
                    <a16:rowId xmlns:a16="http://schemas.microsoft.com/office/drawing/2014/main" val="3876978715"/>
                  </a:ext>
                </a:extLst>
              </a:tr>
              <a:tr h="370838">
                <a:tc>
                  <a:txBody>
                    <a:bodyPr/>
                    <a:lstStyle/>
                    <a:p>
                      <a:pPr lvl="0">
                        <a:buNone/>
                      </a:pPr>
                      <a:r>
                        <a:rPr lang="pt-BR" sz="1600" b="1"/>
                        <a:t>Integrações</a:t>
                      </a:r>
                      <a:endParaRPr lang="pt-BR" sz="1600" b="1" dirty="0"/>
                    </a:p>
                  </a:txBody>
                  <a:tcPr/>
                </a:tc>
                <a:tc>
                  <a:txBody>
                    <a:bodyPr/>
                    <a:lstStyle/>
                    <a:p>
                      <a:pPr lvl="0" algn="ctr">
                        <a:buNone/>
                      </a:pPr>
                      <a:r>
                        <a:rPr lang="pt-BR" sz="1600"/>
                        <a:t>+300</a:t>
                      </a:r>
                      <a:endParaRPr lang="pt-BR" sz="1600" dirty="0"/>
                    </a:p>
                  </a:txBody>
                  <a:tcPr/>
                </a:tc>
                <a:tc>
                  <a:txBody>
                    <a:bodyPr/>
                    <a:lstStyle/>
                    <a:p>
                      <a:pPr lvl="0" algn="ctr">
                        <a:buNone/>
                      </a:pPr>
                      <a:endParaRPr lang="pt-BR" sz="1600" dirty="0"/>
                    </a:p>
                  </a:txBody>
                  <a:tcPr/>
                </a:tc>
                <a:extLst>
                  <a:ext uri="{0D108BD9-81ED-4DB2-BD59-A6C34878D82A}">
                    <a16:rowId xmlns:a16="http://schemas.microsoft.com/office/drawing/2014/main" val="1465637589"/>
                  </a:ext>
                </a:extLst>
              </a:tr>
              <a:tr h="370838">
                <a:tc>
                  <a:txBody>
                    <a:bodyPr/>
                    <a:lstStyle/>
                    <a:p>
                      <a:pPr lvl="0">
                        <a:buNone/>
                      </a:pPr>
                      <a:r>
                        <a:rPr lang="pt-BR" sz="1600" b="1"/>
                        <a:t>Timeout de build</a:t>
                      </a:r>
                      <a:endParaRPr lang="pt-BR" sz="1600" b="1" dirty="0"/>
                    </a:p>
                  </a:txBody>
                  <a:tcPr/>
                </a:tc>
                <a:tc>
                  <a:txBody>
                    <a:bodyPr/>
                    <a:lstStyle/>
                    <a:p>
                      <a:pPr lvl="0" algn="ctr">
                        <a:buNone/>
                      </a:pPr>
                      <a:endParaRPr lang="pt-BR" sz="1600" dirty="0"/>
                    </a:p>
                  </a:txBody>
                  <a:tcPr/>
                </a:tc>
                <a:tc>
                  <a:txBody>
                    <a:bodyPr/>
                    <a:lstStyle/>
                    <a:p>
                      <a:pPr lvl="0" algn="ctr">
                        <a:buNone/>
                      </a:pPr>
                      <a:r>
                        <a:rPr lang="pt-BR" sz="1600" dirty="0"/>
                        <a:t>60 minutos</a:t>
                      </a:r>
                    </a:p>
                  </a:txBody>
                  <a:tcPr/>
                </a:tc>
                <a:extLst>
                  <a:ext uri="{0D108BD9-81ED-4DB2-BD59-A6C34878D82A}">
                    <a16:rowId xmlns:a16="http://schemas.microsoft.com/office/drawing/2014/main" val="304488102"/>
                  </a:ext>
                </a:extLst>
              </a:tr>
            </a:tbl>
          </a:graphicData>
        </a:graphic>
      </p:graphicFrame>
      <p:sp>
        <p:nvSpPr>
          <p:cNvPr id="3" name="Título 2">
            <a:extLst>
              <a:ext uri="{FF2B5EF4-FFF2-40B4-BE49-F238E27FC236}">
                <a16:creationId xmlns:a16="http://schemas.microsoft.com/office/drawing/2014/main" id="{E65B5607-1537-4587-AE93-4C6BD63519D0}"/>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FAE185C4-0FDD-4562-B376-21EA6C7332B0}"/>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928223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r>
              <a:rPr lang="pt-BR" sz="2000" kern="1200" dirty="0">
                <a:solidFill>
                  <a:schemeClr val="tx1"/>
                </a:solidFill>
                <a:latin typeface="Quicksand"/>
                <a:cs typeface="Times New Roman"/>
              </a:rPr>
              <a:t># </a:t>
            </a:r>
            <a:r>
              <a:rPr lang="pt-BR" sz="1800" kern="1200">
                <a:solidFill>
                  <a:schemeClr val="tx1"/>
                </a:solidFill>
                <a:latin typeface="Quicksand"/>
                <a:cs typeface="Times New Roman"/>
              </a:rPr>
              <a:t>ANÁLISE: Comparativo mono e multirepo</a:t>
            </a:r>
            <a:endParaRPr lang="pt-BR" sz="1800" kern="120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1" name="TextBox 5">
            <a:extLst>
              <a:ext uri="{FF2B5EF4-FFF2-40B4-BE49-F238E27FC236}">
                <a16:creationId xmlns:a16="http://schemas.microsoft.com/office/drawing/2014/main" id="{48353683-CCEF-4979-8368-47A18D035127}"/>
              </a:ext>
            </a:extLst>
          </p:cNvPr>
          <p:cNvSpPr txBox="1"/>
          <p:nvPr/>
        </p:nvSpPr>
        <p:spPr>
          <a:xfrm>
            <a:off x="0" y="1731219"/>
            <a:ext cx="7822800" cy="1569660"/>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err="1">
                <a:latin typeface="Quicksand"/>
              </a:rPr>
              <a:t>Monorepo</a:t>
            </a:r>
          </a:p>
          <a:p>
            <a:pPr marL="628650" lvl="1" indent="-171450">
              <a:buFont typeface="Wingdings" panose="05000000000000000000" pitchFamily="2" charset="2"/>
              <a:buChar char="v"/>
            </a:pPr>
            <a:r>
              <a:rPr lang="pt-BR" sz="1200" b="1">
                <a:latin typeface="Quicksand"/>
              </a:rPr>
              <a:t>Tamanho influencia tempo maior para download de código e dependências e build</a:t>
            </a:r>
            <a:endParaRPr lang="pt-BR" sz="1200" b="1">
              <a:latin typeface="Quicksand" pitchFamily="2" charset="77"/>
            </a:endParaRPr>
          </a:p>
          <a:p>
            <a:pPr marL="628650" lvl="1" indent="-171450">
              <a:buFont typeface="Wingdings" panose="05000000000000000000" pitchFamily="2" charset="2"/>
              <a:buChar char="v"/>
            </a:pPr>
            <a:r>
              <a:rPr lang="pt-BR" sz="1200" b="1">
                <a:latin typeface="Quicksand"/>
              </a:rPr>
              <a:t>Complexidade de </a:t>
            </a:r>
            <a:r>
              <a:rPr lang="pt-BR" sz="1200" b="1" err="1">
                <a:latin typeface="Quicksand"/>
              </a:rPr>
              <a:t>PRs</a:t>
            </a:r>
            <a:r>
              <a:rPr lang="pt-BR" sz="1200" b="1" dirty="0">
                <a:latin typeface="Quicksand"/>
              </a:rPr>
              <a:t> </a:t>
            </a:r>
            <a:r>
              <a:rPr lang="pt-BR" sz="1200" b="1">
                <a:latin typeface="Quicksand"/>
              </a:rPr>
              <a:t>(</a:t>
            </a:r>
            <a:r>
              <a:rPr lang="pt-BR" sz="1200" b="1" err="1">
                <a:latin typeface="Quicksand"/>
              </a:rPr>
              <a:t>pull</a:t>
            </a:r>
            <a:r>
              <a:rPr lang="pt-BR" sz="1200" b="1">
                <a:latin typeface="Quicksand"/>
              </a:rPr>
              <a:t> </a:t>
            </a:r>
            <a:r>
              <a:rPr lang="pt-BR" sz="1200" b="1" err="1">
                <a:latin typeface="Quicksand"/>
              </a:rPr>
              <a:t>requests</a:t>
            </a:r>
            <a:r>
              <a:rPr lang="pt-BR" sz="1200" b="1">
                <a:latin typeface="Quicksand"/>
              </a:rPr>
              <a:t>) pode ocasionar maior quantidade de problemas na master</a:t>
            </a:r>
            <a:endParaRPr lang="pt-BR" sz="1200" b="1" dirty="0">
              <a:latin typeface="Quicksand" pitchFamily="2" charset="77"/>
            </a:endParaRPr>
          </a:p>
          <a:p>
            <a:pPr marL="628650" lvl="1" indent="-171450">
              <a:buFont typeface="Wingdings" panose="05000000000000000000" pitchFamily="2" charset="2"/>
              <a:buChar char="v"/>
            </a:pPr>
            <a:endParaRPr lang="pt-BR" sz="1200" b="1" dirty="0">
              <a:latin typeface="Quicksand" pitchFamily="2" charset="77"/>
            </a:endParaRPr>
          </a:p>
          <a:p>
            <a:pPr marL="171450" indent="-171450">
              <a:buFont typeface="Wingdings" panose="05000000000000000000" pitchFamily="2" charset="2"/>
              <a:buChar char="v"/>
            </a:pPr>
            <a:r>
              <a:rPr lang="pt-BR" sz="1200" b="1" dirty="0" err="1">
                <a:latin typeface="Quicksand"/>
              </a:rPr>
              <a:t>Multirepo</a:t>
            </a:r>
          </a:p>
          <a:p>
            <a:pPr marL="628650" lvl="1" indent="-171450">
              <a:buFont typeface="Wingdings" panose="05000000000000000000" pitchFamily="2" charset="2"/>
              <a:buChar char="v"/>
            </a:pPr>
            <a:r>
              <a:rPr lang="pt-BR" sz="1200" b="1">
                <a:latin typeface="Quicksand"/>
              </a:rPr>
              <a:t>Tempos de build mais curtos</a:t>
            </a:r>
            <a:endParaRPr lang="pt-BR" sz="1200" b="1" dirty="0">
              <a:latin typeface="Quicksand"/>
            </a:endParaRPr>
          </a:p>
          <a:p>
            <a:pPr marL="628650" lvl="1" indent="-171450">
              <a:buFont typeface="Wingdings" panose="05000000000000000000" pitchFamily="2" charset="2"/>
              <a:buChar char="v"/>
            </a:pPr>
            <a:r>
              <a:rPr lang="pt-BR" sz="1200" b="1">
                <a:latin typeface="Quicksand"/>
              </a:rPr>
              <a:t>Complexidade maior para gerenciamento </a:t>
            </a:r>
            <a:endParaRPr lang="pt-BR" sz="1200" b="1" dirty="0">
              <a:latin typeface="Quicksand" pitchFamily="2" charset="77"/>
            </a:endParaRPr>
          </a:p>
        </p:txBody>
      </p:sp>
      <p:sp>
        <p:nvSpPr>
          <p:cNvPr id="3" name="Título 2">
            <a:extLst>
              <a:ext uri="{FF2B5EF4-FFF2-40B4-BE49-F238E27FC236}">
                <a16:creationId xmlns:a16="http://schemas.microsoft.com/office/drawing/2014/main" id="{2F4F363A-3C9E-4D14-831C-210E7470BFBF}"/>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D989B84A-B7B3-4891-880F-B0672B458956}"/>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23972187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r>
              <a:rPr lang="pt-BR" sz="2000" kern="1200" dirty="0">
                <a:solidFill>
                  <a:schemeClr val="tx1"/>
                </a:solidFill>
                <a:latin typeface="Quicksand"/>
                <a:cs typeface="Times New Roman"/>
              </a:rPr>
              <a:t># </a:t>
            </a:r>
            <a:r>
              <a:rPr lang="pt-BR" sz="1800" kern="1200" dirty="0">
                <a:solidFill>
                  <a:schemeClr val="tx1"/>
                </a:solidFill>
                <a:latin typeface="Quicksand"/>
                <a:cs typeface="Times New Roman"/>
              </a:rPr>
              <a:t>ANÁLISE: Comparativo provedores de "device </a:t>
            </a:r>
            <a:r>
              <a:rPr lang="pt-BR" sz="1800" kern="1200" dirty="0" err="1">
                <a:solidFill>
                  <a:schemeClr val="tx1"/>
                </a:solidFill>
                <a:latin typeface="Quicksand"/>
                <a:cs typeface="Times New Roman"/>
              </a:rPr>
              <a:t>farms</a:t>
            </a:r>
            <a:r>
              <a:rPr lang="pt-BR" sz="1800" kern="1200" dirty="0">
                <a:solidFill>
                  <a:schemeClr val="tx1"/>
                </a:solidFill>
                <a:latin typeface="Quicksand"/>
                <a:cs typeface="Times New Roman"/>
              </a:rPr>
              <a:t>"</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1" name="TextBox 5">
            <a:extLst>
              <a:ext uri="{FF2B5EF4-FFF2-40B4-BE49-F238E27FC236}">
                <a16:creationId xmlns:a16="http://schemas.microsoft.com/office/drawing/2014/main" id="{48353683-CCEF-4979-8368-47A18D035127}"/>
              </a:ext>
            </a:extLst>
          </p:cNvPr>
          <p:cNvSpPr txBox="1"/>
          <p:nvPr/>
        </p:nvSpPr>
        <p:spPr>
          <a:xfrm>
            <a:off x="0" y="1731219"/>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graphicFrame>
        <p:nvGraphicFramePr>
          <p:cNvPr id="2" name="Tabela 2">
            <a:extLst>
              <a:ext uri="{FF2B5EF4-FFF2-40B4-BE49-F238E27FC236}">
                <a16:creationId xmlns:a16="http://schemas.microsoft.com/office/drawing/2014/main" id="{BE5137CB-EE87-4876-8BE5-6BB1022E6EFE}"/>
              </a:ext>
            </a:extLst>
          </p:cNvPr>
          <p:cNvGraphicFramePr>
            <a:graphicFrameLocks noGrp="1"/>
          </p:cNvGraphicFramePr>
          <p:nvPr>
            <p:extLst>
              <p:ext uri="{D42A27DB-BD31-4B8C-83A1-F6EECF244321}">
                <p14:modId xmlns:p14="http://schemas.microsoft.com/office/powerpoint/2010/main" val="222600407"/>
              </p:ext>
            </p:extLst>
          </p:nvPr>
        </p:nvGraphicFramePr>
        <p:xfrm>
          <a:off x="279862" y="1345831"/>
          <a:ext cx="7739142" cy="3337551"/>
        </p:xfrm>
        <a:graphic>
          <a:graphicData uri="http://schemas.openxmlformats.org/drawingml/2006/table">
            <a:tbl>
              <a:tblPr firstRow="1" bandRow="1">
                <a:tableStyleId>{5C22544A-7EE6-4342-B048-85BDC9FD1C3A}</a:tableStyleId>
              </a:tblPr>
              <a:tblGrid>
                <a:gridCol w="2579714">
                  <a:extLst>
                    <a:ext uri="{9D8B030D-6E8A-4147-A177-3AD203B41FA5}">
                      <a16:colId xmlns:a16="http://schemas.microsoft.com/office/drawing/2014/main" val="4061845470"/>
                    </a:ext>
                  </a:extLst>
                </a:gridCol>
                <a:gridCol w="2579714">
                  <a:extLst>
                    <a:ext uri="{9D8B030D-6E8A-4147-A177-3AD203B41FA5}">
                      <a16:colId xmlns:a16="http://schemas.microsoft.com/office/drawing/2014/main" val="2325097074"/>
                    </a:ext>
                  </a:extLst>
                </a:gridCol>
                <a:gridCol w="2579714">
                  <a:extLst>
                    <a:ext uri="{9D8B030D-6E8A-4147-A177-3AD203B41FA5}">
                      <a16:colId xmlns:a16="http://schemas.microsoft.com/office/drawing/2014/main" val="390882789"/>
                    </a:ext>
                  </a:extLst>
                </a:gridCol>
              </a:tblGrid>
              <a:tr h="370840">
                <a:tc>
                  <a:txBody>
                    <a:bodyPr/>
                    <a:lstStyle/>
                    <a:p>
                      <a:endParaRPr lang="pt-BR"/>
                    </a:p>
                  </a:txBody>
                  <a:tcPr>
                    <a:noFill/>
                  </a:tcPr>
                </a:tc>
                <a:tc>
                  <a:txBody>
                    <a:bodyPr/>
                    <a:lstStyle/>
                    <a:p>
                      <a:pPr algn="ctr"/>
                      <a:r>
                        <a:rPr lang="pt-BR"/>
                        <a:t>Amazon</a:t>
                      </a:r>
                      <a:endParaRPr lang="pt-BR" dirty="0" err="1"/>
                    </a:p>
                  </a:txBody>
                  <a:tcPr/>
                </a:tc>
                <a:tc>
                  <a:txBody>
                    <a:bodyPr/>
                    <a:lstStyle/>
                    <a:p>
                      <a:pPr lvl="0" algn="ctr">
                        <a:buNone/>
                      </a:pPr>
                      <a:r>
                        <a:rPr lang="pt-BR"/>
                        <a:t>Firebase</a:t>
                      </a:r>
                      <a:endParaRPr lang="pt-BR" dirty="0" err="1"/>
                    </a:p>
                  </a:txBody>
                  <a:tcPr/>
                </a:tc>
                <a:extLst>
                  <a:ext uri="{0D108BD9-81ED-4DB2-BD59-A6C34878D82A}">
                    <a16:rowId xmlns:a16="http://schemas.microsoft.com/office/drawing/2014/main" val="601316606"/>
                  </a:ext>
                </a:extLst>
              </a:tr>
              <a:tr h="370840">
                <a:tc>
                  <a:txBody>
                    <a:bodyPr/>
                    <a:lstStyle/>
                    <a:p>
                      <a:endParaRPr lang="pt-BR" sz="1600" b="1" dirty="0"/>
                    </a:p>
                  </a:txBody>
                  <a:tcPr anchor="ctr"/>
                </a:tc>
                <a:tc>
                  <a:txBody>
                    <a:bodyPr/>
                    <a:lstStyle/>
                    <a:p>
                      <a:pPr algn="ctr"/>
                      <a:endParaRPr lang="pt-BR" sz="1600" dirty="0"/>
                    </a:p>
                  </a:txBody>
                  <a:tcPr anchor="ctr"/>
                </a:tc>
                <a:tc>
                  <a:txBody>
                    <a:bodyPr/>
                    <a:lstStyle/>
                    <a:p>
                      <a:pPr algn="ctr"/>
                      <a:endParaRPr lang="pt-BR" sz="1600" dirty="0"/>
                    </a:p>
                  </a:txBody>
                  <a:tcPr anchor="ctr"/>
                </a:tc>
                <a:extLst>
                  <a:ext uri="{0D108BD9-81ED-4DB2-BD59-A6C34878D82A}">
                    <a16:rowId xmlns:a16="http://schemas.microsoft.com/office/drawing/2014/main" val="415716037"/>
                  </a:ext>
                </a:extLst>
              </a:tr>
              <a:tr h="370840">
                <a:tc>
                  <a:txBody>
                    <a:bodyPr/>
                    <a:lstStyle/>
                    <a:p>
                      <a:endParaRPr lang="pt-BR" sz="1600" b="1" dirty="0"/>
                    </a:p>
                  </a:txBody>
                  <a:tcPr anchor="ctr"/>
                </a:tc>
                <a:tc>
                  <a:txBody>
                    <a:bodyPr/>
                    <a:lstStyle/>
                    <a:p>
                      <a:pPr algn="ctr"/>
                      <a:endParaRPr lang="pt-BR" sz="1600" dirty="0"/>
                    </a:p>
                  </a:txBody>
                  <a:tcPr anchor="ctr"/>
                </a:tc>
                <a:tc>
                  <a:txBody>
                    <a:bodyPr/>
                    <a:lstStyle/>
                    <a:p>
                      <a:pPr lvl="0" algn="ctr">
                        <a:lnSpc>
                          <a:spcPct val="100000"/>
                        </a:lnSpc>
                        <a:spcBef>
                          <a:spcPts val="0"/>
                        </a:spcBef>
                        <a:spcAft>
                          <a:spcPts val="0"/>
                        </a:spcAft>
                        <a:buNone/>
                      </a:pPr>
                      <a:endParaRPr lang="pt-BR" sz="1600" b="0" i="0" u="none" strike="noStrike" noProof="0" dirty="0">
                        <a:latin typeface="Arial"/>
                      </a:endParaRPr>
                    </a:p>
                  </a:txBody>
                  <a:tcPr anchor="ctr"/>
                </a:tc>
                <a:extLst>
                  <a:ext uri="{0D108BD9-81ED-4DB2-BD59-A6C34878D82A}">
                    <a16:rowId xmlns:a16="http://schemas.microsoft.com/office/drawing/2014/main" val="2070982553"/>
                  </a:ext>
                </a:extLst>
              </a:tr>
              <a:tr h="370840">
                <a:tc>
                  <a:txBody>
                    <a:bodyPr/>
                    <a:lstStyle/>
                    <a:p>
                      <a:endParaRPr lang="pt-BR" sz="1600" b="1" dirty="0"/>
                    </a:p>
                  </a:txBody>
                  <a:tcPr anchor="ctr"/>
                </a:tc>
                <a:tc>
                  <a:txBody>
                    <a:bodyPr/>
                    <a:lstStyle/>
                    <a:p>
                      <a:pPr algn="ctr"/>
                      <a:endParaRPr lang="pt-BR" sz="1600" dirty="0"/>
                    </a:p>
                  </a:txBody>
                  <a:tcPr anchor="ctr"/>
                </a:tc>
                <a:tc>
                  <a:txBody>
                    <a:bodyPr/>
                    <a:lstStyle/>
                    <a:p>
                      <a:pPr lvl="0" algn="ctr">
                        <a:lnSpc>
                          <a:spcPct val="100000"/>
                        </a:lnSpc>
                        <a:spcBef>
                          <a:spcPts val="0"/>
                        </a:spcBef>
                        <a:spcAft>
                          <a:spcPts val="0"/>
                        </a:spcAft>
                        <a:buNone/>
                      </a:pPr>
                      <a:endParaRPr lang="pt-BR" sz="1600" b="0" i="0" u="none" strike="noStrike" noProof="0" dirty="0">
                        <a:latin typeface="Arial"/>
                      </a:endParaRPr>
                    </a:p>
                  </a:txBody>
                  <a:tcPr anchor="ctr"/>
                </a:tc>
                <a:extLst>
                  <a:ext uri="{0D108BD9-81ED-4DB2-BD59-A6C34878D82A}">
                    <a16:rowId xmlns:a16="http://schemas.microsoft.com/office/drawing/2014/main" val="2712676699"/>
                  </a:ext>
                </a:extLst>
              </a:tr>
              <a:tr h="370839">
                <a:tc>
                  <a:txBody>
                    <a:bodyPr/>
                    <a:lstStyle/>
                    <a:p>
                      <a:pPr lvl="0">
                        <a:buNone/>
                      </a:pPr>
                      <a:endParaRPr lang="pt-BR" sz="1600" b="1" dirty="0"/>
                    </a:p>
                  </a:txBody>
                  <a:tcPr/>
                </a:tc>
                <a:tc>
                  <a:txBody>
                    <a:bodyPr/>
                    <a:lstStyle/>
                    <a:p>
                      <a:pPr lvl="0" algn="ctr">
                        <a:buNone/>
                      </a:pPr>
                      <a:endParaRPr lang="pt-BR" sz="1600" dirty="0"/>
                    </a:p>
                  </a:txBody>
                  <a:tcPr anchor="ctr"/>
                </a:tc>
                <a:tc>
                  <a:txBody>
                    <a:bodyPr/>
                    <a:lstStyle/>
                    <a:p>
                      <a:pPr lvl="0" algn="ctr">
                        <a:buNone/>
                      </a:pPr>
                      <a:endParaRPr lang="pt-BR" sz="1600" dirty="0"/>
                    </a:p>
                  </a:txBody>
                  <a:tcPr anchor="ctr"/>
                </a:tc>
                <a:extLst>
                  <a:ext uri="{0D108BD9-81ED-4DB2-BD59-A6C34878D82A}">
                    <a16:rowId xmlns:a16="http://schemas.microsoft.com/office/drawing/2014/main" val="1686195042"/>
                  </a:ext>
                </a:extLst>
              </a:tr>
              <a:tr h="370838">
                <a:tc>
                  <a:txBody>
                    <a:bodyPr/>
                    <a:lstStyle/>
                    <a:p>
                      <a:pPr lvl="0">
                        <a:buNone/>
                      </a:pPr>
                      <a:endParaRPr lang="pt-BR" sz="1600" b="1" dirty="0"/>
                    </a:p>
                  </a:txBody>
                  <a:tcPr/>
                </a:tc>
                <a:tc>
                  <a:txBody>
                    <a:bodyPr/>
                    <a:lstStyle/>
                    <a:p>
                      <a:pPr lvl="0" algn="ctr">
                        <a:buNone/>
                      </a:pPr>
                      <a:endParaRPr lang="pt-BR" sz="1600" b="0" i="0" u="none" strike="noStrike" noProof="0" dirty="0">
                        <a:latin typeface="Arial"/>
                      </a:endParaRPr>
                    </a:p>
                  </a:txBody>
                  <a:tcPr anchor="ctr"/>
                </a:tc>
                <a:tc>
                  <a:txBody>
                    <a:bodyPr/>
                    <a:lstStyle/>
                    <a:p>
                      <a:pPr lvl="0" algn="ctr">
                        <a:lnSpc>
                          <a:spcPct val="100000"/>
                        </a:lnSpc>
                        <a:spcBef>
                          <a:spcPts val="0"/>
                        </a:spcBef>
                        <a:spcAft>
                          <a:spcPts val="0"/>
                        </a:spcAft>
                        <a:buNone/>
                      </a:pPr>
                      <a:endParaRPr lang="pt-BR" sz="1600" b="0" i="0" u="none" strike="noStrike" noProof="0" dirty="0">
                        <a:latin typeface="Arial"/>
                      </a:endParaRPr>
                    </a:p>
                  </a:txBody>
                  <a:tcPr anchor="ctr"/>
                </a:tc>
                <a:extLst>
                  <a:ext uri="{0D108BD9-81ED-4DB2-BD59-A6C34878D82A}">
                    <a16:rowId xmlns:a16="http://schemas.microsoft.com/office/drawing/2014/main" val="2456325847"/>
                  </a:ext>
                </a:extLst>
              </a:tr>
              <a:tr h="370838">
                <a:tc>
                  <a:txBody>
                    <a:bodyPr/>
                    <a:lstStyle/>
                    <a:p>
                      <a:pPr lvl="0">
                        <a:buNone/>
                      </a:pPr>
                      <a:endParaRPr lang="pt-BR" sz="1600" b="1" dirty="0" err="1"/>
                    </a:p>
                  </a:txBody>
                  <a:tcPr/>
                </a:tc>
                <a:tc>
                  <a:txBody>
                    <a:bodyPr/>
                    <a:lstStyle/>
                    <a:p>
                      <a:pPr lvl="0" algn="ctr">
                        <a:buNone/>
                      </a:pPr>
                      <a:endParaRPr lang="pt-BR" sz="1600" dirty="0"/>
                    </a:p>
                  </a:txBody>
                  <a:tcPr/>
                </a:tc>
                <a:tc>
                  <a:txBody>
                    <a:bodyPr/>
                    <a:lstStyle/>
                    <a:p>
                      <a:pPr lvl="0" algn="ctr">
                        <a:buNone/>
                      </a:pPr>
                      <a:endParaRPr lang="pt-BR" sz="1600" dirty="0"/>
                    </a:p>
                  </a:txBody>
                  <a:tcPr/>
                </a:tc>
                <a:extLst>
                  <a:ext uri="{0D108BD9-81ED-4DB2-BD59-A6C34878D82A}">
                    <a16:rowId xmlns:a16="http://schemas.microsoft.com/office/drawing/2014/main" val="3876978715"/>
                  </a:ext>
                </a:extLst>
              </a:tr>
              <a:tr h="370838">
                <a:tc>
                  <a:txBody>
                    <a:bodyPr/>
                    <a:lstStyle/>
                    <a:p>
                      <a:pPr lvl="0">
                        <a:buNone/>
                      </a:pPr>
                      <a:endParaRPr lang="pt-BR" sz="1600" b="1" dirty="0"/>
                    </a:p>
                  </a:txBody>
                  <a:tcPr/>
                </a:tc>
                <a:tc>
                  <a:txBody>
                    <a:bodyPr/>
                    <a:lstStyle/>
                    <a:p>
                      <a:pPr lvl="0" algn="ctr">
                        <a:buNone/>
                      </a:pPr>
                      <a:endParaRPr lang="pt-BR" sz="1600" dirty="0"/>
                    </a:p>
                  </a:txBody>
                  <a:tcPr/>
                </a:tc>
                <a:tc>
                  <a:txBody>
                    <a:bodyPr/>
                    <a:lstStyle/>
                    <a:p>
                      <a:pPr lvl="0" algn="ctr">
                        <a:buNone/>
                      </a:pPr>
                      <a:endParaRPr lang="pt-BR" sz="1600" dirty="0"/>
                    </a:p>
                  </a:txBody>
                  <a:tcPr/>
                </a:tc>
                <a:extLst>
                  <a:ext uri="{0D108BD9-81ED-4DB2-BD59-A6C34878D82A}">
                    <a16:rowId xmlns:a16="http://schemas.microsoft.com/office/drawing/2014/main" val="1465637589"/>
                  </a:ext>
                </a:extLst>
              </a:tr>
              <a:tr h="370838">
                <a:tc>
                  <a:txBody>
                    <a:bodyPr/>
                    <a:lstStyle/>
                    <a:p>
                      <a:pPr lvl="0">
                        <a:buNone/>
                      </a:pPr>
                      <a:endParaRPr lang="pt-BR" sz="1600" b="1" dirty="0"/>
                    </a:p>
                  </a:txBody>
                  <a:tcPr/>
                </a:tc>
                <a:tc>
                  <a:txBody>
                    <a:bodyPr/>
                    <a:lstStyle/>
                    <a:p>
                      <a:pPr lvl="0" algn="ctr">
                        <a:buNone/>
                      </a:pPr>
                      <a:endParaRPr lang="pt-BR" sz="1600" dirty="0"/>
                    </a:p>
                  </a:txBody>
                  <a:tcPr/>
                </a:tc>
                <a:tc>
                  <a:txBody>
                    <a:bodyPr/>
                    <a:lstStyle/>
                    <a:p>
                      <a:pPr lvl="0" algn="ctr">
                        <a:buNone/>
                      </a:pPr>
                      <a:endParaRPr lang="pt-BR" sz="1600" dirty="0"/>
                    </a:p>
                  </a:txBody>
                  <a:tcPr/>
                </a:tc>
                <a:extLst>
                  <a:ext uri="{0D108BD9-81ED-4DB2-BD59-A6C34878D82A}">
                    <a16:rowId xmlns:a16="http://schemas.microsoft.com/office/drawing/2014/main" val="304488102"/>
                  </a:ext>
                </a:extLst>
              </a:tr>
            </a:tbl>
          </a:graphicData>
        </a:graphic>
      </p:graphicFrame>
      <p:sp>
        <p:nvSpPr>
          <p:cNvPr id="3" name="Título 2">
            <a:extLst>
              <a:ext uri="{FF2B5EF4-FFF2-40B4-BE49-F238E27FC236}">
                <a16:creationId xmlns:a16="http://schemas.microsoft.com/office/drawing/2014/main" id="{125A115A-3F09-4775-8F16-1FF96483A4BA}"/>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7FE944FA-B91B-405C-B01B-2C163907E15B}"/>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37977700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r>
              <a:rPr lang="pt-BR" sz="2000" kern="1200" dirty="0">
                <a:solidFill>
                  <a:schemeClr val="tx1"/>
                </a:solidFill>
                <a:latin typeface="Quicksand"/>
                <a:cs typeface="Times New Roman"/>
              </a:rPr>
              <a:t># </a:t>
            </a:r>
            <a:r>
              <a:rPr lang="pt-BR" sz="1800" kern="1200" dirty="0">
                <a:solidFill>
                  <a:schemeClr val="tx1"/>
                </a:solidFill>
                <a:latin typeface="Quicksand"/>
                <a:cs typeface="Times New Roman"/>
              </a:rPr>
              <a:t>ANÁLISE: Etapas padrão para pipelines</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1" name="TextBox 5">
            <a:extLst>
              <a:ext uri="{FF2B5EF4-FFF2-40B4-BE49-F238E27FC236}">
                <a16:creationId xmlns:a16="http://schemas.microsoft.com/office/drawing/2014/main" id="{48353683-CCEF-4979-8368-47A18D035127}"/>
              </a:ext>
            </a:extLst>
          </p:cNvPr>
          <p:cNvSpPr txBox="1"/>
          <p:nvPr/>
        </p:nvSpPr>
        <p:spPr>
          <a:xfrm>
            <a:off x="0" y="1731219"/>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endParaRPr lang="pt-BR" sz="1200" b="1" dirty="0">
              <a:latin typeface="Quicksand" pitchFamily="2" charset="77"/>
            </a:endParaRPr>
          </a:p>
        </p:txBody>
      </p:sp>
      <p:sp>
        <p:nvSpPr>
          <p:cNvPr id="3" name="Título 2">
            <a:extLst>
              <a:ext uri="{FF2B5EF4-FFF2-40B4-BE49-F238E27FC236}">
                <a16:creationId xmlns:a16="http://schemas.microsoft.com/office/drawing/2014/main" id="{A216DBF4-9006-4DA0-857B-26A810D9D1DB}"/>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F1C31C60-EE5F-48BC-B19D-D4761E6D580D}"/>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3348560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r>
              <a:rPr lang="pt-BR" sz="2000" kern="1200" dirty="0">
                <a:solidFill>
                  <a:schemeClr val="tx1"/>
                </a:solidFill>
                <a:latin typeface="Quicksand"/>
                <a:cs typeface="Times New Roman"/>
              </a:rPr>
              <a:t># </a:t>
            </a:r>
            <a:r>
              <a:rPr lang="pt-BR" sz="1800" kern="1200" dirty="0">
                <a:solidFill>
                  <a:schemeClr val="tx1"/>
                </a:solidFill>
                <a:latin typeface="Quicksand"/>
                <a:cs typeface="Times New Roman"/>
              </a:rPr>
              <a:t>ANÁLISE: Pipeline CI/CD SaaS x </a:t>
            </a:r>
            <a:r>
              <a:rPr lang="pt-BR" sz="1800" kern="1200" dirty="0" err="1">
                <a:solidFill>
                  <a:schemeClr val="tx1"/>
                </a:solidFill>
                <a:latin typeface="Quicksand"/>
                <a:cs typeface="Times New Roman"/>
              </a:rPr>
              <a:t>On-premises</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Pipeline CI/CD (Andre Xavier)</a:t>
            </a: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11" name="TextBox 5">
            <a:extLst>
              <a:ext uri="{FF2B5EF4-FFF2-40B4-BE49-F238E27FC236}">
                <a16:creationId xmlns:a16="http://schemas.microsoft.com/office/drawing/2014/main" id="{48353683-CCEF-4979-8368-47A18D035127}"/>
              </a:ext>
            </a:extLst>
          </p:cNvPr>
          <p:cNvSpPr txBox="1"/>
          <p:nvPr/>
        </p:nvSpPr>
        <p:spPr>
          <a:xfrm>
            <a:off x="0" y="1731219"/>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Testes Automatizados (Andre Xavier)</a:t>
            </a:r>
          </a:p>
        </p:txBody>
      </p:sp>
      <p:sp>
        <p:nvSpPr>
          <p:cNvPr id="2" name="Título 1">
            <a:extLst>
              <a:ext uri="{FF2B5EF4-FFF2-40B4-BE49-F238E27FC236}">
                <a16:creationId xmlns:a16="http://schemas.microsoft.com/office/drawing/2014/main" id="{2FCEF540-E8A9-419A-A8B4-F91FE5E646D6}"/>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F618525D-1C3A-4E9A-BDB0-DA137F1F7D75}"/>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699033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Segregação de Notificações</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53656" y="-170614"/>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a:rPr>
              <a:t> Segregação de Notificações</a:t>
            </a:r>
          </a:p>
        </p:txBody>
      </p:sp>
      <p:sp>
        <p:nvSpPr>
          <p:cNvPr id="3" name="TextBox 2">
            <a:extLst>
              <a:ext uri="{FF2B5EF4-FFF2-40B4-BE49-F238E27FC236}">
                <a16:creationId xmlns:a16="http://schemas.microsoft.com/office/drawing/2014/main" id="{3345D520-E720-4AFB-B213-755EF906ACDD}"/>
              </a:ext>
            </a:extLst>
          </p:cNvPr>
          <p:cNvSpPr txBox="1"/>
          <p:nvPr/>
        </p:nvSpPr>
        <p:spPr>
          <a:xfrm>
            <a:off x="80683" y="1891553"/>
            <a:ext cx="794469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err="1">
                <a:latin typeface="Quicksand" pitchFamily="2" charset="0"/>
              </a:rPr>
              <a:t>Isolação</a:t>
            </a:r>
            <a:r>
              <a:rPr lang="en-US" sz="1200" dirty="0">
                <a:latin typeface="Quicksand" pitchFamily="2" charset="0"/>
              </a:rPr>
              <a:t> do </a:t>
            </a:r>
            <a:r>
              <a:rPr lang="en-US" sz="1200" dirty="0" err="1">
                <a:latin typeface="Quicksand" pitchFamily="2" charset="0"/>
              </a:rPr>
              <a:t>sistema</a:t>
            </a:r>
            <a:r>
              <a:rPr lang="en-US" sz="1200" dirty="0">
                <a:latin typeface="Quicksand" pitchFamily="2" charset="0"/>
              </a:rPr>
              <a:t> de </a:t>
            </a:r>
            <a:r>
              <a:rPr lang="en-US" sz="1200" dirty="0" err="1">
                <a:latin typeface="Quicksand" pitchFamily="2" charset="0"/>
              </a:rPr>
              <a:t>comunicação</a:t>
            </a:r>
            <a:r>
              <a:rPr lang="en-US" sz="1200" dirty="0">
                <a:latin typeface="Quicksand" pitchFamily="2" charset="0"/>
              </a:rPr>
              <a:t> com o </a:t>
            </a:r>
            <a:r>
              <a:rPr lang="en-US" sz="1200" dirty="0" err="1">
                <a:latin typeface="Quicksand" pitchFamily="2" charset="0"/>
              </a:rPr>
              <a:t>usuário</a:t>
            </a:r>
            <a:r>
              <a:rPr lang="en-US" sz="1200" dirty="0">
                <a:latin typeface="Quicksand" pitchFamily="2" charset="0"/>
              </a:rPr>
              <a:t> </a:t>
            </a:r>
            <a:r>
              <a:rPr lang="en-US" sz="1200" dirty="0" err="1">
                <a:latin typeface="Quicksand" pitchFamily="2" charset="0"/>
              </a:rPr>
              <a:t>através</a:t>
            </a:r>
            <a:r>
              <a:rPr lang="en-US" sz="1200" dirty="0">
                <a:latin typeface="Quicksand" pitchFamily="2" charset="0"/>
              </a:rPr>
              <a:t> de </a:t>
            </a:r>
            <a:r>
              <a:rPr lang="en-US" sz="1200" dirty="0" err="1">
                <a:latin typeface="Quicksand" pitchFamily="2" charset="0"/>
              </a:rPr>
              <a:t>uma</a:t>
            </a:r>
            <a:r>
              <a:rPr lang="en-US" sz="1200" dirty="0">
                <a:latin typeface="Quicksand" pitchFamily="2" charset="0"/>
              </a:rPr>
              <a:t> interface (</a:t>
            </a:r>
            <a:r>
              <a:rPr lang="en-US" sz="1200" dirty="0" err="1">
                <a:latin typeface="Quicksand" pitchFamily="2" charset="0"/>
              </a:rPr>
              <a:t>contrato</a:t>
            </a:r>
            <a:r>
              <a:rPr lang="en-US" sz="1200" dirty="0">
                <a:latin typeface="Quicksand" pitchFamily="2" charset="0"/>
              </a:rPr>
              <a:t>) que é </a:t>
            </a:r>
            <a:r>
              <a:rPr lang="en-US" sz="1200" dirty="0" err="1">
                <a:latin typeface="Quicksand" pitchFamily="2" charset="0"/>
              </a:rPr>
              <a:t>conhecida</a:t>
            </a:r>
            <a:r>
              <a:rPr lang="en-US" sz="1200" dirty="0">
                <a:latin typeface="Quicksand" pitchFamily="2" charset="0"/>
              </a:rPr>
              <a:t>, </a:t>
            </a:r>
            <a:r>
              <a:rPr lang="en-US" sz="1200" dirty="0" err="1">
                <a:latin typeface="Quicksand" pitchFamily="2" charset="0"/>
              </a:rPr>
              <a:t>documentada</a:t>
            </a:r>
            <a:r>
              <a:rPr lang="en-US" sz="1200" dirty="0">
                <a:latin typeface="Quicksand" pitchFamily="2" charset="0"/>
              </a:rPr>
              <a:t> e </a:t>
            </a:r>
            <a:r>
              <a:rPr lang="en-US" sz="1200" dirty="0" err="1">
                <a:latin typeface="Quicksand" pitchFamily="2" charset="0"/>
              </a:rPr>
              <a:t>gerenciável</a:t>
            </a:r>
            <a:r>
              <a:rPr lang="en-US" sz="1200" dirty="0">
                <a:latin typeface="Quicksand" pitchFamily="2" charset="0"/>
              </a:rPr>
              <a:t>.</a:t>
            </a:r>
          </a:p>
          <a:p>
            <a:endParaRPr lang="en-US" sz="1200" dirty="0">
              <a:latin typeface="Quicksand" pitchFamily="2" charset="0"/>
            </a:endParaRPr>
          </a:p>
          <a:p>
            <a:r>
              <a:rPr lang="en-US" sz="1200" dirty="0">
                <a:latin typeface="Quicksand" pitchFamily="2" charset="0"/>
                <a:ea typeface="+mn-lt"/>
                <a:cs typeface="+mn-lt"/>
              </a:rPr>
              <a:t>Segregação e </a:t>
            </a:r>
            <a:r>
              <a:rPr lang="en-US" sz="1200" dirty="0" err="1">
                <a:latin typeface="Quicksand" pitchFamily="2" charset="0"/>
                <a:ea typeface="+mn-lt"/>
                <a:cs typeface="+mn-lt"/>
              </a:rPr>
              <a:t>controle</a:t>
            </a:r>
            <a:r>
              <a:rPr lang="en-US" sz="1200" dirty="0">
                <a:latin typeface="Quicksand" pitchFamily="2" charset="0"/>
                <a:ea typeface="+mn-lt"/>
                <a:cs typeface="+mn-lt"/>
              </a:rPr>
              <a:t> de </a:t>
            </a:r>
            <a:r>
              <a:rPr lang="en-US" sz="1200" dirty="0" err="1">
                <a:latin typeface="Quicksand" pitchFamily="2" charset="0"/>
                <a:ea typeface="+mn-lt"/>
                <a:cs typeface="+mn-lt"/>
              </a:rPr>
              <a:t>utilização</a:t>
            </a:r>
            <a:r>
              <a:rPr lang="en-US" sz="1200" dirty="0">
                <a:latin typeface="Quicksand" pitchFamily="2" charset="0"/>
                <a:ea typeface="+mn-lt"/>
                <a:cs typeface="+mn-lt"/>
              </a:rPr>
              <a:t> </a:t>
            </a:r>
            <a:r>
              <a:rPr lang="en-US" sz="1200" dirty="0" err="1">
                <a:latin typeface="Quicksand" pitchFamily="2" charset="0"/>
                <a:ea typeface="+mn-lt"/>
                <a:cs typeface="+mn-lt"/>
              </a:rPr>
              <a:t>através</a:t>
            </a:r>
            <a:r>
              <a:rPr lang="en-US" sz="1200" dirty="0">
                <a:latin typeface="Quicksand" pitchFamily="2" charset="0"/>
                <a:ea typeface="+mn-lt"/>
                <a:cs typeface="+mn-lt"/>
              </a:rPr>
              <a:t> de </a:t>
            </a:r>
            <a:r>
              <a:rPr lang="en-US" sz="1200" dirty="0" err="1">
                <a:latin typeface="Quicksand" pitchFamily="2" charset="0"/>
                <a:ea typeface="+mn-lt"/>
                <a:cs typeface="+mn-lt"/>
              </a:rPr>
              <a:t>identificação</a:t>
            </a:r>
            <a:r>
              <a:rPr lang="en-US" sz="1200" dirty="0">
                <a:latin typeface="Quicksand" pitchFamily="2" charset="0"/>
                <a:ea typeface="+mn-lt"/>
                <a:cs typeface="+mn-lt"/>
              </a:rPr>
              <a:t> de </a:t>
            </a:r>
            <a:r>
              <a:rPr lang="en-US" sz="1200" dirty="0" err="1">
                <a:latin typeface="Quicksand" pitchFamily="2" charset="0"/>
                <a:ea typeface="+mn-lt"/>
                <a:cs typeface="+mn-lt"/>
              </a:rPr>
              <a:t>aplicação</a:t>
            </a:r>
            <a:r>
              <a:rPr lang="en-US" sz="1200" dirty="0">
                <a:latin typeface="Quicksand" pitchFamily="2" charset="0"/>
                <a:ea typeface="+mn-lt"/>
                <a:cs typeface="+mn-lt"/>
              </a:rPr>
              <a:t> (</a:t>
            </a:r>
            <a:r>
              <a:rPr lang="en-US" sz="1200" dirty="0" err="1">
                <a:latin typeface="Quicksand" pitchFamily="2" charset="0"/>
                <a:ea typeface="+mn-lt"/>
                <a:cs typeface="+mn-lt"/>
              </a:rPr>
              <a:t>client_id</a:t>
            </a:r>
            <a:r>
              <a:rPr lang="en-US" sz="1200" dirty="0">
                <a:latin typeface="Quicksand" pitchFamily="2" charset="0"/>
                <a:ea typeface="+mn-lt"/>
                <a:cs typeface="+mn-lt"/>
              </a:rPr>
              <a:t>) / </a:t>
            </a:r>
            <a:r>
              <a:rPr lang="en-US" sz="1200" dirty="0" err="1">
                <a:latin typeface="Quicksand" pitchFamily="2" charset="0"/>
                <a:ea typeface="+mn-lt"/>
                <a:cs typeface="+mn-lt"/>
              </a:rPr>
              <a:t>serviço</a:t>
            </a:r>
            <a:r>
              <a:rPr lang="en-US" sz="1200" dirty="0">
                <a:latin typeface="Quicksand" pitchFamily="2" charset="0"/>
                <a:ea typeface="+mn-lt"/>
                <a:cs typeface="+mn-lt"/>
              </a:rPr>
              <a:t> (</a:t>
            </a:r>
            <a:r>
              <a:rPr lang="en-US" sz="1200" dirty="0" err="1">
                <a:latin typeface="Quicksand" pitchFamily="2" charset="0"/>
                <a:ea typeface="+mn-lt"/>
                <a:cs typeface="+mn-lt"/>
              </a:rPr>
              <a:t>service_id</a:t>
            </a:r>
            <a:r>
              <a:rPr lang="en-US" sz="1200" dirty="0">
                <a:latin typeface="Quicksand" pitchFamily="2" charset="0"/>
                <a:ea typeface="+mn-lt"/>
                <a:cs typeface="+mn-lt"/>
              </a:rPr>
              <a:t>) </a:t>
            </a:r>
            <a:r>
              <a:rPr lang="en-US" sz="1200" dirty="0" err="1">
                <a:latin typeface="Quicksand" pitchFamily="2" charset="0"/>
                <a:ea typeface="+mn-lt"/>
                <a:cs typeface="+mn-lt"/>
              </a:rPr>
              <a:t>chamador</a:t>
            </a:r>
            <a:r>
              <a:rPr lang="en-US" sz="1200" dirty="0">
                <a:latin typeface="Quicksand" pitchFamily="2" charset="0"/>
                <a:ea typeface="+mn-lt"/>
                <a:cs typeface="+mn-lt"/>
              </a:rPr>
              <a:t>. </a:t>
            </a:r>
            <a:r>
              <a:rPr lang="en-US" sz="1200" dirty="0" err="1">
                <a:latin typeface="Quicksand" pitchFamily="2" charset="0"/>
                <a:ea typeface="+mn-lt"/>
                <a:cs typeface="+mn-lt"/>
              </a:rPr>
              <a:t>Esta</a:t>
            </a:r>
            <a:r>
              <a:rPr lang="en-US" sz="1200" dirty="0">
                <a:latin typeface="Quicksand" pitchFamily="2" charset="0"/>
                <a:ea typeface="+mn-lt"/>
                <a:cs typeface="+mn-lt"/>
              </a:rPr>
              <a:t> </a:t>
            </a:r>
            <a:r>
              <a:rPr lang="en-US" sz="1200" dirty="0" err="1">
                <a:latin typeface="Quicksand" pitchFamily="2" charset="0"/>
                <a:ea typeface="+mn-lt"/>
                <a:cs typeface="+mn-lt"/>
              </a:rPr>
              <a:t>identificação</a:t>
            </a:r>
            <a:r>
              <a:rPr lang="en-US" sz="1200" dirty="0">
                <a:latin typeface="Quicksand" pitchFamily="2" charset="0"/>
                <a:ea typeface="+mn-lt"/>
                <a:cs typeface="+mn-lt"/>
              </a:rPr>
              <a:t> </a:t>
            </a:r>
            <a:r>
              <a:rPr lang="en-US" sz="1200" dirty="0" err="1">
                <a:latin typeface="Quicksand" pitchFamily="2" charset="0"/>
                <a:ea typeface="+mn-lt"/>
                <a:cs typeface="+mn-lt"/>
              </a:rPr>
              <a:t>permite</a:t>
            </a:r>
            <a:r>
              <a:rPr lang="en-US" sz="1200" dirty="0">
                <a:latin typeface="Quicksand" pitchFamily="2" charset="0"/>
                <a:ea typeface="+mn-lt"/>
                <a:cs typeface="+mn-lt"/>
              </a:rPr>
              <a:t> que </a:t>
            </a:r>
            <a:r>
              <a:rPr lang="en-US" sz="1200" dirty="0" err="1">
                <a:latin typeface="Quicksand" pitchFamily="2" charset="0"/>
                <a:ea typeface="+mn-lt"/>
                <a:cs typeface="+mn-lt"/>
              </a:rPr>
              <a:t>os</a:t>
            </a:r>
            <a:r>
              <a:rPr lang="en-US" sz="1200" dirty="0">
                <a:latin typeface="Quicksand" pitchFamily="2" charset="0"/>
                <a:ea typeface="+mn-lt"/>
                <a:cs typeface="+mn-lt"/>
              </a:rPr>
              <a:t> assets </a:t>
            </a:r>
            <a:r>
              <a:rPr lang="en-US" sz="1200" dirty="0" err="1">
                <a:latin typeface="Quicksand" pitchFamily="2" charset="0"/>
                <a:ea typeface="+mn-lt"/>
                <a:cs typeface="+mn-lt"/>
              </a:rPr>
              <a:t>necessários</a:t>
            </a:r>
            <a:r>
              <a:rPr lang="en-US" sz="1200" dirty="0">
                <a:latin typeface="Quicksand" pitchFamily="2" charset="0"/>
                <a:ea typeface="+mn-lt"/>
                <a:cs typeface="+mn-lt"/>
              </a:rPr>
              <a:t> para a </a:t>
            </a:r>
            <a:r>
              <a:rPr lang="en-US" sz="1200" dirty="0" err="1">
                <a:latin typeface="Quicksand" pitchFamily="2" charset="0"/>
                <a:ea typeface="+mn-lt"/>
                <a:cs typeface="+mn-lt"/>
              </a:rPr>
              <a:t>construção</a:t>
            </a:r>
            <a:r>
              <a:rPr lang="en-US" sz="1200" dirty="0">
                <a:latin typeface="Quicksand" pitchFamily="2" charset="0"/>
                <a:ea typeface="+mn-lt"/>
                <a:cs typeface="+mn-lt"/>
              </a:rPr>
              <a:t> da </a:t>
            </a:r>
            <a:r>
              <a:rPr lang="en-US" sz="1200" dirty="0" err="1">
                <a:latin typeface="Quicksand" pitchFamily="2" charset="0"/>
                <a:ea typeface="+mn-lt"/>
                <a:cs typeface="+mn-lt"/>
              </a:rPr>
              <a:t>mensagem</a:t>
            </a:r>
            <a:r>
              <a:rPr lang="en-US" sz="1200" dirty="0">
                <a:latin typeface="Quicksand" pitchFamily="2" charset="0"/>
                <a:ea typeface="+mn-lt"/>
                <a:cs typeface="+mn-lt"/>
              </a:rPr>
              <a:t> final </a:t>
            </a:r>
            <a:r>
              <a:rPr lang="en-US" sz="1200" dirty="0" err="1">
                <a:latin typeface="Quicksand" pitchFamily="2" charset="0"/>
                <a:ea typeface="+mn-lt"/>
                <a:cs typeface="+mn-lt"/>
              </a:rPr>
              <a:t>sejam</a:t>
            </a:r>
            <a:r>
              <a:rPr lang="en-US" sz="1200" dirty="0">
                <a:latin typeface="Quicksand" pitchFamily="2" charset="0"/>
                <a:ea typeface="+mn-lt"/>
                <a:cs typeface="+mn-lt"/>
              </a:rPr>
              <a:t> </a:t>
            </a:r>
            <a:r>
              <a:rPr lang="en-US" sz="1200" dirty="0" err="1">
                <a:latin typeface="Quicksand" pitchFamily="2" charset="0"/>
                <a:ea typeface="+mn-lt"/>
                <a:cs typeface="+mn-lt"/>
              </a:rPr>
              <a:t>selecionados</a:t>
            </a:r>
            <a:r>
              <a:rPr lang="en-US" sz="1200" dirty="0">
                <a:latin typeface="Quicksand" pitchFamily="2" charset="0"/>
                <a:ea typeface="+mn-lt"/>
                <a:cs typeface="+mn-lt"/>
              </a:rPr>
              <a:t>.</a:t>
            </a:r>
            <a:endParaRPr lang="en-US" sz="1200" dirty="0">
              <a:latin typeface="Quicksand" pitchFamily="2" charset="0"/>
            </a:endParaRPr>
          </a:p>
          <a:p>
            <a:endParaRPr lang="en-US" sz="1200" dirty="0">
              <a:latin typeface="Quicksand" pitchFamily="2" charset="0"/>
            </a:endParaRPr>
          </a:p>
          <a:p>
            <a:r>
              <a:rPr lang="en-US" sz="1200" dirty="0" err="1">
                <a:latin typeface="Quicksand" pitchFamily="2" charset="0"/>
                <a:ea typeface="+mn-lt"/>
                <a:cs typeface="+mn-lt"/>
              </a:rPr>
              <a:t>Desacoplamento</a:t>
            </a:r>
            <a:r>
              <a:rPr lang="en-US" sz="1200" dirty="0">
                <a:latin typeface="Quicksand" pitchFamily="2" charset="0"/>
                <a:ea typeface="+mn-lt"/>
                <a:cs typeface="+mn-lt"/>
              </a:rPr>
              <a:t> dos </a:t>
            </a:r>
            <a:r>
              <a:rPr lang="en-US" sz="1200" dirty="0" err="1">
                <a:latin typeface="Quicksand" pitchFamily="2" charset="0"/>
                <a:ea typeface="+mn-lt"/>
                <a:cs typeface="+mn-lt"/>
              </a:rPr>
              <a:t>canais</a:t>
            </a:r>
            <a:r>
              <a:rPr lang="en-US" sz="1200" dirty="0">
                <a:latin typeface="Quicksand" pitchFamily="2" charset="0"/>
                <a:ea typeface="+mn-lt"/>
                <a:cs typeface="+mn-lt"/>
              </a:rPr>
              <a:t> de </a:t>
            </a:r>
            <a:r>
              <a:rPr lang="en-US" sz="1200" dirty="0" err="1">
                <a:latin typeface="Quicksand" pitchFamily="2" charset="0"/>
                <a:ea typeface="+mn-lt"/>
                <a:cs typeface="+mn-lt"/>
              </a:rPr>
              <a:t>comunicação</a:t>
            </a:r>
            <a:r>
              <a:rPr lang="en-US" sz="1200" dirty="0">
                <a:latin typeface="Quicksand" pitchFamily="2" charset="0"/>
                <a:ea typeface="+mn-lt"/>
                <a:cs typeface="+mn-lt"/>
              </a:rPr>
              <a:t> e </a:t>
            </a:r>
            <a:r>
              <a:rPr lang="en-US" sz="1200" dirty="0" err="1">
                <a:latin typeface="Quicksand" pitchFamily="2" charset="0"/>
                <a:ea typeface="+mn-lt"/>
                <a:cs typeface="+mn-lt"/>
              </a:rPr>
              <a:t>possibilidade</a:t>
            </a:r>
            <a:r>
              <a:rPr lang="en-US" sz="1200" dirty="0">
                <a:latin typeface="Quicksand" pitchFamily="2" charset="0"/>
                <a:ea typeface="+mn-lt"/>
                <a:cs typeface="+mn-lt"/>
              </a:rPr>
              <a:t> de </a:t>
            </a:r>
            <a:r>
              <a:rPr lang="en-US" sz="1200" dirty="0" err="1">
                <a:latin typeface="Quicksand" pitchFamily="2" charset="0"/>
                <a:ea typeface="+mn-lt"/>
                <a:cs typeface="+mn-lt"/>
              </a:rPr>
              <a:t>expansão</a:t>
            </a:r>
            <a:r>
              <a:rPr lang="en-US" sz="1200" dirty="0">
                <a:latin typeface="Quicksand" pitchFamily="2" charset="0"/>
                <a:ea typeface="+mn-lt"/>
                <a:cs typeface="+mn-lt"/>
              </a:rPr>
              <a:t> horizontal. Cada </a:t>
            </a:r>
            <a:r>
              <a:rPr lang="en-US" sz="1200" dirty="0" err="1">
                <a:latin typeface="Quicksand" pitchFamily="2" charset="0"/>
                <a:ea typeface="+mn-lt"/>
                <a:cs typeface="+mn-lt"/>
              </a:rPr>
              <a:t>consumidor</a:t>
            </a:r>
            <a:r>
              <a:rPr lang="en-US" sz="1200" dirty="0">
                <a:latin typeface="Quicksand" pitchFamily="2" charset="0"/>
                <a:ea typeface="+mn-lt"/>
                <a:cs typeface="+mn-lt"/>
              </a:rPr>
              <a:t> </a:t>
            </a:r>
            <a:r>
              <a:rPr lang="en-US" sz="1200" dirty="0" err="1">
                <a:latin typeface="Quicksand" pitchFamily="2" charset="0"/>
                <a:ea typeface="+mn-lt"/>
                <a:cs typeface="+mn-lt"/>
              </a:rPr>
              <a:t>irá</a:t>
            </a:r>
            <a:r>
              <a:rPr lang="en-US" sz="1200" dirty="0">
                <a:latin typeface="Quicksand" pitchFamily="2" charset="0"/>
                <a:ea typeface="+mn-lt"/>
                <a:cs typeface="+mn-lt"/>
              </a:rPr>
              <a:t> responder a um </a:t>
            </a:r>
            <a:r>
              <a:rPr lang="en-US" sz="1200" dirty="0" err="1">
                <a:latin typeface="Quicksand" pitchFamily="2" charset="0"/>
                <a:ea typeface="+mn-lt"/>
                <a:cs typeface="+mn-lt"/>
              </a:rPr>
              <a:t>prefixo</a:t>
            </a:r>
            <a:r>
              <a:rPr lang="en-US" sz="1200" dirty="0">
                <a:latin typeface="Quicksand" pitchFamily="2" charset="0"/>
                <a:ea typeface="+mn-lt"/>
                <a:cs typeface="+mn-lt"/>
              </a:rPr>
              <a:t> </a:t>
            </a:r>
            <a:r>
              <a:rPr lang="en-US" sz="1200" dirty="0" err="1">
                <a:latin typeface="Quicksand" pitchFamily="2" charset="0"/>
                <a:ea typeface="+mn-lt"/>
                <a:cs typeface="+mn-lt"/>
              </a:rPr>
              <a:t>routing_key</a:t>
            </a:r>
            <a:r>
              <a:rPr lang="en-US" sz="1200" dirty="0">
                <a:latin typeface="Quicksand" pitchFamily="2" charset="0"/>
                <a:ea typeface="+mn-lt"/>
                <a:cs typeface="+mn-lt"/>
              </a:rPr>
              <a:t> </a:t>
            </a:r>
            <a:r>
              <a:rPr lang="en-US" sz="1200" dirty="0" err="1">
                <a:latin typeface="Quicksand" pitchFamily="2" charset="0"/>
                <a:ea typeface="+mn-lt"/>
                <a:cs typeface="+mn-lt"/>
              </a:rPr>
              <a:t>específico</a:t>
            </a:r>
            <a:r>
              <a:rPr lang="en-US" sz="1200" dirty="0">
                <a:latin typeface="Quicksand" pitchFamily="2" charset="0"/>
                <a:ea typeface="+mn-lt"/>
                <a:cs typeface="+mn-lt"/>
              </a:rPr>
              <a:t> do canal de </a:t>
            </a:r>
            <a:r>
              <a:rPr lang="en-US" sz="1200" dirty="0" err="1">
                <a:latin typeface="Quicksand" pitchFamily="2" charset="0"/>
                <a:ea typeface="+mn-lt"/>
                <a:cs typeface="+mn-lt"/>
              </a:rPr>
              <a:t>comunicação</a:t>
            </a:r>
            <a:r>
              <a:rPr lang="en-US" sz="1200" dirty="0">
                <a:latin typeface="Quicksand" pitchFamily="2" charset="0"/>
                <a:ea typeface="+mn-lt"/>
                <a:cs typeface="+mn-lt"/>
              </a:rPr>
              <a:t> </a:t>
            </a:r>
            <a:r>
              <a:rPr lang="en-US" sz="1200" dirty="0" err="1">
                <a:latin typeface="Quicksand" pitchFamily="2" charset="0"/>
                <a:ea typeface="+mn-lt"/>
                <a:cs typeface="+mn-lt"/>
              </a:rPr>
              <a:t>dependendo</a:t>
            </a:r>
            <a:r>
              <a:rPr lang="en-US" sz="1200" dirty="0">
                <a:latin typeface="Quicksand" pitchFamily="2" charset="0"/>
                <a:ea typeface="+mn-lt"/>
                <a:cs typeface="+mn-lt"/>
              </a:rPr>
              <a:t> do </a:t>
            </a:r>
            <a:r>
              <a:rPr lang="en-US" sz="1200" dirty="0" err="1">
                <a:latin typeface="Quicksand" pitchFamily="2" charset="0"/>
                <a:ea typeface="+mn-lt"/>
                <a:cs typeface="+mn-lt"/>
              </a:rPr>
              <a:t>tipo</a:t>
            </a:r>
            <a:r>
              <a:rPr lang="en-US" sz="1200" dirty="0">
                <a:latin typeface="Quicksand" pitchFamily="2" charset="0"/>
                <a:ea typeface="+mn-lt"/>
                <a:cs typeface="+mn-lt"/>
              </a:rPr>
              <a:t> da </a:t>
            </a:r>
            <a:r>
              <a:rPr lang="en-US" sz="1200" dirty="0" err="1">
                <a:latin typeface="Quicksand" pitchFamily="2" charset="0"/>
                <a:ea typeface="+mn-lt"/>
                <a:cs typeface="+mn-lt"/>
              </a:rPr>
              <a:t>mensagem</a:t>
            </a:r>
            <a:r>
              <a:rPr lang="en-US" sz="1200" dirty="0">
                <a:latin typeface="Quicksand" pitchFamily="2" charset="0"/>
                <a:ea typeface="+mn-lt"/>
                <a:cs typeface="+mn-lt"/>
              </a:rPr>
              <a:t>. Pode-se </a:t>
            </a:r>
            <a:r>
              <a:rPr lang="en-US" sz="1200" dirty="0" err="1">
                <a:latin typeface="Quicksand" pitchFamily="2" charset="0"/>
                <a:ea typeface="+mn-lt"/>
                <a:cs typeface="+mn-lt"/>
              </a:rPr>
              <a:t>adicionar</a:t>
            </a:r>
            <a:r>
              <a:rPr lang="en-US" sz="1200" dirty="0">
                <a:latin typeface="Quicksand" pitchFamily="2" charset="0"/>
                <a:ea typeface="+mn-lt"/>
                <a:cs typeface="+mn-lt"/>
              </a:rPr>
              <a:t> </a:t>
            </a:r>
            <a:r>
              <a:rPr lang="en-US" sz="1200" dirty="0" err="1">
                <a:latin typeface="Quicksand" pitchFamily="2" charset="0"/>
                <a:ea typeface="+mn-lt"/>
                <a:cs typeface="+mn-lt"/>
              </a:rPr>
              <a:t>mais</a:t>
            </a:r>
            <a:r>
              <a:rPr lang="en-US" sz="1200" dirty="0">
                <a:latin typeface="Quicksand" pitchFamily="2" charset="0"/>
                <a:ea typeface="+mn-lt"/>
                <a:cs typeface="+mn-lt"/>
              </a:rPr>
              <a:t> </a:t>
            </a:r>
            <a:r>
              <a:rPr lang="en-US" sz="1200" dirty="0" err="1">
                <a:latin typeface="Quicksand" pitchFamily="2" charset="0"/>
                <a:ea typeface="+mn-lt"/>
                <a:cs typeface="+mn-lt"/>
              </a:rPr>
              <a:t>consumidores</a:t>
            </a:r>
            <a:r>
              <a:rPr lang="en-US" sz="1200" dirty="0">
                <a:latin typeface="Quicksand" pitchFamily="2" charset="0"/>
                <a:ea typeface="+mn-lt"/>
                <a:cs typeface="+mn-lt"/>
              </a:rPr>
              <a:t> para </a:t>
            </a:r>
            <a:r>
              <a:rPr lang="en-US" sz="1200" dirty="0" err="1">
                <a:latin typeface="Quicksand" pitchFamily="2" charset="0"/>
                <a:ea typeface="+mn-lt"/>
                <a:cs typeface="+mn-lt"/>
              </a:rPr>
              <a:t>aumentar</a:t>
            </a:r>
            <a:r>
              <a:rPr lang="en-US" sz="1200" dirty="0">
                <a:latin typeface="Quicksand" pitchFamily="2" charset="0"/>
                <a:ea typeface="+mn-lt"/>
                <a:cs typeface="+mn-lt"/>
              </a:rPr>
              <a:t> a </a:t>
            </a:r>
            <a:r>
              <a:rPr lang="en-US" sz="1200" dirty="0" err="1">
                <a:latin typeface="Quicksand" pitchFamily="2" charset="0"/>
                <a:ea typeface="+mn-lt"/>
                <a:cs typeface="+mn-lt"/>
              </a:rPr>
              <a:t>capacidade</a:t>
            </a:r>
            <a:r>
              <a:rPr lang="en-US" sz="1200" dirty="0">
                <a:latin typeface="Quicksand" pitchFamily="2" charset="0"/>
                <a:ea typeface="+mn-lt"/>
                <a:cs typeface="+mn-lt"/>
              </a:rPr>
              <a:t> de </a:t>
            </a:r>
            <a:r>
              <a:rPr lang="en-US" sz="1200" dirty="0" err="1">
                <a:latin typeface="Quicksand" pitchFamily="2" charset="0"/>
                <a:ea typeface="+mn-lt"/>
                <a:cs typeface="+mn-lt"/>
              </a:rPr>
              <a:t>entrega</a:t>
            </a:r>
            <a:r>
              <a:rPr lang="en-US" sz="1200" dirty="0">
                <a:latin typeface="Quicksand" pitchFamily="2" charset="0"/>
                <a:ea typeface="+mn-lt"/>
                <a:cs typeface="+mn-lt"/>
              </a:rPr>
              <a:t> </a:t>
            </a:r>
            <a:r>
              <a:rPr lang="en-US" sz="1200" dirty="0" err="1">
                <a:latin typeface="Quicksand" pitchFamily="2" charset="0"/>
                <a:ea typeface="+mn-lt"/>
                <a:cs typeface="+mn-lt"/>
              </a:rPr>
              <a:t>geral</a:t>
            </a:r>
            <a:r>
              <a:rPr lang="en-US" sz="1200" dirty="0">
                <a:latin typeface="Quicksand" pitchFamily="2" charset="0"/>
                <a:ea typeface="+mn-lt"/>
                <a:cs typeface="+mn-lt"/>
              </a:rPr>
              <a:t> do </a:t>
            </a:r>
            <a:r>
              <a:rPr lang="en-US" sz="1200" dirty="0" err="1">
                <a:latin typeface="Quicksand" pitchFamily="2" charset="0"/>
                <a:ea typeface="+mn-lt"/>
                <a:cs typeface="+mn-lt"/>
              </a:rPr>
              <a:t>sistema</a:t>
            </a:r>
            <a:r>
              <a:rPr lang="en-US" sz="1200" dirty="0">
                <a:latin typeface="Quicksand" pitchFamily="2" charset="0"/>
                <a:ea typeface="+mn-lt"/>
                <a:cs typeface="+mn-lt"/>
              </a:rPr>
              <a:t> </a:t>
            </a:r>
            <a:r>
              <a:rPr lang="en-US" sz="1200" dirty="0" err="1">
                <a:latin typeface="Quicksand" pitchFamily="2" charset="0"/>
                <a:ea typeface="+mn-lt"/>
                <a:cs typeface="+mn-lt"/>
              </a:rPr>
              <a:t>ou</a:t>
            </a:r>
            <a:r>
              <a:rPr lang="en-US" sz="1200" dirty="0">
                <a:latin typeface="Quicksand" pitchFamily="2" charset="0"/>
                <a:ea typeface="+mn-lt"/>
                <a:cs typeface="+mn-lt"/>
              </a:rPr>
              <a:t> </a:t>
            </a:r>
            <a:r>
              <a:rPr lang="en-US" sz="1200" dirty="0" err="1">
                <a:latin typeface="Quicksand" pitchFamily="2" charset="0"/>
                <a:ea typeface="+mn-lt"/>
                <a:cs typeface="+mn-lt"/>
              </a:rPr>
              <a:t>reconfigurar</a:t>
            </a:r>
            <a:r>
              <a:rPr lang="en-US" sz="1200" dirty="0">
                <a:latin typeface="Quicksand" pitchFamily="2" charset="0"/>
                <a:ea typeface="+mn-lt"/>
                <a:cs typeface="+mn-lt"/>
              </a:rPr>
              <a:t> a </a:t>
            </a:r>
            <a:r>
              <a:rPr lang="en-US" sz="1200" dirty="0" err="1">
                <a:latin typeface="Quicksand" pitchFamily="2" charset="0"/>
                <a:ea typeface="+mn-lt"/>
                <a:cs typeface="+mn-lt"/>
              </a:rPr>
              <a:t>topologia</a:t>
            </a:r>
            <a:r>
              <a:rPr lang="en-US" sz="1200" dirty="0">
                <a:latin typeface="Quicksand" pitchFamily="2" charset="0"/>
                <a:ea typeface="+mn-lt"/>
                <a:cs typeface="+mn-lt"/>
              </a:rPr>
              <a:t> das </a:t>
            </a:r>
            <a:r>
              <a:rPr lang="en-US" sz="1200" dirty="0" err="1">
                <a:latin typeface="Quicksand" pitchFamily="2" charset="0"/>
                <a:ea typeface="+mn-lt"/>
                <a:cs typeface="+mn-lt"/>
              </a:rPr>
              <a:t>filas</a:t>
            </a:r>
            <a:r>
              <a:rPr lang="en-US" sz="1200" dirty="0">
                <a:latin typeface="Quicksand" pitchFamily="2" charset="0"/>
                <a:ea typeface="+mn-lt"/>
                <a:cs typeface="+mn-lt"/>
              </a:rPr>
              <a:t> para </a:t>
            </a:r>
            <a:r>
              <a:rPr lang="en-US" sz="1200" dirty="0" err="1">
                <a:latin typeface="Quicksand" pitchFamily="2" charset="0"/>
                <a:ea typeface="+mn-lt"/>
                <a:cs typeface="+mn-lt"/>
              </a:rPr>
              <a:t>beneficiar</a:t>
            </a:r>
            <a:r>
              <a:rPr lang="en-US" sz="1200" dirty="0">
                <a:latin typeface="Quicksand" pitchFamily="2" charset="0"/>
                <a:ea typeface="+mn-lt"/>
                <a:cs typeface="+mn-lt"/>
              </a:rPr>
              <a:t> um </a:t>
            </a:r>
            <a:r>
              <a:rPr lang="en-US" sz="1200" dirty="0" err="1">
                <a:latin typeface="Quicksand" pitchFamily="2" charset="0"/>
                <a:ea typeface="+mn-lt"/>
                <a:cs typeface="+mn-lt"/>
              </a:rPr>
              <a:t>client_id</a:t>
            </a:r>
            <a:r>
              <a:rPr lang="en-US" sz="1200" dirty="0">
                <a:latin typeface="Quicksand" pitchFamily="2" charset="0"/>
                <a:ea typeface="+mn-lt"/>
                <a:cs typeface="+mn-lt"/>
              </a:rPr>
              <a:t>.</a:t>
            </a:r>
            <a:endParaRPr lang="en-US" sz="1200" dirty="0">
              <a:latin typeface="Quicksand" pitchFamily="2" charset="0"/>
            </a:endParaRPr>
          </a:p>
          <a:p>
            <a:endParaRPr lang="en-US" sz="1200" dirty="0">
              <a:latin typeface="Quicksand" pitchFamily="2" charset="0"/>
            </a:endParaRPr>
          </a:p>
          <a:p>
            <a:r>
              <a:rPr lang="en-US" sz="1200" dirty="0">
                <a:latin typeface="Quicksand" pitchFamily="2" charset="0"/>
                <a:cs typeface="Arial"/>
              </a:rPr>
              <a:t>Cada </a:t>
            </a:r>
            <a:r>
              <a:rPr lang="en-US" sz="1200" dirty="0" err="1">
                <a:latin typeface="Quicksand" pitchFamily="2" charset="0"/>
                <a:cs typeface="Arial"/>
              </a:rPr>
              <a:t>instância</a:t>
            </a:r>
            <a:r>
              <a:rPr lang="en-US" sz="1200" dirty="0">
                <a:latin typeface="Quicksand" pitchFamily="2" charset="0"/>
                <a:cs typeface="Arial"/>
              </a:rPr>
              <a:t> que </a:t>
            </a:r>
            <a:r>
              <a:rPr lang="en-US" sz="1200" dirty="0" err="1">
                <a:latin typeface="Quicksand" pitchFamily="2" charset="0"/>
                <a:cs typeface="Arial"/>
              </a:rPr>
              <a:t>tenha</a:t>
            </a:r>
            <a:r>
              <a:rPr lang="en-US" sz="1200" dirty="0">
                <a:latin typeface="Quicksand" pitchFamily="2" charset="0"/>
                <a:cs typeface="Arial"/>
              </a:rPr>
              <a:t> </a:t>
            </a:r>
            <a:r>
              <a:rPr lang="en-US" sz="1200" dirty="0" err="1">
                <a:latin typeface="Quicksand" pitchFamily="2" charset="0"/>
                <a:cs typeface="Arial"/>
              </a:rPr>
              <a:t>responsabilidade</a:t>
            </a:r>
            <a:r>
              <a:rPr lang="en-US" sz="1200" dirty="0">
                <a:latin typeface="Quicksand" pitchFamily="2" charset="0"/>
                <a:cs typeface="Arial"/>
              </a:rPr>
              <a:t> de se </a:t>
            </a:r>
            <a:r>
              <a:rPr lang="en-US" sz="1200" dirty="0" err="1">
                <a:latin typeface="Quicksand" pitchFamily="2" charset="0"/>
                <a:cs typeface="Arial"/>
              </a:rPr>
              <a:t>comunicar</a:t>
            </a:r>
            <a:r>
              <a:rPr lang="en-US" sz="1200" dirty="0">
                <a:latin typeface="Quicksand" pitchFamily="2" charset="0"/>
                <a:cs typeface="Arial"/>
              </a:rPr>
              <a:t> com brokers </a:t>
            </a:r>
            <a:r>
              <a:rPr lang="en-US" sz="1200" dirty="0" err="1">
                <a:latin typeface="Quicksand" pitchFamily="2" charset="0"/>
                <a:cs typeface="Arial"/>
              </a:rPr>
              <a:t>externos</a:t>
            </a:r>
            <a:r>
              <a:rPr lang="en-US" sz="1200" dirty="0">
                <a:latin typeface="Quicksand" pitchFamily="2" charset="0"/>
                <a:cs typeface="Arial"/>
              </a:rPr>
              <a:t> </a:t>
            </a:r>
            <a:r>
              <a:rPr lang="en-US" sz="1200" dirty="0" err="1">
                <a:latin typeface="Quicksand" pitchFamily="2" charset="0"/>
                <a:cs typeface="Arial"/>
              </a:rPr>
              <a:t>deve</a:t>
            </a:r>
            <a:r>
              <a:rPr lang="en-US" sz="1200" dirty="0">
                <a:latin typeface="Quicksand" pitchFamily="2" charset="0"/>
                <a:cs typeface="Arial"/>
              </a:rPr>
              <a:t> </a:t>
            </a:r>
            <a:r>
              <a:rPr lang="en-US" sz="1200" dirty="0" err="1">
                <a:latin typeface="Quicksand" pitchFamily="2" charset="0"/>
                <a:cs typeface="Arial"/>
              </a:rPr>
              <a:t>ter</a:t>
            </a:r>
            <a:r>
              <a:rPr lang="en-US" sz="1200" dirty="0">
                <a:latin typeface="Quicksand" pitchFamily="2" charset="0"/>
                <a:cs typeface="Arial"/>
              </a:rPr>
              <a:t> </a:t>
            </a:r>
            <a:r>
              <a:rPr lang="en-US" sz="1200" dirty="0" err="1">
                <a:latin typeface="Quicksand" pitchFamily="2" charset="0"/>
                <a:cs typeface="Arial"/>
              </a:rPr>
              <a:t>acesso</a:t>
            </a:r>
            <a:r>
              <a:rPr lang="en-US" sz="1200" dirty="0">
                <a:latin typeface="Quicksand" pitchFamily="2" charset="0"/>
                <a:cs typeface="Arial"/>
              </a:rPr>
              <a:t> as </a:t>
            </a:r>
            <a:r>
              <a:rPr lang="en-US" sz="1200" dirty="0" err="1">
                <a:latin typeface="Quicksand" pitchFamily="2" charset="0"/>
                <a:cs typeface="Arial"/>
              </a:rPr>
              <a:t>credenciais</a:t>
            </a:r>
            <a:r>
              <a:rPr lang="en-US" sz="1200" dirty="0">
                <a:latin typeface="Quicksand" pitchFamily="2" charset="0"/>
                <a:cs typeface="Arial"/>
              </a:rPr>
              <a:t> </a:t>
            </a:r>
            <a:r>
              <a:rPr lang="en-US" sz="1200" dirty="0" err="1">
                <a:latin typeface="Quicksand" pitchFamily="2" charset="0"/>
                <a:cs typeface="Arial"/>
              </a:rPr>
              <a:t>necessárias</a:t>
            </a:r>
            <a:r>
              <a:rPr lang="en-US" sz="1200" dirty="0">
                <a:latin typeface="Quicksand" pitchFamily="2" charset="0"/>
                <a:cs typeface="Arial"/>
              </a:rPr>
              <a:t> para a </a:t>
            </a:r>
            <a:r>
              <a:rPr lang="en-US" sz="1200" dirty="0" err="1">
                <a:latin typeface="Quicksand" pitchFamily="2" charset="0"/>
                <a:cs typeface="Arial"/>
              </a:rPr>
              <a:t>realização</a:t>
            </a:r>
            <a:r>
              <a:rPr lang="en-US" sz="1200" dirty="0">
                <a:latin typeface="Quicksand" pitchFamily="2" charset="0"/>
                <a:cs typeface="Arial"/>
              </a:rPr>
              <a:t> </a:t>
            </a:r>
            <a:r>
              <a:rPr lang="en-US" sz="1200" dirty="0" err="1">
                <a:latin typeface="Quicksand" pitchFamily="2" charset="0"/>
                <a:cs typeface="Arial"/>
              </a:rPr>
              <a:t>deste</a:t>
            </a:r>
            <a:r>
              <a:rPr lang="en-US" sz="1200" dirty="0">
                <a:latin typeface="Quicksand" pitchFamily="2" charset="0"/>
                <a:cs typeface="Arial"/>
              </a:rPr>
              <a:t> </a:t>
            </a:r>
            <a:r>
              <a:rPr lang="en-US" sz="1200" dirty="0" err="1">
                <a:latin typeface="Quicksand" pitchFamily="2" charset="0"/>
                <a:cs typeface="Arial"/>
              </a:rPr>
              <a:t>trabalho</a:t>
            </a:r>
            <a:r>
              <a:rPr lang="en-US" sz="1200" dirty="0">
                <a:latin typeface="Quicksand" pitchFamily="2" charset="0"/>
                <a:cs typeface="Arial"/>
              </a:rPr>
              <a:t>. </a:t>
            </a:r>
            <a:r>
              <a:rPr lang="en-US" sz="1200" dirty="0" err="1">
                <a:latin typeface="Quicksand" pitchFamily="2" charset="0"/>
                <a:cs typeface="Arial"/>
              </a:rPr>
              <a:t>Estas</a:t>
            </a:r>
            <a:r>
              <a:rPr lang="en-US" sz="1200" dirty="0">
                <a:latin typeface="Quicksand" pitchFamily="2" charset="0"/>
                <a:cs typeface="Arial"/>
              </a:rPr>
              <a:t> </a:t>
            </a:r>
            <a:r>
              <a:rPr lang="en-US" sz="1200" dirty="0" err="1">
                <a:latin typeface="Quicksand" pitchFamily="2" charset="0"/>
                <a:cs typeface="Arial"/>
              </a:rPr>
              <a:t>credenciais</a:t>
            </a:r>
            <a:r>
              <a:rPr lang="en-US" sz="1200" dirty="0">
                <a:latin typeface="Quicksand" pitchFamily="2" charset="0"/>
                <a:cs typeface="Arial"/>
              </a:rPr>
              <a:t> </a:t>
            </a:r>
            <a:r>
              <a:rPr lang="en-US" sz="1200" dirty="0" err="1">
                <a:latin typeface="Quicksand" pitchFamily="2" charset="0"/>
                <a:cs typeface="Arial"/>
              </a:rPr>
              <a:t>devem</a:t>
            </a:r>
            <a:r>
              <a:rPr lang="en-US" sz="1200" dirty="0">
                <a:latin typeface="Quicksand" pitchFamily="2" charset="0"/>
                <a:cs typeface="Arial"/>
              </a:rPr>
              <a:t> </a:t>
            </a:r>
            <a:r>
              <a:rPr lang="en-US" sz="1200" dirty="0" err="1">
                <a:latin typeface="Quicksand" pitchFamily="2" charset="0"/>
                <a:cs typeface="Arial"/>
              </a:rPr>
              <a:t>estar</a:t>
            </a:r>
            <a:r>
              <a:rPr lang="en-US" sz="1200" dirty="0">
                <a:latin typeface="Quicksand" pitchFamily="2" charset="0"/>
                <a:cs typeface="Arial"/>
              </a:rPr>
              <a:t> </a:t>
            </a:r>
            <a:r>
              <a:rPr lang="en-US" sz="1200" dirty="0" err="1">
                <a:latin typeface="Quicksand" pitchFamily="2" charset="0"/>
                <a:cs typeface="Arial"/>
              </a:rPr>
              <a:t>disponíveis</a:t>
            </a:r>
            <a:r>
              <a:rPr lang="en-US" sz="1200" dirty="0">
                <a:latin typeface="Quicksand" pitchFamily="2" charset="0"/>
                <a:cs typeface="Arial"/>
              </a:rPr>
              <a:t> </a:t>
            </a:r>
            <a:r>
              <a:rPr lang="en-US" sz="1200" dirty="0" err="1">
                <a:latin typeface="Quicksand" pitchFamily="2" charset="0"/>
                <a:cs typeface="Arial"/>
              </a:rPr>
              <a:t>somente</a:t>
            </a:r>
            <a:r>
              <a:rPr lang="en-US" sz="1200" dirty="0">
                <a:latin typeface="Quicksand" pitchFamily="2" charset="0"/>
                <a:cs typeface="Arial"/>
              </a:rPr>
              <a:t> </a:t>
            </a:r>
            <a:r>
              <a:rPr lang="en-US" sz="1200" dirty="0" err="1">
                <a:latin typeface="Quicksand" pitchFamily="2" charset="0"/>
                <a:cs typeface="Arial"/>
              </a:rPr>
              <a:t>leitura</a:t>
            </a:r>
            <a:r>
              <a:rPr lang="en-US" sz="1200" dirty="0">
                <a:latin typeface="Quicksand" pitchFamily="2" charset="0"/>
                <a:cs typeface="Arial"/>
              </a:rPr>
              <a:t> </a:t>
            </a:r>
            <a:r>
              <a:rPr lang="en-US" sz="1200" dirty="0" err="1">
                <a:latin typeface="Quicksand" pitchFamily="2" charset="0"/>
                <a:cs typeface="Arial"/>
              </a:rPr>
              <a:t>em</a:t>
            </a:r>
            <a:r>
              <a:rPr lang="en-US" sz="1200" dirty="0">
                <a:latin typeface="Quicksand" pitchFamily="2" charset="0"/>
                <a:cs typeface="Arial"/>
              </a:rPr>
              <a:t> um </a:t>
            </a:r>
            <a:r>
              <a:rPr lang="en-US" sz="1200" dirty="0" err="1">
                <a:latin typeface="Quicksand" pitchFamily="2" charset="0"/>
                <a:cs typeface="Arial"/>
              </a:rPr>
              <a:t>serviço</a:t>
            </a:r>
            <a:r>
              <a:rPr lang="en-US" sz="1200" dirty="0">
                <a:latin typeface="Quicksand" pitchFamily="2" charset="0"/>
                <a:cs typeface="Arial"/>
              </a:rPr>
              <a:t> de vault.</a:t>
            </a:r>
            <a:endParaRPr lang="en-US" sz="1200" dirty="0">
              <a:latin typeface="Quicksand" pitchFamily="2" charset="0"/>
              <a:ea typeface="+mn-lt"/>
              <a:cs typeface="+mn-lt"/>
            </a:endParaRPr>
          </a:p>
          <a:p>
            <a:endParaRPr lang="en-US" sz="1200" dirty="0">
              <a:ea typeface="+mn-lt"/>
              <a:cs typeface="+mn-lt"/>
            </a:endParaRPr>
          </a:p>
          <a:p>
            <a:endParaRPr lang="en-US" sz="1200" dirty="0">
              <a:ea typeface="+mn-lt"/>
              <a:cs typeface="+mn-lt"/>
            </a:endParaRPr>
          </a:p>
          <a:p>
            <a:endParaRPr lang="en-US" sz="1200" dirty="0"/>
          </a:p>
          <a:p>
            <a:endParaRPr lang="en-US" sz="1200" dirty="0"/>
          </a:p>
        </p:txBody>
      </p:sp>
      <p:sp>
        <p:nvSpPr>
          <p:cNvPr id="2" name="Título 1">
            <a:extLst>
              <a:ext uri="{FF2B5EF4-FFF2-40B4-BE49-F238E27FC236}">
                <a16:creationId xmlns:a16="http://schemas.microsoft.com/office/drawing/2014/main" id="{6EBCC150-F400-41D8-8B01-F4D96F4E412E}"/>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3C6BCD6C-D3C0-4093-B2BA-18FC6AF1749E}"/>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38640582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Segregação de Notificações</a:t>
            </a: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53656" y="-170614"/>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276999"/>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a:rPr>
              <a:t> Segregação de Notificações</a:t>
            </a:r>
          </a:p>
        </p:txBody>
      </p:sp>
      <p:sp>
        <p:nvSpPr>
          <p:cNvPr id="3" name="TextBox 2">
            <a:extLst>
              <a:ext uri="{FF2B5EF4-FFF2-40B4-BE49-F238E27FC236}">
                <a16:creationId xmlns:a16="http://schemas.microsoft.com/office/drawing/2014/main" id="{3345D520-E720-4AFB-B213-755EF906ACDD}"/>
              </a:ext>
            </a:extLst>
          </p:cNvPr>
          <p:cNvSpPr txBox="1"/>
          <p:nvPr/>
        </p:nvSpPr>
        <p:spPr>
          <a:xfrm>
            <a:off x="80683" y="1891553"/>
            <a:ext cx="81937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dirty="0">
              <a:ea typeface="+mn-lt"/>
              <a:cs typeface="+mn-lt"/>
            </a:endParaRPr>
          </a:p>
          <a:p>
            <a:r>
              <a:rPr lang="en-US" sz="1200" dirty="0" err="1">
                <a:ea typeface="+mn-lt"/>
                <a:cs typeface="+mn-lt"/>
              </a:rPr>
              <a:t>Retorno</a:t>
            </a:r>
            <a:r>
              <a:rPr lang="en-US" sz="1200" dirty="0">
                <a:ea typeface="+mn-lt"/>
                <a:cs typeface="+mn-lt"/>
              </a:rPr>
              <a:t> de </a:t>
            </a:r>
            <a:r>
              <a:rPr lang="en-US" sz="1200" dirty="0" err="1">
                <a:ea typeface="+mn-lt"/>
                <a:cs typeface="+mn-lt"/>
              </a:rPr>
              <a:t>confirmação</a:t>
            </a:r>
            <a:r>
              <a:rPr lang="en-US" sz="1200" dirty="0">
                <a:ea typeface="+mn-lt"/>
                <a:cs typeface="+mn-lt"/>
              </a:rPr>
              <a:t> de </a:t>
            </a:r>
            <a:r>
              <a:rPr lang="en-US" sz="1200" dirty="0" err="1">
                <a:ea typeface="+mn-lt"/>
                <a:cs typeface="+mn-lt"/>
              </a:rPr>
              <a:t>leitura</a:t>
            </a:r>
            <a:r>
              <a:rPr lang="en-US" sz="1200" dirty="0">
                <a:ea typeface="+mn-lt"/>
                <a:cs typeface="+mn-lt"/>
              </a:rPr>
              <a:t> de </a:t>
            </a:r>
            <a:r>
              <a:rPr lang="en-US" sz="1200" dirty="0" err="1">
                <a:ea typeface="+mn-lt"/>
                <a:cs typeface="+mn-lt"/>
              </a:rPr>
              <a:t>mensagem</a:t>
            </a:r>
            <a:r>
              <a:rPr lang="en-US" sz="1200" dirty="0">
                <a:ea typeface="+mn-lt"/>
                <a:cs typeface="+mn-lt"/>
              </a:rPr>
              <a:t> </a:t>
            </a:r>
            <a:r>
              <a:rPr lang="en-US" sz="1200" dirty="0" err="1">
                <a:ea typeface="+mn-lt"/>
                <a:cs typeface="+mn-lt"/>
              </a:rPr>
              <a:t>através</a:t>
            </a:r>
            <a:r>
              <a:rPr lang="en-US" sz="1200" dirty="0">
                <a:ea typeface="+mn-lt"/>
                <a:cs typeface="+mn-lt"/>
              </a:rPr>
              <a:t> de webhook, </a:t>
            </a:r>
            <a:r>
              <a:rPr lang="en-US" sz="1200" dirty="0" err="1">
                <a:ea typeface="+mn-lt"/>
                <a:cs typeface="+mn-lt"/>
              </a:rPr>
              <a:t>pagina</a:t>
            </a:r>
            <a:r>
              <a:rPr lang="en-US" sz="1200" dirty="0">
                <a:ea typeface="+mn-lt"/>
                <a:cs typeface="+mn-lt"/>
              </a:rPr>
              <a:t> de </a:t>
            </a:r>
            <a:r>
              <a:rPr lang="en-US" sz="1200" dirty="0" err="1">
                <a:ea typeface="+mn-lt"/>
                <a:cs typeface="+mn-lt"/>
              </a:rPr>
              <a:t>redirecionamento</a:t>
            </a:r>
            <a:r>
              <a:rPr lang="en-US" sz="1200" dirty="0">
                <a:ea typeface="+mn-lt"/>
                <a:cs typeface="+mn-lt"/>
              </a:rPr>
              <a:t> </a:t>
            </a:r>
            <a:r>
              <a:rPr lang="en-US" sz="1200" dirty="0" err="1">
                <a:ea typeface="+mn-lt"/>
                <a:cs typeface="+mn-lt"/>
              </a:rPr>
              <a:t>ou</a:t>
            </a:r>
            <a:r>
              <a:rPr lang="en-US" sz="1200" dirty="0">
                <a:ea typeface="+mn-lt"/>
                <a:cs typeface="+mn-lt"/>
              </a:rPr>
              <a:t> API. O broker </a:t>
            </a:r>
            <a:r>
              <a:rPr lang="en-US" sz="1200" dirty="0" err="1">
                <a:ea typeface="+mn-lt"/>
                <a:cs typeface="+mn-lt"/>
              </a:rPr>
              <a:t>escolhido</a:t>
            </a:r>
            <a:r>
              <a:rPr lang="en-US" sz="1200" dirty="0">
                <a:ea typeface="+mn-lt"/>
                <a:cs typeface="+mn-lt"/>
              </a:rPr>
              <a:t> para lidar com as </a:t>
            </a:r>
            <a:r>
              <a:rPr lang="en-US" sz="1200" dirty="0" err="1">
                <a:ea typeface="+mn-lt"/>
                <a:cs typeface="+mn-lt"/>
              </a:rPr>
              <a:t>mensagens</a:t>
            </a:r>
            <a:r>
              <a:rPr lang="en-US" sz="1200" dirty="0">
                <a:ea typeface="+mn-lt"/>
                <a:cs typeface="+mn-lt"/>
              </a:rPr>
              <a:t> </a:t>
            </a:r>
            <a:r>
              <a:rPr lang="en-US" sz="1200" dirty="0" err="1">
                <a:ea typeface="+mn-lt"/>
                <a:cs typeface="+mn-lt"/>
              </a:rPr>
              <a:t>deve</a:t>
            </a:r>
            <a:r>
              <a:rPr lang="en-US" sz="1200" dirty="0">
                <a:ea typeface="+mn-lt"/>
                <a:cs typeface="+mn-lt"/>
              </a:rPr>
              <a:t> ser </a:t>
            </a:r>
            <a:r>
              <a:rPr lang="en-US" sz="1200" dirty="0" err="1">
                <a:ea typeface="+mn-lt"/>
                <a:cs typeface="+mn-lt"/>
              </a:rPr>
              <a:t>capaz</a:t>
            </a:r>
            <a:r>
              <a:rPr lang="en-US" sz="1200" dirty="0">
                <a:ea typeface="+mn-lt"/>
                <a:cs typeface="+mn-lt"/>
              </a:rPr>
              <a:t> de </a:t>
            </a:r>
            <a:r>
              <a:rPr lang="en-US" sz="1200" dirty="0" err="1">
                <a:ea typeface="+mn-lt"/>
                <a:cs typeface="+mn-lt"/>
              </a:rPr>
              <a:t>informar</a:t>
            </a:r>
            <a:r>
              <a:rPr lang="en-US" sz="1200" dirty="0">
                <a:ea typeface="+mn-lt"/>
                <a:cs typeface="+mn-lt"/>
              </a:rPr>
              <a:t> via webhook </a:t>
            </a:r>
            <a:r>
              <a:rPr lang="en-US" sz="1200" dirty="0" err="1">
                <a:ea typeface="+mn-lt"/>
                <a:cs typeface="+mn-lt"/>
              </a:rPr>
              <a:t>quando</a:t>
            </a:r>
            <a:r>
              <a:rPr lang="en-US" sz="1200" dirty="0">
                <a:ea typeface="+mn-lt"/>
                <a:cs typeface="+mn-lt"/>
              </a:rPr>
              <a:t> o </a:t>
            </a:r>
            <a:r>
              <a:rPr lang="en-US" sz="1200" dirty="0" err="1">
                <a:ea typeface="+mn-lt"/>
                <a:cs typeface="+mn-lt"/>
              </a:rPr>
              <a:t>destinatário</a:t>
            </a:r>
            <a:r>
              <a:rPr lang="en-US" sz="1200" dirty="0">
                <a:ea typeface="+mn-lt"/>
                <a:cs typeface="+mn-lt"/>
              </a:rPr>
              <a:t> </a:t>
            </a:r>
            <a:r>
              <a:rPr lang="en-US" sz="1200" dirty="0" err="1">
                <a:ea typeface="+mn-lt"/>
                <a:cs typeface="+mn-lt"/>
              </a:rPr>
              <a:t>efetuar</a:t>
            </a:r>
            <a:r>
              <a:rPr lang="en-US" sz="1200" dirty="0">
                <a:ea typeface="+mn-lt"/>
                <a:cs typeface="+mn-lt"/>
              </a:rPr>
              <a:t> a </a:t>
            </a:r>
            <a:r>
              <a:rPr lang="en-US" sz="1200" dirty="0" err="1">
                <a:ea typeface="+mn-lt"/>
                <a:cs typeface="+mn-lt"/>
              </a:rPr>
              <a:t>leitura</a:t>
            </a:r>
            <a:r>
              <a:rPr lang="en-US" sz="1200" dirty="0">
                <a:ea typeface="+mn-lt"/>
                <a:cs typeface="+mn-lt"/>
              </a:rPr>
              <a:t> da </a:t>
            </a:r>
            <a:r>
              <a:rPr lang="en-US" sz="1200" dirty="0" err="1">
                <a:ea typeface="+mn-lt"/>
                <a:cs typeface="+mn-lt"/>
              </a:rPr>
              <a:t>mensagem</a:t>
            </a:r>
            <a:r>
              <a:rPr lang="en-US" sz="1200" dirty="0">
                <a:ea typeface="+mn-lt"/>
                <a:cs typeface="+mn-lt"/>
              </a:rPr>
              <a:t>. Quando o canal for </a:t>
            </a:r>
            <a:r>
              <a:rPr lang="en-US" sz="1200" dirty="0" err="1">
                <a:ea typeface="+mn-lt"/>
                <a:cs typeface="+mn-lt"/>
              </a:rPr>
              <a:t>Aplicativo</a:t>
            </a:r>
            <a:r>
              <a:rPr lang="en-US" sz="1200" dirty="0">
                <a:ea typeface="+mn-lt"/>
                <a:cs typeface="+mn-lt"/>
              </a:rPr>
              <a:t> </a:t>
            </a:r>
            <a:r>
              <a:rPr lang="en-US" sz="1200" dirty="0" err="1">
                <a:ea typeface="+mn-lt"/>
                <a:cs typeface="+mn-lt"/>
              </a:rPr>
              <a:t>móvel</a:t>
            </a:r>
            <a:r>
              <a:rPr lang="en-US" sz="1200" dirty="0">
                <a:ea typeface="+mn-lt"/>
                <a:cs typeface="+mn-lt"/>
              </a:rPr>
              <a:t> o </a:t>
            </a:r>
            <a:r>
              <a:rPr lang="en-US" sz="1200" dirty="0" err="1">
                <a:ea typeface="+mn-lt"/>
                <a:cs typeface="+mn-lt"/>
              </a:rPr>
              <a:t>próprio</a:t>
            </a:r>
            <a:r>
              <a:rPr lang="en-US" sz="1200" dirty="0">
                <a:ea typeface="+mn-lt"/>
                <a:cs typeface="+mn-lt"/>
              </a:rPr>
              <a:t> </a:t>
            </a:r>
            <a:r>
              <a:rPr lang="en-US" sz="1200" dirty="0" err="1">
                <a:ea typeface="+mn-lt"/>
                <a:cs typeface="+mn-lt"/>
              </a:rPr>
              <a:t>aparelho</a:t>
            </a:r>
            <a:r>
              <a:rPr lang="en-US" sz="1200" dirty="0">
                <a:ea typeface="+mn-lt"/>
                <a:cs typeface="+mn-lt"/>
              </a:rPr>
              <a:t> </a:t>
            </a:r>
            <a:r>
              <a:rPr lang="en-US" sz="1200" dirty="0" err="1">
                <a:ea typeface="+mn-lt"/>
                <a:cs typeface="+mn-lt"/>
              </a:rPr>
              <a:t>deve</a:t>
            </a:r>
            <a:r>
              <a:rPr lang="en-US" sz="1200" dirty="0">
                <a:ea typeface="+mn-lt"/>
                <a:cs typeface="+mn-lt"/>
              </a:rPr>
              <a:t> </a:t>
            </a:r>
            <a:r>
              <a:rPr lang="en-US" sz="1200" dirty="0" err="1">
                <a:ea typeface="+mn-lt"/>
                <a:cs typeface="+mn-lt"/>
              </a:rPr>
              <a:t>fazer</a:t>
            </a:r>
            <a:r>
              <a:rPr lang="en-US" sz="1200" dirty="0">
                <a:ea typeface="+mn-lt"/>
                <a:cs typeface="+mn-lt"/>
              </a:rPr>
              <a:t> a </a:t>
            </a:r>
            <a:r>
              <a:rPr lang="en-US" sz="1200" dirty="0" err="1">
                <a:ea typeface="+mn-lt"/>
                <a:cs typeface="+mn-lt"/>
              </a:rPr>
              <a:t>chamada</a:t>
            </a:r>
            <a:r>
              <a:rPr lang="en-US" sz="1200" dirty="0">
                <a:ea typeface="+mn-lt"/>
                <a:cs typeface="+mn-lt"/>
              </a:rPr>
              <a:t> </a:t>
            </a:r>
            <a:r>
              <a:rPr lang="en-US" sz="1200" dirty="0" err="1">
                <a:ea typeface="+mn-lt"/>
                <a:cs typeface="+mn-lt"/>
              </a:rPr>
              <a:t>síncrona</a:t>
            </a:r>
            <a:r>
              <a:rPr lang="en-US" sz="1200" dirty="0">
                <a:ea typeface="+mn-lt"/>
                <a:cs typeface="+mn-lt"/>
              </a:rPr>
              <a:t> </a:t>
            </a:r>
            <a:r>
              <a:rPr lang="en-US" sz="1200" dirty="0" err="1">
                <a:ea typeface="+mn-lt"/>
                <a:cs typeface="+mn-lt"/>
              </a:rPr>
              <a:t>ou</a:t>
            </a:r>
            <a:r>
              <a:rPr lang="en-US" sz="1200" dirty="0">
                <a:ea typeface="+mn-lt"/>
                <a:cs typeface="+mn-lt"/>
              </a:rPr>
              <a:t> </a:t>
            </a:r>
            <a:r>
              <a:rPr lang="en-US" sz="1200" dirty="0" err="1">
                <a:ea typeface="+mn-lt"/>
                <a:cs typeface="+mn-lt"/>
              </a:rPr>
              <a:t>não</a:t>
            </a:r>
            <a:r>
              <a:rPr lang="en-US" sz="1200" dirty="0">
                <a:ea typeface="+mn-lt"/>
                <a:cs typeface="+mn-lt"/>
              </a:rPr>
              <a:t>, batch </a:t>
            </a:r>
            <a:r>
              <a:rPr lang="en-US" sz="1200" dirty="0" err="1">
                <a:ea typeface="+mn-lt"/>
                <a:cs typeface="+mn-lt"/>
              </a:rPr>
              <a:t>ou</a:t>
            </a:r>
            <a:r>
              <a:rPr lang="en-US" sz="1200" dirty="0">
                <a:ea typeface="+mn-lt"/>
                <a:cs typeface="+mn-lt"/>
              </a:rPr>
              <a:t> individual à API de </a:t>
            </a:r>
            <a:r>
              <a:rPr lang="en-US" sz="1200" dirty="0" err="1">
                <a:ea typeface="+mn-lt"/>
                <a:cs typeface="+mn-lt"/>
              </a:rPr>
              <a:t>confirmação</a:t>
            </a:r>
            <a:r>
              <a:rPr lang="en-US" sz="1200" dirty="0">
                <a:ea typeface="+mn-lt"/>
                <a:cs typeface="+mn-lt"/>
              </a:rPr>
              <a:t> de </a:t>
            </a:r>
            <a:r>
              <a:rPr lang="en-US" sz="1200" dirty="0" err="1">
                <a:ea typeface="+mn-lt"/>
                <a:cs typeface="+mn-lt"/>
              </a:rPr>
              <a:t>leitura</a:t>
            </a:r>
            <a:r>
              <a:rPr lang="en-US" sz="1200" dirty="0">
                <a:ea typeface="+mn-lt"/>
                <a:cs typeface="+mn-lt"/>
              </a:rPr>
              <a:t>. </a:t>
            </a:r>
            <a:r>
              <a:rPr lang="en-US" sz="1200" dirty="0" err="1">
                <a:ea typeface="+mn-lt"/>
                <a:cs typeface="+mn-lt"/>
              </a:rPr>
              <a:t>Em</a:t>
            </a:r>
            <a:r>
              <a:rPr lang="en-US" sz="1200" dirty="0">
                <a:ea typeface="+mn-lt"/>
                <a:cs typeface="+mn-lt"/>
              </a:rPr>
              <a:t> se </a:t>
            </a:r>
            <a:r>
              <a:rPr lang="en-US" sz="1200" dirty="0" err="1">
                <a:ea typeface="+mn-lt"/>
                <a:cs typeface="+mn-lt"/>
              </a:rPr>
              <a:t>tratando</a:t>
            </a:r>
            <a:r>
              <a:rPr lang="en-US" sz="1200" dirty="0">
                <a:ea typeface="+mn-lt"/>
                <a:cs typeface="+mn-lt"/>
              </a:rPr>
              <a:t> de brokers que </a:t>
            </a:r>
            <a:r>
              <a:rPr lang="en-US" sz="1200" dirty="0" err="1">
                <a:ea typeface="+mn-lt"/>
                <a:cs typeface="+mn-lt"/>
              </a:rPr>
              <a:t>não</a:t>
            </a:r>
            <a:r>
              <a:rPr lang="en-US" sz="1200" dirty="0">
                <a:ea typeface="+mn-lt"/>
                <a:cs typeface="+mn-lt"/>
              </a:rPr>
              <a:t> </a:t>
            </a:r>
            <a:r>
              <a:rPr lang="en-US" sz="1200" dirty="0" err="1">
                <a:ea typeface="+mn-lt"/>
                <a:cs typeface="+mn-lt"/>
              </a:rPr>
              <a:t>possuam</a:t>
            </a:r>
            <a:r>
              <a:rPr lang="en-US" sz="1200" dirty="0">
                <a:ea typeface="+mn-lt"/>
                <a:cs typeface="+mn-lt"/>
              </a:rPr>
              <a:t> </a:t>
            </a:r>
            <a:r>
              <a:rPr lang="en-US" sz="1200" dirty="0" err="1">
                <a:ea typeface="+mn-lt"/>
                <a:cs typeface="+mn-lt"/>
              </a:rPr>
              <a:t>formas</a:t>
            </a:r>
            <a:r>
              <a:rPr lang="en-US" sz="1200" dirty="0">
                <a:ea typeface="+mn-lt"/>
                <a:cs typeface="+mn-lt"/>
              </a:rPr>
              <a:t> de </a:t>
            </a:r>
            <a:r>
              <a:rPr lang="en-US" sz="1200" dirty="0" err="1">
                <a:ea typeface="+mn-lt"/>
                <a:cs typeface="+mn-lt"/>
              </a:rPr>
              <a:t>informar</a:t>
            </a:r>
            <a:r>
              <a:rPr lang="en-US" sz="1200" dirty="0">
                <a:ea typeface="+mn-lt"/>
                <a:cs typeface="+mn-lt"/>
              </a:rPr>
              <a:t> a </a:t>
            </a:r>
            <a:r>
              <a:rPr lang="en-US" sz="1200" dirty="0" err="1">
                <a:ea typeface="+mn-lt"/>
                <a:cs typeface="+mn-lt"/>
              </a:rPr>
              <a:t>leitura</a:t>
            </a:r>
            <a:r>
              <a:rPr lang="en-US" sz="1200" dirty="0">
                <a:ea typeface="+mn-lt"/>
                <a:cs typeface="+mn-lt"/>
              </a:rPr>
              <a:t>, um link de </a:t>
            </a:r>
            <a:r>
              <a:rPr lang="en-US" sz="1200" dirty="0" err="1">
                <a:ea typeface="+mn-lt"/>
                <a:cs typeface="+mn-lt"/>
              </a:rPr>
              <a:t>redirecionamento</a:t>
            </a:r>
            <a:r>
              <a:rPr lang="en-US" sz="1200" dirty="0">
                <a:ea typeface="+mn-lt"/>
                <a:cs typeface="+mn-lt"/>
              </a:rPr>
              <a:t> </a:t>
            </a:r>
            <a:r>
              <a:rPr lang="en-US" sz="1200" dirty="0" err="1">
                <a:ea typeface="+mn-lt"/>
                <a:cs typeface="+mn-lt"/>
              </a:rPr>
              <a:t>pode</a:t>
            </a:r>
            <a:r>
              <a:rPr lang="en-US" sz="1200" dirty="0">
                <a:ea typeface="+mn-lt"/>
                <a:cs typeface="+mn-lt"/>
              </a:rPr>
              <a:t> ser </a:t>
            </a:r>
            <a:r>
              <a:rPr lang="en-US" sz="1200" dirty="0" err="1">
                <a:ea typeface="+mn-lt"/>
                <a:cs typeface="+mn-lt"/>
              </a:rPr>
              <a:t>embarcado</a:t>
            </a:r>
            <a:r>
              <a:rPr lang="en-US" sz="1200" dirty="0">
                <a:ea typeface="+mn-lt"/>
                <a:cs typeface="+mn-lt"/>
              </a:rPr>
              <a:t> </a:t>
            </a:r>
            <a:r>
              <a:rPr lang="en-US" sz="1200" dirty="0" err="1">
                <a:ea typeface="+mn-lt"/>
                <a:cs typeface="+mn-lt"/>
              </a:rPr>
              <a:t>na</a:t>
            </a:r>
            <a:r>
              <a:rPr lang="en-US" sz="1200" dirty="0">
                <a:ea typeface="+mn-lt"/>
                <a:cs typeface="+mn-lt"/>
              </a:rPr>
              <a:t> </a:t>
            </a:r>
            <a:r>
              <a:rPr lang="en-US" sz="1200" dirty="0" err="1">
                <a:ea typeface="+mn-lt"/>
                <a:cs typeface="+mn-lt"/>
              </a:rPr>
              <a:t>mensagem</a:t>
            </a:r>
            <a:r>
              <a:rPr lang="en-US" sz="1200" dirty="0">
                <a:ea typeface="+mn-lt"/>
                <a:cs typeface="+mn-lt"/>
              </a:rPr>
              <a:t>.</a:t>
            </a:r>
            <a:br>
              <a:rPr lang="en-US" sz="1200" dirty="0">
                <a:ea typeface="+mn-lt"/>
                <a:cs typeface="+mn-lt"/>
              </a:rPr>
            </a:br>
            <a:endParaRPr lang="en-US" sz="1200" dirty="0">
              <a:ea typeface="+mn-lt"/>
              <a:cs typeface="+mn-lt"/>
            </a:endParaRPr>
          </a:p>
          <a:p>
            <a:r>
              <a:rPr lang="en-US" sz="1200" dirty="0" err="1">
                <a:ea typeface="+mn-lt"/>
                <a:cs typeface="+mn-lt"/>
              </a:rPr>
              <a:t>Contabilização</a:t>
            </a:r>
            <a:r>
              <a:rPr lang="en-US" sz="1200" dirty="0">
                <a:ea typeface="+mn-lt"/>
                <a:cs typeface="+mn-lt"/>
              </a:rPr>
              <a:t> de </a:t>
            </a:r>
            <a:r>
              <a:rPr lang="en-US" sz="1200" dirty="0" err="1">
                <a:ea typeface="+mn-lt"/>
                <a:cs typeface="+mn-lt"/>
              </a:rPr>
              <a:t>efetividade</a:t>
            </a:r>
            <a:r>
              <a:rPr lang="en-US" sz="1200" dirty="0">
                <a:ea typeface="+mn-lt"/>
                <a:cs typeface="+mn-lt"/>
              </a:rPr>
              <a:t> do </a:t>
            </a:r>
            <a:r>
              <a:rPr lang="en-US" sz="1200" dirty="0" err="1">
                <a:ea typeface="+mn-lt"/>
                <a:cs typeface="+mn-lt"/>
              </a:rPr>
              <a:t>disparo</a:t>
            </a:r>
            <a:r>
              <a:rPr lang="en-US" sz="1200" dirty="0">
                <a:ea typeface="+mn-lt"/>
                <a:cs typeface="+mn-lt"/>
              </a:rPr>
              <a:t> de </a:t>
            </a:r>
            <a:r>
              <a:rPr lang="en-US" sz="1200" dirty="0" err="1">
                <a:ea typeface="+mn-lt"/>
                <a:cs typeface="+mn-lt"/>
              </a:rPr>
              <a:t>mensagem</a:t>
            </a:r>
            <a:r>
              <a:rPr lang="en-US" sz="1200" dirty="0">
                <a:ea typeface="+mn-lt"/>
                <a:cs typeface="+mn-lt"/>
              </a:rPr>
              <a:t>. </a:t>
            </a:r>
            <a:r>
              <a:rPr lang="en-US" sz="1200" dirty="0" err="1">
                <a:ea typeface="+mn-lt"/>
                <a:cs typeface="+mn-lt"/>
              </a:rPr>
              <a:t>Através</a:t>
            </a:r>
            <a:r>
              <a:rPr lang="en-US" sz="1200" dirty="0">
                <a:ea typeface="+mn-lt"/>
                <a:cs typeface="+mn-lt"/>
              </a:rPr>
              <a:t> de um </a:t>
            </a:r>
            <a:r>
              <a:rPr lang="en-US" sz="1200" dirty="0" err="1">
                <a:ea typeface="+mn-lt"/>
                <a:cs typeface="+mn-lt"/>
              </a:rPr>
              <a:t>serviço</a:t>
            </a:r>
            <a:r>
              <a:rPr lang="en-US" sz="1200" dirty="0">
                <a:ea typeface="+mn-lt"/>
                <a:cs typeface="+mn-lt"/>
              </a:rPr>
              <a:t> </a:t>
            </a:r>
            <a:r>
              <a:rPr lang="en-US" sz="1200" dirty="0" err="1">
                <a:ea typeface="+mn-lt"/>
                <a:cs typeface="+mn-lt"/>
              </a:rPr>
              <a:t>autônomo</a:t>
            </a:r>
            <a:r>
              <a:rPr lang="en-US" sz="1200" dirty="0">
                <a:ea typeface="+mn-lt"/>
                <a:cs typeface="+mn-lt"/>
              </a:rPr>
              <a:t> </a:t>
            </a:r>
            <a:r>
              <a:rPr lang="en-US" sz="1200" dirty="0" err="1">
                <a:ea typeface="+mn-lt"/>
                <a:cs typeface="+mn-lt"/>
              </a:rPr>
              <a:t>acionado</a:t>
            </a:r>
            <a:r>
              <a:rPr lang="en-US" sz="1200" dirty="0">
                <a:ea typeface="+mn-lt"/>
                <a:cs typeface="+mn-lt"/>
              </a:rPr>
              <a:t> com </a:t>
            </a:r>
            <a:r>
              <a:rPr lang="en-US" sz="1200" dirty="0" err="1">
                <a:ea typeface="+mn-lt"/>
                <a:cs typeface="+mn-lt"/>
              </a:rPr>
              <a:t>uma</a:t>
            </a:r>
            <a:r>
              <a:rPr lang="en-US" sz="1200" dirty="0">
                <a:ea typeface="+mn-lt"/>
                <a:cs typeface="+mn-lt"/>
              </a:rPr>
              <a:t> base temporal </a:t>
            </a:r>
            <a:r>
              <a:rPr lang="en-US" sz="1200" dirty="0" err="1">
                <a:ea typeface="+mn-lt"/>
                <a:cs typeface="+mn-lt"/>
              </a:rPr>
              <a:t>predefinida</a:t>
            </a:r>
            <a:r>
              <a:rPr lang="en-US" sz="1200" dirty="0">
                <a:ea typeface="+mn-lt"/>
                <a:cs typeface="+mn-lt"/>
              </a:rPr>
              <a:t> a </a:t>
            </a:r>
            <a:r>
              <a:rPr lang="en-US" sz="1200" dirty="0" err="1">
                <a:ea typeface="+mn-lt"/>
                <a:cs typeface="+mn-lt"/>
              </a:rPr>
              <a:t>contagem</a:t>
            </a:r>
            <a:r>
              <a:rPr lang="en-US" sz="1200" dirty="0">
                <a:ea typeface="+mn-lt"/>
                <a:cs typeface="+mn-lt"/>
              </a:rPr>
              <a:t> das </a:t>
            </a:r>
            <a:r>
              <a:rPr lang="en-US" sz="1200" dirty="0" err="1">
                <a:ea typeface="+mn-lt"/>
                <a:cs typeface="+mn-lt"/>
              </a:rPr>
              <a:t>estatísticas</a:t>
            </a:r>
            <a:r>
              <a:rPr lang="en-US" sz="1200" dirty="0">
                <a:ea typeface="+mn-lt"/>
                <a:cs typeface="+mn-lt"/>
              </a:rPr>
              <a:t> </a:t>
            </a:r>
            <a:r>
              <a:rPr lang="en-US" sz="1200" dirty="0" err="1">
                <a:ea typeface="+mn-lt"/>
                <a:cs typeface="+mn-lt"/>
              </a:rPr>
              <a:t>acerca</a:t>
            </a:r>
            <a:r>
              <a:rPr lang="en-US" sz="1200" dirty="0">
                <a:ea typeface="+mn-lt"/>
                <a:cs typeface="+mn-lt"/>
              </a:rPr>
              <a:t> das </a:t>
            </a:r>
            <a:r>
              <a:rPr lang="en-US" sz="1200" dirty="0" err="1">
                <a:ea typeface="+mn-lt"/>
                <a:cs typeface="+mn-lt"/>
              </a:rPr>
              <a:t>quantidades</a:t>
            </a:r>
            <a:r>
              <a:rPr lang="en-US" sz="1200" dirty="0">
                <a:ea typeface="+mn-lt"/>
                <a:cs typeface="+mn-lt"/>
              </a:rPr>
              <a:t> e tempos </a:t>
            </a:r>
            <a:r>
              <a:rPr lang="en-US" sz="1200" dirty="0" err="1">
                <a:ea typeface="+mn-lt"/>
                <a:cs typeface="+mn-lt"/>
              </a:rPr>
              <a:t>decorridos</a:t>
            </a:r>
            <a:r>
              <a:rPr lang="en-US" sz="1200" dirty="0">
                <a:ea typeface="+mn-lt"/>
                <a:cs typeface="+mn-lt"/>
              </a:rPr>
              <a:t> entre </a:t>
            </a:r>
            <a:r>
              <a:rPr lang="en-US" sz="1200" dirty="0" err="1">
                <a:ea typeface="+mn-lt"/>
                <a:cs typeface="+mn-lt"/>
              </a:rPr>
              <a:t>os</a:t>
            </a:r>
            <a:r>
              <a:rPr lang="en-US" sz="1200" dirty="0">
                <a:ea typeface="+mn-lt"/>
                <a:cs typeface="+mn-lt"/>
              </a:rPr>
              <a:t> </a:t>
            </a:r>
            <a:r>
              <a:rPr lang="en-US" sz="1200" dirty="0" err="1">
                <a:ea typeface="+mn-lt"/>
                <a:cs typeface="+mn-lt"/>
              </a:rPr>
              <a:t>envios</a:t>
            </a:r>
            <a:r>
              <a:rPr lang="en-US" sz="1200" dirty="0">
                <a:ea typeface="+mn-lt"/>
                <a:cs typeface="+mn-lt"/>
              </a:rPr>
              <a:t> e as </a:t>
            </a:r>
            <a:r>
              <a:rPr lang="en-US" sz="1200" dirty="0" err="1">
                <a:ea typeface="+mn-lt"/>
                <a:cs typeface="+mn-lt"/>
              </a:rPr>
              <a:t>leituras</a:t>
            </a:r>
            <a:r>
              <a:rPr lang="en-US" sz="1200" dirty="0">
                <a:ea typeface="+mn-lt"/>
                <a:cs typeface="+mn-lt"/>
              </a:rPr>
              <a:t> (</a:t>
            </a:r>
            <a:r>
              <a:rPr lang="en-US" sz="1200" dirty="0" err="1">
                <a:ea typeface="+mn-lt"/>
                <a:cs typeface="+mn-lt"/>
              </a:rPr>
              <a:t>caso</a:t>
            </a:r>
            <a:r>
              <a:rPr lang="en-US" sz="1200" dirty="0">
                <a:ea typeface="+mn-lt"/>
                <a:cs typeface="+mn-lt"/>
              </a:rPr>
              <a:t> </a:t>
            </a:r>
            <a:r>
              <a:rPr lang="en-US" sz="1200" dirty="0" err="1">
                <a:ea typeface="+mn-lt"/>
                <a:cs typeface="+mn-lt"/>
              </a:rPr>
              <a:t>existam</a:t>
            </a:r>
            <a:r>
              <a:rPr lang="en-US" sz="1200" dirty="0">
                <a:ea typeface="+mn-lt"/>
                <a:cs typeface="+mn-lt"/>
              </a:rPr>
              <a:t>) </a:t>
            </a:r>
            <a:r>
              <a:rPr lang="en-US" sz="1200" dirty="0" err="1">
                <a:ea typeface="+mn-lt"/>
                <a:cs typeface="+mn-lt"/>
              </a:rPr>
              <a:t>são</a:t>
            </a:r>
            <a:r>
              <a:rPr lang="en-US" sz="1200" dirty="0">
                <a:ea typeface="+mn-lt"/>
                <a:cs typeface="+mn-lt"/>
              </a:rPr>
              <a:t> </a:t>
            </a:r>
            <a:r>
              <a:rPr lang="en-US" sz="1200" dirty="0" err="1">
                <a:ea typeface="+mn-lt"/>
                <a:cs typeface="+mn-lt"/>
              </a:rPr>
              <a:t>feitos</a:t>
            </a:r>
            <a:r>
              <a:rPr lang="en-US" sz="1200" dirty="0">
                <a:ea typeface="+mn-lt"/>
                <a:cs typeface="+mn-lt"/>
              </a:rPr>
              <a:t> e </a:t>
            </a:r>
            <a:r>
              <a:rPr lang="en-US" sz="1200" dirty="0" err="1">
                <a:ea typeface="+mn-lt"/>
                <a:cs typeface="+mn-lt"/>
              </a:rPr>
              <a:t>enviados</a:t>
            </a:r>
            <a:r>
              <a:rPr lang="en-US" sz="1200" dirty="0">
                <a:ea typeface="+mn-lt"/>
                <a:cs typeface="+mn-lt"/>
              </a:rPr>
              <a:t> para o </a:t>
            </a:r>
            <a:r>
              <a:rPr lang="en-US" sz="1200" dirty="0" err="1">
                <a:ea typeface="+mn-lt"/>
                <a:cs typeface="+mn-lt"/>
              </a:rPr>
              <a:t>sistema</a:t>
            </a:r>
            <a:r>
              <a:rPr lang="en-US" sz="1200" dirty="0">
                <a:ea typeface="+mn-lt"/>
                <a:cs typeface="+mn-lt"/>
              </a:rPr>
              <a:t> de BI </a:t>
            </a:r>
            <a:r>
              <a:rPr lang="en-US" sz="1200" dirty="0" err="1">
                <a:ea typeface="+mn-lt"/>
                <a:cs typeface="+mn-lt"/>
              </a:rPr>
              <a:t>correspondente</a:t>
            </a:r>
            <a:r>
              <a:rPr lang="en-US" sz="1200" dirty="0">
                <a:ea typeface="+mn-lt"/>
                <a:cs typeface="+mn-lt"/>
              </a:rPr>
              <a:t>.</a:t>
            </a:r>
          </a:p>
          <a:p>
            <a:endParaRPr lang="en-US" sz="1200" dirty="0">
              <a:cs typeface="Arial"/>
            </a:endParaRPr>
          </a:p>
        </p:txBody>
      </p:sp>
      <p:sp>
        <p:nvSpPr>
          <p:cNvPr id="2" name="Título 1">
            <a:extLst>
              <a:ext uri="{FF2B5EF4-FFF2-40B4-BE49-F238E27FC236}">
                <a16:creationId xmlns:a16="http://schemas.microsoft.com/office/drawing/2014/main" id="{A14FC625-09A7-49E5-9CD3-F28B88C35A17}"/>
              </a:ext>
            </a:extLst>
          </p:cNvPr>
          <p:cNvSpPr>
            <a:spLocks noGrp="1"/>
          </p:cNvSpPr>
          <p:nvPr>
            <p:ph type="title"/>
          </p:nvPr>
        </p:nvSpPr>
        <p:spPr/>
        <p:txBody>
          <a:bodyPr/>
          <a:lstStyle/>
          <a:p>
            <a:endParaRPr lang="pt-BR"/>
          </a:p>
        </p:txBody>
      </p:sp>
      <p:sp>
        <p:nvSpPr>
          <p:cNvPr id="4" name="Subtítulo 3">
            <a:extLst>
              <a:ext uri="{FF2B5EF4-FFF2-40B4-BE49-F238E27FC236}">
                <a16:creationId xmlns:a16="http://schemas.microsoft.com/office/drawing/2014/main" id="{3875F61A-E125-4B58-AA7A-3C96D7619BF6}"/>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420348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5">
            <a:extLst>
              <a:ext uri="{FF2B5EF4-FFF2-40B4-BE49-F238E27FC236}">
                <a16:creationId xmlns:a16="http://schemas.microsoft.com/office/drawing/2014/main" id="{AC1DD01E-1D54-4CC0-970C-53E467E63314}"/>
              </a:ext>
            </a:extLst>
          </p:cNvPr>
          <p:cNvSpPr txBox="1"/>
          <p:nvPr/>
        </p:nvSpPr>
        <p:spPr>
          <a:xfrm>
            <a:off x="40822" y="758758"/>
            <a:ext cx="3984170" cy="400110"/>
          </a:xfrm>
          <a:prstGeom prst="rect">
            <a:avLst/>
          </a:prstGeom>
          <a:solidFill>
            <a:srgbClr val="00C4ED"/>
          </a:solidFill>
        </p:spPr>
        <p:txBody>
          <a:bodyPr wrap="square" rtlCol="0">
            <a:spAutoFit/>
          </a:bodyPr>
          <a:lstStyle/>
          <a:p>
            <a:endParaRPr lang="en-US" sz="2000" dirty="0">
              <a:solidFill>
                <a:schemeClr val="bg1"/>
              </a:solidFill>
              <a:latin typeface="Quicksand" pitchFamily="2" charset="77"/>
            </a:endParaRPr>
          </a:p>
        </p:txBody>
      </p:sp>
      <p:cxnSp>
        <p:nvCxnSpPr>
          <p:cNvPr id="14" name="Conector reto 13">
            <a:extLst>
              <a:ext uri="{FF2B5EF4-FFF2-40B4-BE49-F238E27FC236}">
                <a16:creationId xmlns:a16="http://schemas.microsoft.com/office/drawing/2014/main" id="{C4EAEFF8-6956-4DDB-8A67-F880842AA3B7}"/>
              </a:ext>
            </a:extLst>
          </p:cNvPr>
          <p:cNvCxnSpPr>
            <a:cxnSpLocks/>
          </p:cNvCxnSpPr>
          <p:nvPr/>
        </p:nvCxnSpPr>
        <p:spPr>
          <a:xfrm>
            <a:off x="40821" y="1158868"/>
            <a:ext cx="8086779" cy="0"/>
          </a:xfrm>
          <a:prstGeom prst="line">
            <a:avLst/>
          </a:prstGeom>
          <a:ln>
            <a:solidFill>
              <a:srgbClr val="00C4ED"/>
            </a:solidFill>
            <a:tailEnd type="ova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8825" y="2695575"/>
            <a:ext cx="1466849" cy="1466849"/>
          </a:xfrm>
          <a:prstGeom prst="rect">
            <a:avLst/>
          </a:prstGeom>
        </p:spPr>
      </p:pic>
      <p:sp>
        <p:nvSpPr>
          <p:cNvPr id="16" name="Google Shape;748;p50">
            <a:extLst>
              <a:ext uri="{FF2B5EF4-FFF2-40B4-BE49-F238E27FC236}">
                <a16:creationId xmlns:a16="http://schemas.microsoft.com/office/drawing/2014/main" id="{26E17BD6-71B9-4111-B250-A4C3C7E6078C}"/>
              </a:ext>
            </a:extLst>
          </p:cNvPr>
          <p:cNvSpPr/>
          <p:nvPr/>
        </p:nvSpPr>
        <p:spPr>
          <a:xfrm>
            <a:off x="8025373" y="2133934"/>
            <a:ext cx="308467" cy="29527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1;g7b29a26fc5_0_12">
            <a:extLst>
              <a:ext uri="{FF2B5EF4-FFF2-40B4-BE49-F238E27FC236}">
                <a16:creationId xmlns:a16="http://schemas.microsoft.com/office/drawing/2014/main" id="{365B23D9-BFBB-8042-97CE-BE2C2997E831}"/>
              </a:ext>
            </a:extLst>
          </p:cNvPr>
          <p:cNvSpPr txBox="1">
            <a:spLocks/>
          </p:cNvSpPr>
          <p:nvPr/>
        </p:nvSpPr>
        <p:spPr>
          <a:xfrm>
            <a:off x="80010" y="61230"/>
            <a:ext cx="11510300" cy="400110"/>
          </a:xfrm>
          <a:prstGeom prst="rect">
            <a:avLst/>
          </a:prstGeom>
        </p:spPr>
        <p:txBody>
          <a:bodyPr vert="horz" wrap="square" lIns="91440" tIns="45720" rIns="91440" bIns="45720" rtlCol="0" anchor="ctr">
            <a:spAutoFit/>
          </a:bodyPr>
          <a:lstStyle>
            <a:lvl1pPr>
              <a:defRPr lang="en-US" sz="3200" kern="0" dirty="0">
                <a:solidFill>
                  <a:srgbClr val="0B477B"/>
                </a:solidFill>
                <a:latin typeface="Avenir Next" panose="020B0503020202020204" pitchFamily="34" charset="0"/>
                <a:ea typeface="+mn-ea"/>
                <a:cs typeface="+mn-cs"/>
              </a:defRPr>
            </a:lvl1pPr>
          </a:lstStyle>
          <a:p>
            <a:pPr algn="l" rtl="0"/>
            <a:r>
              <a:rPr lang="pt-BR" sz="2000" kern="1200" dirty="0">
                <a:solidFill>
                  <a:schemeClr val="tx1"/>
                </a:solidFill>
                <a:latin typeface="Quicksand" pitchFamily="2" charset="77"/>
                <a:cs typeface="Times New Roman" panose="02020603050405020304" pitchFamily="18" charset="0"/>
              </a:rPr>
              <a:t># </a:t>
            </a:r>
            <a:r>
              <a:rPr lang="pt-BR" sz="1800" kern="1200" dirty="0">
                <a:solidFill>
                  <a:schemeClr val="tx1"/>
                </a:solidFill>
                <a:latin typeface="Quicksand" pitchFamily="2" charset="77"/>
                <a:cs typeface="Times New Roman" panose="02020603050405020304" pitchFamily="18" charset="0"/>
              </a:rPr>
              <a:t>ANÁLISE: </a:t>
            </a:r>
            <a:r>
              <a:rPr lang="pt-BR" sz="1800" kern="1200" dirty="0" err="1">
                <a:solidFill>
                  <a:schemeClr val="tx1"/>
                </a:solidFill>
                <a:latin typeface="Quicksand" pitchFamily="2" charset="77"/>
                <a:cs typeface="Times New Roman" panose="02020603050405020304" pitchFamily="18" charset="0"/>
              </a:rPr>
              <a:t>SDKs</a:t>
            </a:r>
            <a:endParaRPr lang="pt-BR" sz="1800" kern="1200" dirty="0">
              <a:solidFill>
                <a:schemeClr val="tx1"/>
              </a:solidFill>
              <a:latin typeface="Quicksand" pitchFamily="2" charset="77"/>
              <a:cs typeface="Times New Roman" panose="02020603050405020304" pitchFamily="18" charset="0"/>
            </a:endParaRPr>
          </a:p>
        </p:txBody>
      </p:sp>
      <p:pic>
        <p:nvPicPr>
          <p:cNvPr id="10" name="Imagem 9" descr="Uma imagem contendo Padrão do plano de fundo&#10;&#10;Descrição gerada automaticamente">
            <a:extLst>
              <a:ext uri="{FF2B5EF4-FFF2-40B4-BE49-F238E27FC236}">
                <a16:creationId xmlns:a16="http://schemas.microsoft.com/office/drawing/2014/main" id="{EF637D9E-3DCE-4F6B-9B58-0049D6F6B2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6908589" y="15652"/>
            <a:ext cx="2542034" cy="2538860"/>
          </a:xfrm>
          <a:prstGeom prst="rect">
            <a:avLst/>
          </a:prstGeom>
        </p:spPr>
      </p:pic>
      <p:sp>
        <p:nvSpPr>
          <p:cNvPr id="12" name="TextBox 5">
            <a:extLst>
              <a:ext uri="{FF2B5EF4-FFF2-40B4-BE49-F238E27FC236}">
                <a16:creationId xmlns:a16="http://schemas.microsoft.com/office/drawing/2014/main" id="{8E1C2DCD-C689-4D8E-89E8-11F6D8202DD5}"/>
              </a:ext>
            </a:extLst>
          </p:cNvPr>
          <p:cNvSpPr txBox="1"/>
          <p:nvPr/>
        </p:nvSpPr>
        <p:spPr>
          <a:xfrm>
            <a:off x="0" y="1361888"/>
            <a:ext cx="7822800" cy="646331"/>
          </a:xfrm>
          <a:prstGeom prst="rect">
            <a:avLst/>
          </a:prstGeom>
          <a:noFill/>
        </p:spPr>
        <p:txBody>
          <a:bodyPr wrap="square" lIns="91440" tIns="45720" rIns="91440" bIns="45720" rtlCol="0" anchor="t">
            <a:spAutoFit/>
          </a:bodyPr>
          <a:lstStyle/>
          <a:p>
            <a:pPr marL="171450" indent="-171450">
              <a:buFont typeface="Wingdings" panose="05000000000000000000" pitchFamily="2" charset="2"/>
              <a:buChar char="v"/>
            </a:pPr>
            <a:r>
              <a:rPr lang="pt-BR" sz="1200" b="1" dirty="0">
                <a:latin typeface="Quicksand" pitchFamily="2" charset="77"/>
              </a:rPr>
              <a:t> </a:t>
            </a:r>
            <a:r>
              <a:rPr lang="pt-BR" sz="1200" b="1" dirty="0">
                <a:latin typeface="Quicksand" pitchFamily="2" charset="0"/>
              </a:rPr>
              <a:t>segregação de cadastro/login (Anderson / André)</a:t>
            </a:r>
          </a:p>
          <a:p>
            <a:pPr marL="171450" indent="-171450">
              <a:buFont typeface="Wingdings" panose="05000000000000000000" pitchFamily="2" charset="2"/>
              <a:buChar char="v"/>
            </a:pPr>
            <a:endParaRPr lang="pt-BR" sz="1200" b="1" dirty="0">
              <a:latin typeface="Quicksand" pitchFamily="2" charset="0"/>
            </a:endParaRPr>
          </a:p>
          <a:p>
            <a:pPr marL="628650" lvl="1" indent="-171450">
              <a:buFont typeface="Wingdings" panose="05000000000000000000" pitchFamily="2" charset="2"/>
              <a:buChar char="v"/>
            </a:pPr>
            <a:r>
              <a:rPr lang="pt-BR" sz="1200" b="1" dirty="0">
                <a:latin typeface="Quicksand" pitchFamily="2" charset="0"/>
              </a:rPr>
              <a:t>Da uma </a:t>
            </a:r>
            <a:r>
              <a:rPr lang="pt-BR" sz="1200" b="1" dirty="0" err="1">
                <a:latin typeface="Quicksand" pitchFamily="2" charset="0"/>
              </a:rPr>
              <a:t>verficada</a:t>
            </a:r>
            <a:r>
              <a:rPr lang="pt-BR" sz="1200" b="1" dirty="0">
                <a:latin typeface="Quicksand" pitchFamily="2" charset="0"/>
              </a:rPr>
              <a:t> em solução de elevação de privilegio </a:t>
            </a:r>
            <a:endParaRPr lang="pt-BR" sz="1200" b="1" dirty="0">
              <a:latin typeface="Quicksand" pitchFamily="2" charset="77"/>
            </a:endParaRPr>
          </a:p>
        </p:txBody>
      </p:sp>
      <p:sp>
        <p:nvSpPr>
          <p:cNvPr id="17" name="CaixaDeTexto 16">
            <a:extLst>
              <a:ext uri="{FF2B5EF4-FFF2-40B4-BE49-F238E27FC236}">
                <a16:creationId xmlns:a16="http://schemas.microsoft.com/office/drawing/2014/main" id="{83F5E23E-8200-4D4A-8C82-BF99C5B4011E}"/>
              </a:ext>
            </a:extLst>
          </p:cNvPr>
          <p:cNvSpPr txBox="1"/>
          <p:nvPr/>
        </p:nvSpPr>
        <p:spPr>
          <a:xfrm>
            <a:off x="-16795" y="1638887"/>
            <a:ext cx="7682164" cy="461665"/>
          </a:xfrm>
          <a:prstGeom prst="rect">
            <a:avLst/>
          </a:prstGeom>
          <a:noFill/>
        </p:spPr>
        <p:txBody>
          <a:bodyPr wrap="square" lIns="91440" tIns="45720" rIns="91440" bIns="45720" anchor="t">
            <a:spAutoFit/>
          </a:bodyPr>
          <a:lstStyle/>
          <a:p>
            <a:pPr marL="1085850" lvl="2" indent="-171450" algn="just">
              <a:buFont typeface="Wingdings" panose="05000000000000000000" pitchFamily="2" charset="2"/>
              <a:buChar char="q"/>
            </a:pPr>
            <a:endParaRPr lang="pt-BR" sz="1200" dirty="0">
              <a:latin typeface="Quicksand" pitchFamily="2" charset="77"/>
            </a:endParaRPr>
          </a:p>
          <a:p>
            <a:pPr marL="628650" lvl="1" indent="-171450" algn="just">
              <a:buFont typeface="Wingdings" panose="05000000000000000000" pitchFamily="2" charset="2"/>
              <a:buChar char="q"/>
            </a:pPr>
            <a:endParaRPr lang="pt-BR" sz="1200" dirty="0">
              <a:latin typeface="Quicksand" pitchFamily="2" charset="77"/>
            </a:endParaRPr>
          </a:p>
        </p:txBody>
      </p:sp>
      <p:sp>
        <p:nvSpPr>
          <p:cNvPr id="2" name="Título 1">
            <a:extLst>
              <a:ext uri="{FF2B5EF4-FFF2-40B4-BE49-F238E27FC236}">
                <a16:creationId xmlns:a16="http://schemas.microsoft.com/office/drawing/2014/main" id="{A882ADA6-3DFA-49C2-B729-44D961DA0E42}"/>
              </a:ext>
            </a:extLst>
          </p:cNvPr>
          <p:cNvSpPr>
            <a:spLocks noGrp="1"/>
          </p:cNvSpPr>
          <p:nvPr>
            <p:ph type="title"/>
          </p:nvPr>
        </p:nvSpPr>
        <p:spPr/>
        <p:txBody>
          <a:bodyPr/>
          <a:lstStyle/>
          <a:p>
            <a:endParaRPr lang="pt-BR"/>
          </a:p>
        </p:txBody>
      </p:sp>
      <p:sp>
        <p:nvSpPr>
          <p:cNvPr id="3" name="Subtítulo 2">
            <a:extLst>
              <a:ext uri="{FF2B5EF4-FFF2-40B4-BE49-F238E27FC236}">
                <a16:creationId xmlns:a16="http://schemas.microsoft.com/office/drawing/2014/main" id="{CCE9969B-8132-4294-A313-B7BF6D966F23}"/>
              </a:ext>
            </a:extLst>
          </p:cNvPr>
          <p:cNvSpPr>
            <a:spLocks noGrp="1"/>
          </p:cNvSpPr>
          <p:nvPr>
            <p:ph type="subTitle" idx="1"/>
          </p:nvPr>
        </p:nvSpPr>
        <p:spPr/>
        <p:txBody>
          <a:bodyPr>
            <a:normAutofit fontScale="92500" lnSpcReduction="20000"/>
          </a:bodyPr>
          <a:lstStyle/>
          <a:p>
            <a:endParaRPr lang="pt-BR"/>
          </a:p>
        </p:txBody>
      </p:sp>
    </p:spTree>
    <p:extLst>
      <p:ext uri="{BB962C8B-B14F-4D97-AF65-F5344CB8AC3E}">
        <p14:creationId xmlns:p14="http://schemas.microsoft.com/office/powerpoint/2010/main" val="15351466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Quicksand Light"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5">
    <a:dk1>
      <a:srgbClr val="000000"/>
    </a:dk1>
    <a:lt1>
      <a:srgbClr val="FFFFFF"/>
    </a:lt1>
    <a:dk2>
      <a:srgbClr val="1F497D"/>
    </a:dk2>
    <a:lt2>
      <a:srgbClr val="EEECE1"/>
    </a:lt2>
    <a:accent1>
      <a:srgbClr val="0432FF"/>
    </a:accent1>
    <a:accent2>
      <a:srgbClr val="00F900"/>
    </a:accent2>
    <a:accent3>
      <a:srgbClr val="FEFB00"/>
    </a:accent3>
    <a:accent4>
      <a:srgbClr val="FF9200"/>
    </a:accent4>
    <a:accent5>
      <a:srgbClr val="FF2600"/>
    </a:accent5>
    <a:accent6>
      <a:srgbClr val="932092"/>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461E0D9B4D0EE4FB96F2F2FEB76F4CD" ma:contentTypeVersion="11" ma:contentTypeDescription="Crie um novo documento." ma:contentTypeScope="" ma:versionID="b1be5cf8a4449eb1f8102766ac6bddc7">
  <xsd:schema xmlns:xsd="http://www.w3.org/2001/XMLSchema" xmlns:xs="http://www.w3.org/2001/XMLSchema" xmlns:p="http://schemas.microsoft.com/office/2006/metadata/properties" xmlns:ns2="dd684c5e-f45a-4576-9702-f07be538215f" xmlns:ns3="73066cd2-c90d-43f6-8351-9a59a2bf25b2" targetNamespace="http://schemas.microsoft.com/office/2006/metadata/properties" ma:root="true" ma:fieldsID="885b79d15f2b79d7e6aa8c9d6c87e17b" ns2:_="" ns3:_="">
    <xsd:import namespace="dd684c5e-f45a-4576-9702-f07be538215f"/>
    <xsd:import namespace="73066cd2-c90d-43f6-8351-9a59a2bf25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684c5e-f45a-4576-9702-f07be5382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066cd2-c90d-43f6-8351-9a59a2bf25b2" elementFormDefault="qualified">
    <xsd:import namespace="http://schemas.microsoft.com/office/2006/documentManagement/types"/>
    <xsd:import namespace="http://schemas.microsoft.com/office/infopath/2007/PartnerControls"/>
    <xsd:element name="SharedWithUsers" ma:index="13"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9BCDB0-EAAE-475F-9010-735BCC709C8D}">
  <ds:schemaRefs>
    <ds:schemaRef ds:uri="http://schemas.microsoft.com/sharepoint/v3/contenttype/forms"/>
  </ds:schemaRefs>
</ds:datastoreItem>
</file>

<file path=customXml/itemProps2.xml><?xml version="1.0" encoding="utf-8"?>
<ds:datastoreItem xmlns:ds="http://schemas.openxmlformats.org/officeDocument/2006/customXml" ds:itemID="{9832A69E-5E10-4904-99DE-60EC08CF0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684c5e-f45a-4576-9702-f07be538215f"/>
    <ds:schemaRef ds:uri="73066cd2-c90d-43f6-8351-9a59a2bf25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473920-E5C1-4428-B3A0-AEA894ED4D2E}">
  <ds:schemaRefs>
    <ds:schemaRef ds:uri="http://purl.org/dc/elements/1.1/"/>
    <ds:schemaRef ds:uri="http://schemas.openxmlformats.org/package/2006/metadata/core-properties"/>
    <ds:schemaRef ds:uri="http://schemas.microsoft.com/office/2006/metadata/properties"/>
    <ds:schemaRef ds:uri="http://schemas.microsoft.com/office/2006/documentManagement/types"/>
    <ds:schemaRef ds:uri="http://purl.org/dc/dcmitype/"/>
    <ds:schemaRef ds:uri="dd684c5e-f45a-4576-9702-f07be538215f"/>
    <ds:schemaRef ds:uri="73066cd2-c90d-43f6-8351-9a59a2bf25b2"/>
    <ds:schemaRef ds:uri="http://www.w3.org/XML/1998/namespace"/>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12027</Words>
  <Application>Microsoft Office PowerPoint</Application>
  <PresentationFormat>Widescreen</PresentationFormat>
  <Paragraphs>1650</Paragraphs>
  <Slides>111</Slides>
  <Notes>23</Notes>
  <HiddenSlides>42</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111</vt:i4>
      </vt:variant>
    </vt:vector>
  </HeadingPairs>
  <TitlesOfParts>
    <vt:vector size="121" baseType="lpstr">
      <vt:lpstr>Arial</vt:lpstr>
      <vt:lpstr>Calibri</vt:lpstr>
      <vt:lpstr>charter</vt:lpstr>
      <vt:lpstr>Open Sans</vt:lpstr>
      <vt:lpstr>Quicksand</vt:lpstr>
      <vt:lpstr>Quicksand Light</vt:lpstr>
      <vt:lpstr>Times New Roman</vt:lpstr>
      <vt:lpstr>Wingdings</vt:lpstr>
      <vt:lpstr>Wingdings,Sans-Serif</vt:lpstr>
      <vt:lpstr>1_Office Theme</vt:lpstr>
      <vt:lpstr>Apresentação do PowerPoint</vt:lpstr>
      <vt:lpstr>Índice</vt:lpstr>
      <vt:lpstr>Método de trabalho</vt:lpstr>
      <vt:lpstr>Método</vt:lpstr>
      <vt:lpstr>Super App VR</vt:lpstr>
      <vt:lpstr>Diretrizes de negócio</vt:lpstr>
      <vt:lpstr>Arquitetura tecnológica</vt:lpstr>
      <vt:lpstr>Objetivos arquiteturais</vt:lpstr>
      <vt:lpstr>Requisitos técnicos</vt:lpstr>
      <vt:lpstr>Jornadas iniciais</vt:lpstr>
      <vt:lpstr>Jornadas iniciais</vt:lpstr>
      <vt:lpstr>Arquitetura proposta</vt:lpstr>
      <vt:lpstr>Elementos estruturais da arquitetura</vt:lpstr>
      <vt:lpstr>Elementos estruturais da arquitetura</vt:lpstr>
      <vt:lpstr>Elementos estruturais da arquitetura</vt:lpstr>
      <vt:lpstr>Elementos estruturais da arquitetura</vt:lpstr>
      <vt:lpstr>Elementos estruturais da arquitetura</vt:lpstr>
      <vt:lpstr>Elementos estruturais da arquitetura</vt:lpstr>
      <vt:lpstr>Elementos estruturais da arquitetura</vt:lpstr>
      <vt:lpstr>Elementos estruturais da arquitetura</vt:lpstr>
      <vt:lpstr>Elementos estruturais da arquitetura</vt:lpstr>
      <vt:lpstr>Nativo x Hibrido</vt:lpstr>
      <vt:lpstr>Recomendações</vt:lpstr>
      <vt:lpstr>Aspectos técnicos</vt:lpstr>
      <vt:lpstr>Aspectos Estratégicos </vt:lpstr>
      <vt:lpstr>Estratégia da empresa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Decisões arquiteturais</vt:lpstr>
      <vt:lpstr>Modularização</vt:lpstr>
      <vt:lpstr>Modularização</vt:lpstr>
      <vt:lpstr>SDK (Software Development Kit)</vt:lpstr>
      <vt:lpstr>Whitelabel</vt:lpstr>
      <vt:lpstr>Macro Arquitetura</vt:lpstr>
      <vt:lpstr>Macro Arquitetura</vt:lpstr>
      <vt:lpstr>Comparativos</vt:lpstr>
      <vt:lpstr>Tecnologias mobile</vt:lpstr>
      <vt:lpstr>Análise das tecnologias mobile</vt:lpstr>
      <vt:lpstr>Análise das tecnologias mobile</vt:lpstr>
      <vt:lpstr>Nativo ou cross?</vt:lpstr>
      <vt:lpstr>Adequabilidade aos drivers da VR</vt:lpstr>
      <vt:lpstr>Adequabilidade aos drivers da VR</vt:lpstr>
      <vt:lpstr>Adequabilidade aos drivers da VR</vt:lpstr>
      <vt:lpstr>Solução de Autenticação</vt:lpstr>
      <vt:lpstr>Autenticação</vt:lpstr>
      <vt:lpstr>Autenticação</vt:lpstr>
      <vt:lpstr>Autenticação</vt:lpstr>
      <vt:lpstr>Autenticação</vt:lpstr>
      <vt:lpstr>CI/CD SaaS x On premises</vt:lpstr>
      <vt:lpstr>Visão quantitativa – CI/CD SaaS x On-Premises</vt:lpstr>
      <vt:lpstr>Pipeline CI/CD</vt:lpstr>
      <vt:lpstr>Cenário atual levantado</vt:lpstr>
      <vt:lpstr>Cenário atual</vt:lpstr>
      <vt:lpstr>Cenário atual</vt:lpstr>
      <vt:lpstr>Cenário atual</vt:lpstr>
      <vt:lpstr>Arranjo arquitetural</vt:lpstr>
      <vt:lpstr>Arranjo arquitetural</vt:lpstr>
      <vt:lpstr>Arranjo arquitetural</vt:lpstr>
      <vt:lpstr>Arranjo arquitetural</vt:lpstr>
      <vt:lpstr>CENÁRIO ATUAL</vt:lpstr>
      <vt:lpstr>Cenário atual</vt:lpstr>
      <vt:lpstr>Aspectos da Implementação</vt:lpstr>
      <vt:lpstr>Aspectos da Implementação</vt:lpstr>
      <vt:lpstr>Síntese</vt:lpstr>
      <vt:lpstr>Pontos de Atenção</vt:lpstr>
      <vt:lpstr>Recomendações</vt:lpstr>
      <vt:lpstr>Apresentação do PowerPoint</vt:lpstr>
      <vt:lpstr>SLIDES ANTIGOS</vt:lpstr>
      <vt:lpstr>Comparativo entre tecnologias cross plataforma</vt:lpstr>
      <vt:lpstr>Comparativo entre tecnologias cross plataforma</vt:lpstr>
      <vt:lpstr>Tecnologias cross plataforma</vt:lpstr>
      <vt:lpstr>Tecnologias cross plataforma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Análise das tecnologia mobile cross plataforma</vt:lpstr>
      <vt:lpstr>Análise das tecnologia mobile cross plataforma</vt:lpstr>
      <vt:lpstr>Análise das tecnologia mobile cross plataforma</vt:lpstr>
      <vt:lpstr>Análise das tecnologia mobile cross plataforma</vt:lpstr>
      <vt:lpstr>Análise das tecnologia mobile cross plataforma</vt:lpstr>
      <vt:lpstr>Análise das tecnologia mobile cross plataforma</vt:lpstr>
      <vt:lpstr>Análise das tecnologia mobile cross plataforma</vt:lpstr>
      <vt:lpstr>Análise das tecnologia mobile cross plataforma</vt:lpstr>
      <vt:lpstr>Análise das tecnologia mobile cross plataforma</vt:lpstr>
      <vt:lpstr>Análise das tecnologia mobile cross plataforma</vt:lpstr>
      <vt:lpstr>Desafios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44</cp:revision>
  <dcterms:created xsi:type="dcterms:W3CDTF">2021-06-15T19:01:00Z</dcterms:created>
  <dcterms:modified xsi:type="dcterms:W3CDTF">2021-09-02T12:20:49Z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0x0101009461E0D9B4D0EE4FB96F2F2FEB76F4CD</vt:lpwstr>
  </property>
</Properties>
</file>